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Default Extension="pict" ContentType="image/pict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ppt/embeddings/Microsoft_Equation3.bin" ContentType="application/vnd.openxmlformats-officedocument.oleObject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pdf" ContentType="application/pd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Microsoft_Equation2.bin" ContentType="application/vnd.openxmlformats-officedocument.oleObject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341" r:id="rId3"/>
    <p:sldId id="301" r:id="rId4"/>
    <p:sldId id="259" r:id="rId5"/>
    <p:sldId id="286" r:id="rId6"/>
    <p:sldId id="347" r:id="rId7"/>
    <p:sldId id="346" r:id="rId8"/>
    <p:sldId id="319" r:id="rId9"/>
    <p:sldId id="320" r:id="rId10"/>
    <p:sldId id="321" r:id="rId11"/>
    <p:sldId id="285" r:id="rId12"/>
    <p:sldId id="324" r:id="rId13"/>
    <p:sldId id="268" r:id="rId14"/>
    <p:sldId id="257" r:id="rId15"/>
    <p:sldId id="314" r:id="rId16"/>
    <p:sldId id="284" r:id="rId17"/>
    <p:sldId id="317" r:id="rId18"/>
    <p:sldId id="258" r:id="rId19"/>
    <p:sldId id="351" r:id="rId20"/>
    <p:sldId id="349" r:id="rId21"/>
    <p:sldId id="311" r:id="rId22"/>
    <p:sldId id="288" r:id="rId23"/>
    <p:sldId id="326" r:id="rId24"/>
    <p:sldId id="310" r:id="rId25"/>
    <p:sldId id="350" r:id="rId26"/>
    <p:sldId id="339" r:id="rId27"/>
    <p:sldId id="352" r:id="rId28"/>
    <p:sldId id="338" r:id="rId29"/>
    <p:sldId id="340" r:id="rId30"/>
    <p:sldId id="315" r:id="rId31"/>
    <p:sldId id="304" r:id="rId32"/>
    <p:sldId id="325" r:id="rId33"/>
    <p:sldId id="305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FF00"/>
    <a:srgbClr val="C2B61B"/>
    <a:srgbClr val="004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735" autoAdjust="0"/>
    <p:restoredTop sz="93027" autoAdjust="0"/>
  </p:normalViewPr>
  <p:slideViewPr>
    <p:cSldViewPr snapToGrid="0" showGuides="1">
      <p:cViewPr>
        <p:scale>
          <a:sx n="100" d="100"/>
          <a:sy n="100" d="100"/>
        </p:scale>
        <p:origin x="-872" y="-408"/>
      </p:cViewPr>
      <p:guideLst>
        <p:guide orient="horz" pos="2148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ict"/><Relationship Id="rId2" Type="http://schemas.openxmlformats.org/officeDocument/2006/relationships/image" Target="../media/image28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9378A2-AEC4-1D46-BDEE-08BAB51DEDB6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0FCC2-4992-234E-B318-0E42D3F343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ignal_detection_theory" TargetMode="External"/><Relationship Id="rId4" Type="http://schemas.openxmlformats.org/officeDocument/2006/relationships/hyperlink" Target="http://en.wikipedia.org/wiki/Graph_of_a_function" TargetMode="External"/><Relationship Id="rId5" Type="http://schemas.openxmlformats.org/officeDocument/2006/relationships/hyperlink" Target="http://en.wikipedia.org/wiki/Sensitivity_(tests)" TargetMode="External"/><Relationship Id="rId6" Type="http://schemas.openxmlformats.org/officeDocument/2006/relationships/hyperlink" Target="http://en.wikipedia.org/wiki/Specificity_(tests)" TargetMode="External"/><Relationship Id="rId7" Type="http://schemas.openxmlformats.org/officeDocument/2006/relationships/hyperlink" Target="http://en.wikipedia.org/wiki/Binary_classifier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ignal_detection_theory" TargetMode="External"/><Relationship Id="rId4" Type="http://schemas.openxmlformats.org/officeDocument/2006/relationships/hyperlink" Target="http://en.wikipedia.org/wiki/Graph_of_a_function" TargetMode="External"/><Relationship Id="rId5" Type="http://schemas.openxmlformats.org/officeDocument/2006/relationships/hyperlink" Target="http://en.wikipedia.org/wiki/Sensitivity_(tests)" TargetMode="External"/><Relationship Id="rId6" Type="http://schemas.openxmlformats.org/officeDocument/2006/relationships/hyperlink" Target="http://en.wikipedia.org/wiki/Specificity_(tests)" TargetMode="External"/><Relationship Id="rId7" Type="http://schemas.openxmlformats.org/officeDocument/2006/relationships/hyperlink" Target="http://en.wikipedia.org/wiki/Binary_classifier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this single neuron variability have any effect</a:t>
            </a:r>
            <a:r>
              <a:rPr lang="en-US" baseline="0" dirty="0" smtClean="0"/>
              <a:t> on the </a:t>
            </a:r>
            <a:r>
              <a:rPr lang="en-US" baseline="0" dirty="0" err="1" smtClean="0"/>
              <a:t>animal´s</a:t>
            </a:r>
            <a:r>
              <a:rPr lang="en-US" baseline="0" dirty="0" smtClean="0"/>
              <a:t> behavior?</a:t>
            </a:r>
          </a:p>
          <a:p>
            <a:r>
              <a:rPr lang="en-US" baseline="0" dirty="0" smtClean="0"/>
              <a:t>Can we design stimuli near our perceptual discrimination threshold in which the single neuron variability can bias animal choices?</a:t>
            </a:r>
          </a:p>
          <a:p>
            <a:r>
              <a:rPr lang="en-US" dirty="0" smtClean="0"/>
              <a:t>In </a:t>
            </a:r>
            <a:r>
              <a:rPr lang="en-US" dirty="0" smtClean="0">
                <a:hlinkClick r:id="rId3" tooltip="Signal detection theory"/>
              </a:rPr>
              <a:t>signal detection theory</a:t>
            </a:r>
            <a:r>
              <a:rPr lang="en-US" dirty="0" smtClean="0"/>
              <a:t>, a </a:t>
            </a:r>
            <a:r>
              <a:rPr lang="en-US" b="1" dirty="0" smtClean="0"/>
              <a:t>receiver operating characteristic</a:t>
            </a:r>
            <a:r>
              <a:rPr lang="en-US" dirty="0" smtClean="0"/>
              <a:t> (</a:t>
            </a:r>
            <a:r>
              <a:rPr lang="en-US" b="1" dirty="0" smtClean="0"/>
              <a:t>ROC</a:t>
            </a:r>
            <a:r>
              <a:rPr lang="en-US" dirty="0" smtClean="0"/>
              <a:t>), or simply </a:t>
            </a:r>
            <a:r>
              <a:rPr lang="en-US" b="1" dirty="0" smtClean="0"/>
              <a:t>ROC curve</a:t>
            </a:r>
            <a:r>
              <a:rPr lang="en-US" dirty="0" smtClean="0"/>
              <a:t>, is a </a:t>
            </a:r>
            <a:r>
              <a:rPr lang="en-US" dirty="0" smtClean="0">
                <a:hlinkClick r:id="rId4" tooltip="Graph of a function"/>
              </a:rPr>
              <a:t>graphical</a:t>
            </a:r>
            <a:r>
              <a:rPr lang="en-US" dirty="0" smtClean="0"/>
              <a:t> plot of the </a:t>
            </a:r>
            <a:r>
              <a:rPr lang="en-US" dirty="0" smtClean="0">
                <a:hlinkClick r:id="rId5" tooltip="Sensitivity (tests)"/>
              </a:rPr>
              <a:t>sensitivity</a:t>
            </a:r>
            <a:r>
              <a:rPr lang="en-US" dirty="0" smtClean="0"/>
              <a:t>, or true positive rate, vs. false positive rate (1 − </a:t>
            </a:r>
            <a:r>
              <a:rPr lang="en-US" dirty="0" smtClean="0">
                <a:hlinkClick r:id="rId6" tooltip="Specificity (tests)"/>
              </a:rPr>
              <a:t>specificity</a:t>
            </a:r>
            <a:r>
              <a:rPr lang="en-US" dirty="0" smtClean="0"/>
              <a:t> or 1 − true negative rate), for a </a:t>
            </a:r>
            <a:r>
              <a:rPr lang="en-US" dirty="0" smtClean="0">
                <a:hlinkClick r:id="rId7" tooltip="Binary classifier"/>
              </a:rPr>
              <a:t>binary classifier</a:t>
            </a:r>
            <a:r>
              <a:rPr lang="en-US" dirty="0" smtClean="0"/>
              <a:t> system as its discrimination threshold is varied</a:t>
            </a:r>
          </a:p>
          <a:p>
            <a:endParaRPr lang="en-US" dirty="0" smtClean="0"/>
          </a:p>
          <a:p>
            <a:r>
              <a:rPr lang="en-US" dirty="0" smtClean="0"/>
              <a:t>Variability was predictive of the animal’s choices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0FCC2-4992-234E-B318-0E42D3F3438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this single neuron variability have any effect</a:t>
            </a:r>
            <a:r>
              <a:rPr lang="en-US" baseline="0" dirty="0" smtClean="0"/>
              <a:t> on the </a:t>
            </a:r>
            <a:r>
              <a:rPr lang="en-US" baseline="0" dirty="0" err="1" smtClean="0"/>
              <a:t>animal´s</a:t>
            </a:r>
            <a:r>
              <a:rPr lang="en-US" baseline="0" dirty="0" smtClean="0"/>
              <a:t> behavior?</a:t>
            </a:r>
          </a:p>
          <a:p>
            <a:r>
              <a:rPr lang="en-US" baseline="0" dirty="0" smtClean="0"/>
              <a:t>Can we design stimuli near our perceptual discrimination threshold in which the single neuron variability can bias animal choices?</a:t>
            </a:r>
          </a:p>
          <a:p>
            <a:r>
              <a:rPr lang="en-US" dirty="0" smtClean="0"/>
              <a:t>In </a:t>
            </a:r>
            <a:r>
              <a:rPr lang="en-US" dirty="0" smtClean="0">
                <a:hlinkClick r:id="rId3" tooltip="Signal detection theory"/>
              </a:rPr>
              <a:t>signal detection theory</a:t>
            </a:r>
            <a:r>
              <a:rPr lang="en-US" dirty="0" smtClean="0"/>
              <a:t>, a </a:t>
            </a:r>
            <a:r>
              <a:rPr lang="en-US" b="1" dirty="0" smtClean="0"/>
              <a:t>receiver operating characteristic</a:t>
            </a:r>
            <a:r>
              <a:rPr lang="en-US" dirty="0" smtClean="0"/>
              <a:t> (</a:t>
            </a:r>
            <a:r>
              <a:rPr lang="en-US" b="1" dirty="0" smtClean="0"/>
              <a:t>ROC</a:t>
            </a:r>
            <a:r>
              <a:rPr lang="en-US" dirty="0" smtClean="0"/>
              <a:t>), or simply </a:t>
            </a:r>
            <a:r>
              <a:rPr lang="en-US" b="1" dirty="0" smtClean="0"/>
              <a:t>ROC curve</a:t>
            </a:r>
            <a:r>
              <a:rPr lang="en-US" dirty="0" smtClean="0"/>
              <a:t>, is a </a:t>
            </a:r>
            <a:r>
              <a:rPr lang="en-US" dirty="0" smtClean="0">
                <a:hlinkClick r:id="rId4" tooltip="Graph of a function"/>
              </a:rPr>
              <a:t>graphical</a:t>
            </a:r>
            <a:r>
              <a:rPr lang="en-US" dirty="0" smtClean="0"/>
              <a:t> plot of the </a:t>
            </a:r>
            <a:r>
              <a:rPr lang="en-US" dirty="0" smtClean="0">
                <a:hlinkClick r:id="rId5" tooltip="Sensitivity (tests)"/>
              </a:rPr>
              <a:t>sensitivity</a:t>
            </a:r>
            <a:r>
              <a:rPr lang="en-US" dirty="0" smtClean="0"/>
              <a:t>, or true positive rate, vs. false positive rate (1 − </a:t>
            </a:r>
            <a:r>
              <a:rPr lang="en-US" dirty="0" smtClean="0">
                <a:hlinkClick r:id="rId6" tooltip="Specificity (tests)"/>
              </a:rPr>
              <a:t>specificity</a:t>
            </a:r>
            <a:r>
              <a:rPr lang="en-US" dirty="0" smtClean="0"/>
              <a:t> or 1 − true negative rate), for a </a:t>
            </a:r>
            <a:r>
              <a:rPr lang="en-US" dirty="0" smtClean="0">
                <a:hlinkClick r:id="rId7" tooltip="Binary classifier"/>
              </a:rPr>
              <a:t>binary classifier</a:t>
            </a:r>
            <a:r>
              <a:rPr lang="en-US" dirty="0" smtClean="0"/>
              <a:t> system as its discrimination threshold is varied</a:t>
            </a:r>
          </a:p>
          <a:p>
            <a:endParaRPr lang="en-US" dirty="0" smtClean="0"/>
          </a:p>
          <a:p>
            <a:r>
              <a:rPr lang="en-US" dirty="0" smtClean="0"/>
              <a:t>Variability was predictive of the animal’s choices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0FCC2-4992-234E-B318-0E42D3F3438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can</a:t>
            </a:r>
            <a:r>
              <a:rPr lang="en-US" baseline="0" dirty="0" smtClean="0"/>
              <a:t> we distinguish between this two alternative explanations?</a:t>
            </a:r>
          </a:p>
          <a:p>
            <a:r>
              <a:rPr lang="en-US" baseline="0" dirty="0" smtClean="0"/>
              <a:t>Key insight was to realize that CP could only be different from chance if neuronal variability was correlated.</a:t>
            </a:r>
          </a:p>
          <a:p>
            <a:r>
              <a:rPr lang="en-US" baseline="0" dirty="0" smtClean="0"/>
              <a:t>If neurons were independent the weight of the single neuron variability on the variability of a LARGE population of cells would be negligible,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0FCC2-4992-234E-B318-0E42D3F3438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are going to take a closer look on CP</a:t>
            </a:r>
            <a:r>
              <a:rPr lang="en-US" baseline="0" dirty="0" smtClean="0"/>
              <a:t> features which are consistent across experiments.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0FCC2-4992-234E-B318-0E42D3F3438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971CF-6EBC-DB41-B52E-2A99C985FCEE}" type="datetimeFigureOut">
              <a:rPr lang="en-US" smtClean="0"/>
              <a:pPr/>
              <a:t>4/7/11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212D3-644D-684D-85C9-45A1179184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df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oleObject" Target="../embeddings/Microsoft_Equation2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df"/><Relationship Id="rId6" Type="http://schemas.openxmlformats.org/officeDocument/2006/relationships/image" Target="../media/image37.png"/><Relationship Id="rId7" Type="http://schemas.openxmlformats.org/officeDocument/2006/relationships/image" Target="../media/image38.pdf"/><Relationship Id="rId8" Type="http://schemas.openxmlformats.org/officeDocument/2006/relationships/image" Target="../media/image39.png"/><Relationship Id="rId9" Type="http://schemas.openxmlformats.org/officeDocument/2006/relationships/image" Target="../media/image40.pdf"/><Relationship Id="rId10" Type="http://schemas.openxmlformats.org/officeDocument/2006/relationships/image" Target="../media/image41.png"/><Relationship Id="rId11" Type="http://schemas.openxmlformats.org/officeDocument/2006/relationships/oleObject" Target="../embeddings/Microsoft_Equation3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1.png"/><Relationship Id="rId12" Type="http://schemas.openxmlformats.org/officeDocument/2006/relationships/image" Target="../media/image52.pdf"/><Relationship Id="rId13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df"/><Relationship Id="rId3" Type="http://schemas.openxmlformats.org/officeDocument/2006/relationships/image" Target="../media/image43.png"/><Relationship Id="rId4" Type="http://schemas.openxmlformats.org/officeDocument/2006/relationships/image" Target="../media/image44.pdf"/><Relationship Id="rId5" Type="http://schemas.openxmlformats.org/officeDocument/2006/relationships/image" Target="../media/image45.png"/><Relationship Id="rId6" Type="http://schemas.openxmlformats.org/officeDocument/2006/relationships/image" Target="../media/image46.pdf"/><Relationship Id="rId7" Type="http://schemas.openxmlformats.org/officeDocument/2006/relationships/image" Target="../media/image47.png"/><Relationship Id="rId8" Type="http://schemas.openxmlformats.org/officeDocument/2006/relationships/image" Target="../media/image48.pdf"/><Relationship Id="rId9" Type="http://schemas.openxmlformats.org/officeDocument/2006/relationships/image" Target="../media/image49.png"/><Relationship Id="rId10" Type="http://schemas.openxmlformats.org/officeDocument/2006/relationships/image" Target="../media/image50.pdf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df"/><Relationship Id="rId13" Type="http://schemas.openxmlformats.org/officeDocument/2006/relationships/image" Target="../media/image65.png"/><Relationship Id="rId14" Type="http://schemas.openxmlformats.org/officeDocument/2006/relationships/image" Target="../media/image66.pdf"/><Relationship Id="rId15" Type="http://schemas.openxmlformats.org/officeDocument/2006/relationships/image" Target="../media/image67.png"/><Relationship Id="rId16" Type="http://schemas.openxmlformats.org/officeDocument/2006/relationships/image" Target="../media/image68.pdf"/><Relationship Id="rId17" Type="http://schemas.openxmlformats.org/officeDocument/2006/relationships/image" Target="../media/image69.png"/><Relationship Id="rId18" Type="http://schemas.openxmlformats.org/officeDocument/2006/relationships/image" Target="../media/image70.pdf"/><Relationship Id="rId19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Relationship Id="rId3" Type="http://schemas.openxmlformats.org/officeDocument/2006/relationships/image" Target="../media/image55.png"/><Relationship Id="rId4" Type="http://schemas.openxmlformats.org/officeDocument/2006/relationships/image" Target="../media/image56.pdf"/><Relationship Id="rId5" Type="http://schemas.openxmlformats.org/officeDocument/2006/relationships/image" Target="../media/image57.png"/><Relationship Id="rId6" Type="http://schemas.openxmlformats.org/officeDocument/2006/relationships/image" Target="../media/image58.pdf"/><Relationship Id="rId7" Type="http://schemas.openxmlformats.org/officeDocument/2006/relationships/image" Target="../media/image59.png"/><Relationship Id="rId8" Type="http://schemas.openxmlformats.org/officeDocument/2006/relationships/image" Target="../media/image60.pdf"/><Relationship Id="rId9" Type="http://schemas.openxmlformats.org/officeDocument/2006/relationships/image" Target="../media/image61.png"/><Relationship Id="rId10" Type="http://schemas.openxmlformats.org/officeDocument/2006/relationships/image" Target="../media/image62.pdf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9.png"/><Relationship Id="rId12" Type="http://schemas.openxmlformats.org/officeDocument/2006/relationships/image" Target="../media/image70.pdf"/><Relationship Id="rId13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Relationship Id="rId3" Type="http://schemas.openxmlformats.org/officeDocument/2006/relationships/image" Target="../media/image55.png"/><Relationship Id="rId4" Type="http://schemas.openxmlformats.org/officeDocument/2006/relationships/image" Target="../media/image62.pdf"/><Relationship Id="rId5" Type="http://schemas.openxmlformats.org/officeDocument/2006/relationships/image" Target="../media/image63.png"/><Relationship Id="rId6" Type="http://schemas.openxmlformats.org/officeDocument/2006/relationships/image" Target="../media/image64.pdf"/><Relationship Id="rId7" Type="http://schemas.openxmlformats.org/officeDocument/2006/relationships/image" Target="../media/image65.png"/><Relationship Id="rId8" Type="http://schemas.openxmlformats.org/officeDocument/2006/relationships/image" Target="../media/image66.pdf"/><Relationship Id="rId9" Type="http://schemas.openxmlformats.org/officeDocument/2006/relationships/image" Target="../media/image67.png"/><Relationship Id="rId10" Type="http://schemas.openxmlformats.org/officeDocument/2006/relationships/image" Target="../media/image68.pd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2.pdf"/><Relationship Id="rId5" Type="http://schemas.openxmlformats.org/officeDocument/2006/relationships/image" Target="../media/image63.png"/><Relationship Id="rId6" Type="http://schemas.openxmlformats.org/officeDocument/2006/relationships/image" Target="../media/image72.pdf"/><Relationship Id="rId7" Type="http://schemas.openxmlformats.org/officeDocument/2006/relationships/image" Target="../media/image73.png"/><Relationship Id="rId8" Type="http://schemas.openxmlformats.org/officeDocument/2006/relationships/image" Target="../media/image74.pdf"/><Relationship Id="rId9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df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d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72.pdf"/><Relationship Id="rId5" Type="http://schemas.openxmlformats.org/officeDocument/2006/relationships/image" Target="../media/image73.png"/><Relationship Id="rId6" Type="http://schemas.openxmlformats.org/officeDocument/2006/relationships/image" Target="../media/image74.pdf"/><Relationship Id="rId7" Type="http://schemas.openxmlformats.org/officeDocument/2006/relationships/image" Target="../media/image75.png"/><Relationship Id="rId8" Type="http://schemas.openxmlformats.org/officeDocument/2006/relationships/image" Target="../media/image82.pdf"/><Relationship Id="rId9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d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df"/><Relationship Id="rId5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d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df"/><Relationship Id="rId5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d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df"/><Relationship Id="rId5" Type="http://schemas.openxmlformats.org/officeDocument/2006/relationships/image" Target="../media/image95.png"/><Relationship Id="rId6" Type="http://schemas.openxmlformats.org/officeDocument/2006/relationships/image" Target="../media/image96.pdf"/><Relationship Id="rId7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d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df"/><Relationship Id="rId3" Type="http://schemas.openxmlformats.org/officeDocument/2006/relationships/image" Target="../media/image9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df"/><Relationship Id="rId4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df"/><Relationship Id="rId5" Type="http://schemas.openxmlformats.org/officeDocument/2006/relationships/image" Target="../media/image105.png"/><Relationship Id="rId6" Type="http://schemas.openxmlformats.org/officeDocument/2006/relationships/image" Target="../media/image106.pdf"/><Relationship Id="rId7" Type="http://schemas.openxmlformats.org/officeDocument/2006/relationships/image" Target="../media/image107.png"/><Relationship Id="rId8" Type="http://schemas.openxmlformats.org/officeDocument/2006/relationships/image" Target="../media/image108.pdf"/><Relationship Id="rId9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d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df"/><Relationship Id="rId4" Type="http://schemas.openxmlformats.org/officeDocument/2006/relationships/image" Target="../media/image4.png"/><Relationship Id="rId5" Type="http://schemas.openxmlformats.org/officeDocument/2006/relationships/image" Target="../media/image5.pdf"/><Relationship Id="rId6" Type="http://schemas.openxmlformats.org/officeDocument/2006/relationships/image" Target="../media/image6.png"/><Relationship Id="rId7" Type="http://schemas.openxmlformats.org/officeDocument/2006/relationships/image" Target="../media/image2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df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7.png"/><Relationship Id="rId6" Type="http://schemas.openxmlformats.org/officeDocument/2006/relationships/image" Target="../media/image10.wmf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Model for Choice Probability: disambiguating whether response variability biases the decision or vice-versa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Jaime de la Rocha</a:t>
            </a:r>
          </a:p>
          <a:p>
            <a:r>
              <a:rPr lang="en-US" dirty="0" smtClean="0"/>
              <a:t>IDIBAPS, Barcelona, Spain	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38023" y="6425011"/>
            <a:ext cx="6554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Neuronal Response Variability and Cortical Computation, April 2011.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5556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Choice Probability in Primate Visual Cortex</a:t>
            </a:r>
            <a:endParaRPr lang="en-US" sz="36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7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Magnitude: larger for perceptually stable stimuli.</a:t>
            </a:r>
          </a:p>
          <a:p>
            <a:r>
              <a:rPr lang="en-US" sz="2800" dirty="0" smtClean="0"/>
              <a:t>Time course: </a:t>
            </a:r>
          </a:p>
          <a:p>
            <a:pPr lvl="1"/>
            <a:r>
              <a:rPr lang="en-US" sz="2400" dirty="0" smtClean="0"/>
              <a:t>Zero CP before stimulus onset</a:t>
            </a:r>
          </a:p>
          <a:p>
            <a:pPr lvl="1"/>
            <a:r>
              <a:rPr lang="en-US" sz="2400" dirty="0" smtClean="0"/>
              <a:t>Slow rise (100-500 ms)</a:t>
            </a:r>
          </a:p>
          <a:p>
            <a:pPr lvl="1"/>
            <a:r>
              <a:rPr lang="en-US" sz="2400" dirty="0" smtClean="0"/>
              <a:t>Plateau (specially for disparity stimuli)</a:t>
            </a:r>
          </a:p>
          <a:p>
            <a:r>
              <a:rPr lang="en-US" sz="2800" dirty="0" smtClean="0"/>
              <a:t>Coherence invariant.</a:t>
            </a:r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91" y="2465770"/>
            <a:ext cx="5923280" cy="3891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26" y="-430929"/>
            <a:ext cx="8482609" cy="23020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5728" y="3425626"/>
            <a:ext cx="2818272" cy="22898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2739886"/>
            <a:ext cx="7937500" cy="2308324"/>
          </a:xfrm>
          <a:prstGeom prst="rect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742950" indent="-742950" algn="ctr"/>
            <a:r>
              <a:rPr lang="en-US" sz="3600" dirty="0" smtClean="0"/>
              <a:t>What are the mechanisms which determine: </a:t>
            </a:r>
          </a:p>
          <a:p>
            <a:pPr marL="742950" indent="-742950" algn="ctr"/>
            <a:r>
              <a:rPr lang="en-US" sz="3600" dirty="0" smtClean="0"/>
              <a:t>1. The </a:t>
            </a:r>
            <a:r>
              <a:rPr lang="en-US" sz="3600" b="1" dirty="0" smtClean="0"/>
              <a:t>time course </a:t>
            </a:r>
            <a:r>
              <a:rPr lang="en-US" sz="3600" dirty="0" smtClean="0"/>
              <a:t>of CP.</a:t>
            </a:r>
          </a:p>
          <a:p>
            <a:pPr marL="742950" indent="-742950" algn="ctr"/>
            <a:r>
              <a:rPr lang="en-US" sz="3600" dirty="0" smtClean="0"/>
              <a:t>2. The </a:t>
            </a:r>
            <a:r>
              <a:rPr lang="en-US" sz="3600" b="1" dirty="0" smtClean="0"/>
              <a:t>coherence invariance </a:t>
            </a:r>
            <a:r>
              <a:rPr lang="en-US" sz="3600" dirty="0" smtClean="0"/>
              <a:t>of CP.</a:t>
            </a:r>
            <a:endParaRPr lang="en-US" sz="3600" dirty="0"/>
          </a:p>
        </p:txBody>
      </p:sp>
      <p:pic>
        <p:nvPicPr>
          <p:cNvPr id="8" name="Picture 7" descr="shadlens96_choice_prob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-3841750" y="1433513"/>
            <a:ext cx="3670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for Choice Probability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Decision Circuit: Attractor Neural Network with winner-take-all dynamics (Wang ‘02).</a:t>
            </a:r>
          </a:p>
          <a:p>
            <a:r>
              <a:rPr lang="en-US" sz="2800" dirty="0" smtClean="0"/>
              <a:t>Sensory Circuit: sends  bottom-up and receives top-down inputs.</a:t>
            </a:r>
          </a:p>
          <a:p>
            <a:r>
              <a:rPr lang="en-US" sz="2800" dirty="0" smtClean="0"/>
              <a:t>Activity is modeled using “rate equations” with noise. </a:t>
            </a:r>
          </a:p>
          <a:p>
            <a:r>
              <a:rPr lang="en-US" sz="2800" dirty="0" smtClean="0"/>
              <a:t>Spiking simulations.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483100" y="1803400"/>
            <a:ext cx="4660900" cy="4446588"/>
            <a:chOff x="0" y="1816100"/>
            <a:chExt cx="4660900" cy="4446588"/>
          </a:xfrm>
        </p:grpSpPr>
        <p:pic>
          <p:nvPicPr>
            <p:cNvPr id="24578" name="Picture 3"/>
            <p:cNvPicPr>
              <a:picLocks noChangeAspect="1"/>
            </p:cNvPicPr>
            <p:nvPr/>
          </p:nvPicPr>
          <p:blipFill>
            <a:blip r:embed="rId2"/>
            <a:srcRect r="49336"/>
            <a:stretch>
              <a:fillRect/>
            </a:stretch>
          </p:blipFill>
          <p:spPr bwMode="auto">
            <a:xfrm>
              <a:off x="0" y="2141538"/>
              <a:ext cx="4660900" cy="412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0" name="TextBox 8"/>
            <p:cNvSpPr txBox="1">
              <a:spLocks noChangeArrowheads="1"/>
            </p:cNvSpPr>
            <p:nvPr/>
          </p:nvSpPr>
          <p:spPr bwMode="auto">
            <a:xfrm>
              <a:off x="939800" y="1816100"/>
              <a:ext cx="29591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000" dirty="0">
                  <a:ea typeface="Arial" charset="0"/>
                  <a:cs typeface="Arial" charset="0"/>
                </a:rPr>
                <a:t>0% coherence</a:t>
              </a:r>
            </a:p>
          </p:txBody>
        </p:sp>
      </p:grpSp>
      <p:pic>
        <p:nvPicPr>
          <p:cNvPr id="7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2287"/>
            <a:ext cx="4473184" cy="320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82600" y="0"/>
            <a:ext cx="8293100" cy="1143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Wang’s model for Perceptual Decisions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41781"/>
            <a:ext cx="4493904" cy="4054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/>
          <p:cNvGrpSpPr/>
          <p:nvPr/>
        </p:nvGrpSpPr>
        <p:grpSpPr>
          <a:xfrm>
            <a:off x="1995772" y="4194787"/>
            <a:ext cx="5489292" cy="2256705"/>
            <a:chOff x="1995772" y="1519590"/>
            <a:chExt cx="5489292" cy="2256705"/>
          </a:xfrm>
        </p:grpSpPr>
        <p:sp>
          <p:nvSpPr>
            <p:cNvPr id="56" name="Rounded Rectangle 55"/>
            <p:cNvSpPr/>
            <p:nvPr/>
          </p:nvSpPr>
          <p:spPr>
            <a:xfrm>
              <a:off x="1995772" y="1519590"/>
              <a:ext cx="4467817" cy="225670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 rot="10800000">
              <a:off x="3685383" y="2086601"/>
              <a:ext cx="3799681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/>
            <p:cNvSpPr/>
            <p:nvPr/>
          </p:nvSpPr>
          <p:spPr>
            <a:xfrm>
              <a:off x="2778211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4932742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3855477" y="2823716"/>
              <a:ext cx="884492" cy="8844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99366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1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18221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2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99277" y="2996502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Arial"/>
                  <a:cs typeface="Arial"/>
                </a:rPr>
                <a:t>I</a:t>
              </a:r>
            </a:p>
          </p:txBody>
        </p:sp>
        <p:cxnSp>
          <p:nvCxnSpPr>
            <p:cNvPr id="64" name="Curved Connector 11"/>
            <p:cNvCxnSpPr>
              <a:stCxn id="58" idx="4"/>
              <a:endCxn id="60" idx="2"/>
            </p:cNvCxnSpPr>
            <p:nvPr/>
          </p:nvCxnSpPr>
          <p:spPr>
            <a:xfrm rot="16200000" flipH="1">
              <a:off x="3237440" y="264792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Curved Connector 11"/>
            <p:cNvCxnSpPr/>
            <p:nvPr/>
          </p:nvCxnSpPr>
          <p:spPr>
            <a:xfrm rot="5400000">
              <a:off x="4745612" y="260256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Curved Connector 11"/>
            <p:cNvCxnSpPr>
              <a:stCxn id="60" idx="0"/>
            </p:cNvCxnSpPr>
            <p:nvPr/>
          </p:nvCxnSpPr>
          <p:spPr>
            <a:xfrm rot="16200000" flipV="1">
              <a:off x="3725037" y="225102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Curved Connector 11"/>
            <p:cNvCxnSpPr/>
            <p:nvPr/>
          </p:nvCxnSpPr>
          <p:spPr>
            <a:xfrm rot="5400000" flipH="1" flipV="1">
              <a:off x="4394075" y="226236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Curved Connector 21"/>
            <p:cNvCxnSpPr>
              <a:stCxn id="58" idx="1"/>
              <a:endCxn id="58" idx="2"/>
            </p:cNvCxnSpPr>
            <p:nvPr/>
          </p:nvCxnSpPr>
          <p:spPr>
            <a:xfrm rot="16200000" flipH="1" flipV="1">
              <a:off x="2686619" y="2001537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Curved Connector 21"/>
            <p:cNvCxnSpPr/>
            <p:nvPr/>
          </p:nvCxnSpPr>
          <p:spPr>
            <a:xfrm rot="5400000" flipV="1">
              <a:off x="5566887" y="2035558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rot="10800000">
              <a:off x="5783215" y="2415468"/>
              <a:ext cx="1701848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rot="10800000">
              <a:off x="4694611" y="3403656"/>
              <a:ext cx="2790453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6282"/>
            <a:ext cx="8229600" cy="1143000"/>
          </a:xfrm>
        </p:spPr>
        <p:txBody>
          <a:bodyPr wrap="none">
            <a:normAutofit/>
          </a:bodyPr>
          <a:lstStyle/>
          <a:p>
            <a:r>
              <a:rPr lang="en-US" sz="3200" dirty="0" smtClean="0">
                <a:latin typeface="Arial"/>
                <a:cs typeface="Arial"/>
              </a:rPr>
              <a:t>A model for perceptual decisions</a:t>
            </a:r>
            <a:endParaRPr lang="en-US" sz="3200" dirty="0">
              <a:latin typeface="Arial"/>
              <a:cs typeface="Arial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995772" y="1519590"/>
            <a:ext cx="5489292" cy="2256705"/>
            <a:chOff x="1995772" y="1519590"/>
            <a:chExt cx="5489292" cy="2256705"/>
          </a:xfrm>
        </p:grpSpPr>
        <p:sp>
          <p:nvSpPr>
            <p:cNvPr id="53" name="Rounded Rectangle 52"/>
            <p:cNvSpPr/>
            <p:nvPr/>
          </p:nvSpPr>
          <p:spPr>
            <a:xfrm>
              <a:off x="1995772" y="1519590"/>
              <a:ext cx="4467817" cy="225670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10800000">
              <a:off x="3685383" y="2086601"/>
              <a:ext cx="3799681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2778211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932742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855477" y="2823716"/>
              <a:ext cx="884492" cy="8844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66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1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8221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2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9277" y="2996502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Arial"/>
                  <a:cs typeface="Arial"/>
                </a:rPr>
                <a:t>I</a:t>
              </a:r>
            </a:p>
          </p:txBody>
        </p:sp>
        <p:cxnSp>
          <p:nvCxnSpPr>
            <p:cNvPr id="12" name="Curved Connector 11"/>
            <p:cNvCxnSpPr/>
            <p:nvPr/>
          </p:nvCxnSpPr>
          <p:spPr>
            <a:xfrm rot="16200000" flipH="1">
              <a:off x="3313641" y="2461659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Curved Connector 11"/>
            <p:cNvCxnSpPr/>
            <p:nvPr/>
          </p:nvCxnSpPr>
          <p:spPr>
            <a:xfrm rot="5400000">
              <a:off x="4715979" y="2484031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Curved Connector 11"/>
            <p:cNvCxnSpPr>
              <a:stCxn id="7" idx="0"/>
            </p:cNvCxnSpPr>
            <p:nvPr/>
          </p:nvCxnSpPr>
          <p:spPr>
            <a:xfrm rot="16200000" flipV="1">
              <a:off x="3725037" y="225102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Curved Connector 11"/>
            <p:cNvCxnSpPr/>
            <p:nvPr/>
          </p:nvCxnSpPr>
          <p:spPr>
            <a:xfrm rot="5400000" flipH="1" flipV="1">
              <a:off x="4394075" y="226236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Curved Connector 21"/>
            <p:cNvCxnSpPr>
              <a:stCxn id="4" idx="1"/>
              <a:endCxn id="4" idx="2"/>
            </p:cNvCxnSpPr>
            <p:nvPr/>
          </p:nvCxnSpPr>
          <p:spPr>
            <a:xfrm rot="16200000" flipH="1" flipV="1">
              <a:off x="2686619" y="2001537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Curved Connector 21"/>
            <p:cNvCxnSpPr/>
            <p:nvPr/>
          </p:nvCxnSpPr>
          <p:spPr>
            <a:xfrm rot="5400000" flipV="1">
              <a:off x="5566887" y="2035558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10800000">
              <a:off x="5783215" y="2415468"/>
              <a:ext cx="1701848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10800000">
              <a:off x="4694611" y="3403656"/>
              <a:ext cx="2790453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/>
          <p:nvPr/>
        </p:nvCxnSpPr>
        <p:spPr>
          <a:xfrm rot="5400000" flipH="1" flipV="1">
            <a:off x="4424135" y="3603946"/>
            <a:ext cx="1870342" cy="1588"/>
          </a:xfrm>
          <a:prstGeom prst="straightConnector1">
            <a:avLst/>
          </a:prstGeom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2154019" y="3753768"/>
            <a:ext cx="2154643" cy="1588"/>
          </a:xfrm>
          <a:prstGeom prst="straightConnector1">
            <a:avLst/>
          </a:prstGeom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732853" y="1485571"/>
            <a:ext cx="299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Decision Circuit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32853" y="4161864"/>
            <a:ext cx="299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Sensory Circuit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rot="5400000" flipH="1" flipV="1">
            <a:off x="4836894" y="5992288"/>
            <a:ext cx="1192765" cy="1588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2500928" y="5992288"/>
            <a:ext cx="1192765" cy="1588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6369054" y="2533650"/>
          <a:ext cx="2857500" cy="571500"/>
        </p:xfrm>
        <a:graphic>
          <a:graphicData uri="http://schemas.openxmlformats.org/presentationml/2006/ole">
            <p:oleObj spid="_x0000_s79874" name="Equation" r:id="rId3" imgW="952500" imgH="190500" progId="Equation.3">
              <p:embed/>
            </p:oleObj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6324600" y="5383213"/>
          <a:ext cx="2819400" cy="571500"/>
        </p:xfrm>
        <a:graphic>
          <a:graphicData uri="http://schemas.openxmlformats.org/presentationml/2006/ole">
            <p:oleObj spid="_x0000_s79875" name="Equation" r:id="rId4" imgW="939800" imgH="190500" progId="Equation.3">
              <p:embed/>
            </p:oleObj>
          </a:graphicData>
        </a:graphic>
      </p:graphicFrame>
      <p:grpSp>
        <p:nvGrpSpPr>
          <p:cNvPr id="72" name="Group 71"/>
          <p:cNvGrpSpPr/>
          <p:nvPr/>
        </p:nvGrpSpPr>
        <p:grpSpPr>
          <a:xfrm>
            <a:off x="3047206" y="2612761"/>
            <a:ext cx="5245894" cy="1892300"/>
            <a:chOff x="3047206" y="2612761"/>
            <a:chExt cx="5245894" cy="1892300"/>
          </a:xfrm>
        </p:grpSpPr>
        <p:cxnSp>
          <p:nvCxnSpPr>
            <p:cNvPr id="47" name="Straight Arrow Connector 46"/>
            <p:cNvCxnSpPr/>
            <p:nvPr/>
          </p:nvCxnSpPr>
          <p:spPr>
            <a:xfrm rot="5400000">
              <a:off x="2101850" y="3558117"/>
              <a:ext cx="1892300" cy="1588"/>
            </a:xfrm>
            <a:prstGeom prst="straightConnector1">
              <a:avLst/>
            </a:prstGeom>
            <a:ln w="38100" cap="flat" cmpd="sng" algn="ctr">
              <a:solidFill>
                <a:srgbClr val="004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5400000">
              <a:off x="4599517" y="3558117"/>
              <a:ext cx="1892300" cy="1588"/>
            </a:xfrm>
            <a:prstGeom prst="straightConnector1">
              <a:avLst/>
            </a:prstGeom>
            <a:ln w="38100" cap="flat" cmpd="sng" algn="ctr">
              <a:solidFill>
                <a:srgbClr val="004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5537200" y="3505200"/>
              <a:ext cx="275590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04000"/>
                  </a:solidFill>
                </a:rPr>
                <a:t>Top-down inputs</a:t>
              </a:r>
              <a:endParaRPr lang="en-US" sz="2400" dirty="0">
                <a:solidFill>
                  <a:srgbClr val="004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33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Model equations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695450"/>
            <a:ext cx="4869180" cy="2457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0" y="7270750"/>
            <a:ext cx="8312150" cy="1454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4552950"/>
            <a:ext cx="7452360" cy="1638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3324" y="2444750"/>
            <a:ext cx="3610676" cy="86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55134" y="864116"/>
            <a:ext cx="3905766" cy="5327650"/>
            <a:chOff x="2609331" y="1359417"/>
            <a:chExt cx="3905769" cy="532764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0" y="3924299"/>
              <a:ext cx="3371850" cy="236297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5001" y="1525194"/>
              <a:ext cx="3168015" cy="207264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16200000">
              <a:off x="1682749" y="2286000"/>
              <a:ext cx="2222500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Steady </a:t>
              </a:r>
              <a:r>
                <a:rPr lang="en-US" b="1" dirty="0" smtClean="0"/>
                <a:t>Decision</a:t>
              </a:r>
              <a:r>
                <a:rPr lang="en-US" dirty="0" smtClean="0"/>
                <a:t> Rates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1682748" y="4806434"/>
              <a:ext cx="2222500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Steady </a:t>
              </a:r>
              <a:r>
                <a:rPr lang="en-US" b="1" dirty="0" smtClean="0"/>
                <a:t>Sensory</a:t>
              </a:r>
              <a:r>
                <a:rPr lang="en-US" dirty="0" smtClean="0"/>
                <a:t> Rates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65549" y="6317734"/>
              <a:ext cx="2222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External Input I</a:t>
              </a:r>
              <a:endParaRPr lang="en-US" dirty="0"/>
            </a:p>
          </p:txBody>
        </p:sp>
      </p:grpSp>
      <p:sp>
        <p:nvSpPr>
          <p:cNvPr id="12" name="Oval 11"/>
          <p:cNvSpPr/>
          <p:nvPr/>
        </p:nvSpPr>
        <p:spPr>
          <a:xfrm>
            <a:off x="2470150" y="2571750"/>
            <a:ext cx="152400" cy="152400"/>
          </a:xfrm>
          <a:prstGeom prst="ellipse">
            <a:avLst/>
          </a:prstGeom>
          <a:solidFill>
            <a:schemeClr val="tx1">
              <a:alpha val="57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76917" y="5431367"/>
            <a:ext cx="135466" cy="135466"/>
          </a:xfrm>
          <a:prstGeom prst="ellipse">
            <a:avLst/>
          </a:prstGeom>
          <a:solidFill>
            <a:srgbClr val="000000">
              <a:alpha val="59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2719209" y="1936750"/>
            <a:ext cx="932726" cy="869950"/>
            <a:chOff x="3671709" y="1936750"/>
            <a:chExt cx="932726" cy="869950"/>
          </a:xfrm>
        </p:grpSpPr>
        <p:sp>
          <p:nvSpPr>
            <p:cNvPr id="16" name="Right Arrow 15"/>
            <p:cNvSpPr/>
            <p:nvPr/>
          </p:nvSpPr>
          <p:spPr>
            <a:xfrm rot="20790256">
              <a:off x="3671709" y="2393158"/>
              <a:ext cx="634551" cy="203200"/>
            </a:xfrm>
            <a:prstGeom prst="rightArrow">
              <a:avLst>
                <a:gd name="adj1" fmla="val 21314"/>
                <a:gd name="adj2" fmla="val 11065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Circular Arrow 16"/>
            <p:cNvSpPr/>
            <p:nvPr/>
          </p:nvSpPr>
          <p:spPr>
            <a:xfrm rot="4278600">
              <a:off x="4078851" y="2280124"/>
              <a:ext cx="449906" cy="601262"/>
            </a:xfrm>
            <a:prstGeom prst="circularArrow">
              <a:avLst>
                <a:gd name="adj1" fmla="val 5287"/>
                <a:gd name="adj2" fmla="val 1184905"/>
                <a:gd name="adj3" fmla="val 20092021"/>
                <a:gd name="adj4" fmla="val 12910099"/>
                <a:gd name="adj5" fmla="val 1049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Circular Arrow 17"/>
            <p:cNvSpPr/>
            <p:nvPr/>
          </p:nvSpPr>
          <p:spPr>
            <a:xfrm rot="17321400" flipV="1">
              <a:off x="3989423" y="1897779"/>
              <a:ext cx="479559" cy="601262"/>
            </a:xfrm>
            <a:prstGeom prst="circularArrow">
              <a:avLst>
                <a:gd name="adj1" fmla="val 5287"/>
                <a:gd name="adj2" fmla="val 1184905"/>
                <a:gd name="adj3" fmla="val 20092021"/>
                <a:gd name="adj4" fmla="val 12910099"/>
                <a:gd name="adj5" fmla="val 1049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178300" y="1936750"/>
              <a:ext cx="152400" cy="152400"/>
            </a:xfrm>
            <a:prstGeom prst="ellipse">
              <a:avLst/>
            </a:prstGeom>
            <a:solidFill>
              <a:srgbClr val="FF0000">
                <a:alpha val="41000"/>
              </a:srgb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222750" y="2654300"/>
              <a:ext cx="152400" cy="152400"/>
            </a:xfrm>
            <a:prstGeom prst="ellipse">
              <a:avLst/>
            </a:prstGeom>
            <a:solidFill>
              <a:srgbClr val="3366FF">
                <a:alpha val="41000"/>
              </a:srgb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781326" y="4701313"/>
            <a:ext cx="1336524" cy="1014588"/>
            <a:chOff x="2733826" y="4701313"/>
            <a:chExt cx="1336524" cy="1014588"/>
          </a:xfrm>
        </p:grpSpPr>
        <p:sp>
          <p:nvSpPr>
            <p:cNvPr id="14" name="Bent Arrow 13"/>
            <p:cNvSpPr/>
            <p:nvPr/>
          </p:nvSpPr>
          <p:spPr>
            <a:xfrm rot="1818433">
              <a:off x="2733826" y="4701313"/>
              <a:ext cx="1109416" cy="1014588"/>
            </a:xfrm>
            <a:prstGeom prst="bentArrow">
              <a:avLst>
                <a:gd name="adj1" fmla="val 7985"/>
                <a:gd name="adj2" fmla="val 15217"/>
                <a:gd name="adj3" fmla="val 33696"/>
                <a:gd name="adj4" fmla="val 6603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934884" y="5160434"/>
              <a:ext cx="135466" cy="135466"/>
            </a:xfrm>
            <a:prstGeom prst="ellipse">
              <a:avLst/>
            </a:prstGeom>
            <a:solidFill>
              <a:srgbClr val="C2B61B">
                <a:alpha val="59000"/>
              </a:srgb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1447800" y="3009900"/>
            <a:ext cx="3048000" cy="165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Brace 24"/>
          <p:cNvSpPr/>
          <p:nvPr/>
        </p:nvSpPr>
        <p:spPr>
          <a:xfrm rot="16200000">
            <a:off x="3724029" y="2552572"/>
            <a:ext cx="289047" cy="1229101"/>
          </a:xfrm>
          <a:prstGeom prst="leftBrace">
            <a:avLst>
              <a:gd name="adj1" fmla="val 57756"/>
              <a:gd name="adj2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616200" y="3238500"/>
            <a:ext cx="2527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Winner Take all regimen</a:t>
            </a:r>
            <a:endParaRPr lang="en-US" sz="1600" dirty="0"/>
          </a:p>
        </p:txBody>
      </p:sp>
      <p:pic>
        <p:nvPicPr>
          <p:cNvPr id="31" name="Picture 30" descr="landscape_3_potentials_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380480" y="1484313"/>
            <a:ext cx="1188720" cy="1554480"/>
          </a:xfrm>
          <a:prstGeom prst="rect">
            <a:avLst/>
          </a:prstGeom>
        </p:spPr>
      </p:pic>
      <p:pic>
        <p:nvPicPr>
          <p:cNvPr id="33" name="Picture 32" descr="landscape_3_potentials_1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6167120" y="1484313"/>
            <a:ext cx="1615440" cy="1554480"/>
          </a:xfrm>
          <a:prstGeom prst="rect">
            <a:avLst/>
          </a:prstGeom>
        </p:spPr>
      </p:pic>
      <p:pic>
        <p:nvPicPr>
          <p:cNvPr id="34" name="Picture 33" descr="landscape_3_potentials_123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5994400" y="1484313"/>
            <a:ext cx="1960880" cy="18288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0" y="6519446"/>
            <a:ext cx="528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Arial"/>
                <a:cs typeface="Arial"/>
              </a:rPr>
              <a:t>Wong &amp; Wang ‘06; Wong et al ‘07; </a:t>
            </a:r>
            <a:r>
              <a:rPr lang="en-US" sz="1600" i="1" dirty="0" err="1" smtClean="0">
                <a:latin typeface="Arial"/>
                <a:cs typeface="Arial"/>
              </a:rPr>
              <a:t>Roxin</a:t>
            </a:r>
            <a:r>
              <a:rPr lang="en-US" sz="1600" i="1" dirty="0" smtClean="0">
                <a:latin typeface="Arial"/>
                <a:cs typeface="Arial"/>
              </a:rPr>
              <a:t> &amp; </a:t>
            </a:r>
            <a:r>
              <a:rPr lang="en-US" sz="1600" i="1" dirty="0" err="1" smtClean="0">
                <a:latin typeface="Arial"/>
                <a:cs typeface="Arial"/>
              </a:rPr>
              <a:t>Ledberg</a:t>
            </a:r>
            <a:r>
              <a:rPr lang="en-US" sz="1600" i="1" dirty="0" smtClean="0">
                <a:latin typeface="Arial"/>
                <a:cs typeface="Arial"/>
              </a:rPr>
              <a:t> ‘08</a:t>
            </a:r>
            <a:endParaRPr lang="en-US" sz="1600" i="1" dirty="0">
              <a:latin typeface="Arial"/>
              <a:cs typeface="Arial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755900" y="2006600"/>
            <a:ext cx="410250" cy="40589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549400" y="4470400"/>
            <a:ext cx="184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0 % stimulus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6096000" y="3492500"/>
            <a:ext cx="1778000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388100" y="3441700"/>
            <a:ext cx="119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Symbol" charset="2"/>
                <a:cs typeface="Symbol" charset="2"/>
              </a:rPr>
              <a:t>D</a:t>
            </a:r>
            <a:r>
              <a:rPr lang="en-US" sz="2000" dirty="0" smtClean="0">
                <a:latin typeface="Calibri (Body)"/>
                <a:cs typeface="Calibri (Body)"/>
              </a:rPr>
              <a:t>r = X</a:t>
            </a:r>
            <a:endParaRPr lang="en-US" sz="2000" dirty="0">
              <a:latin typeface="Calibri (Body)"/>
              <a:cs typeface="Calibri (Body)"/>
            </a:endParaRPr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457200" y="-4762"/>
            <a:ext cx="8229600" cy="11430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Model stability analysis</a:t>
            </a:r>
            <a:endParaRPr lang="en-US" sz="3800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4464050" y="990600"/>
          <a:ext cx="4678363" cy="419100"/>
        </p:xfrm>
        <a:graphic>
          <a:graphicData uri="http://schemas.openxmlformats.org/presentationml/2006/ole">
            <p:oleObj spid="_x0000_s126978" name="Equation" r:id="rId11" imgW="23749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xample_traj_pp_r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88950" y="2182813"/>
            <a:ext cx="3403600" cy="2921000"/>
          </a:xfrm>
          <a:prstGeom prst="rect">
            <a:avLst/>
          </a:prstGeom>
        </p:spPr>
      </p:pic>
      <p:pic>
        <p:nvPicPr>
          <p:cNvPr id="6" name="Picture 5" descr="example_traj_pp_r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63550" y="2195513"/>
            <a:ext cx="3403600" cy="2921000"/>
          </a:xfrm>
          <a:prstGeom prst="rect">
            <a:avLst/>
          </a:prstGeom>
        </p:spPr>
      </p:pic>
      <p:pic>
        <p:nvPicPr>
          <p:cNvPr id="5" name="Picture 4" descr="example_traj_pp_blu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63550" y="2195513"/>
            <a:ext cx="3403600" cy="2921000"/>
          </a:xfrm>
          <a:prstGeom prst="rect">
            <a:avLst/>
          </a:prstGeom>
        </p:spPr>
      </p:pic>
      <p:pic>
        <p:nvPicPr>
          <p:cNvPr id="7" name="Picture 6" descr="example_traj_pp_brow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63550" y="2208213"/>
            <a:ext cx="3403600" cy="2921000"/>
          </a:xfrm>
          <a:prstGeom prst="rect">
            <a:avLst/>
          </a:prstGeom>
        </p:spPr>
      </p:pic>
      <p:pic>
        <p:nvPicPr>
          <p:cNvPr id="8" name="Picture 7" descr="example_traj_r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4133850" y="1433513"/>
            <a:ext cx="4673600" cy="4699000"/>
          </a:xfrm>
          <a:prstGeom prst="rect">
            <a:avLst/>
          </a:prstGeom>
        </p:spPr>
      </p:pic>
      <p:pic>
        <p:nvPicPr>
          <p:cNvPr id="9" name="Picture 8" descr="example_traj_red-blu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4133850" y="1433513"/>
            <a:ext cx="4673600" cy="4699000"/>
          </a:xfrm>
          <a:prstGeom prst="rect">
            <a:avLst/>
          </a:prstGeom>
        </p:spPr>
      </p:pic>
      <p:pic>
        <p:nvPicPr>
          <p:cNvPr id="10" name="Picture 9" descr="example_traj_red-blue-brow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4133850" y="1433513"/>
            <a:ext cx="4673600" cy="4699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384800" y="5575300"/>
            <a:ext cx="2565400" cy="1143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61249" y="3206750"/>
            <a:ext cx="497417" cy="899583"/>
          </a:xfrm>
          <a:prstGeom prst="rect">
            <a:avLst/>
          </a:prstGeom>
          <a:solidFill>
            <a:schemeClr val="bg1">
              <a:lumMod val="65000"/>
              <a:alpha val="4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3544874" y="1905000"/>
            <a:ext cx="14510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Decision Rate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3460210" y="3354917"/>
            <a:ext cx="16203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Dec. Rate Diff.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3460210" y="4853518"/>
            <a:ext cx="16203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Sensory Rate</a:t>
            </a:r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-156282"/>
            <a:ext cx="8229600" cy="1143000"/>
          </a:xfrm>
        </p:spPr>
        <p:txBody>
          <a:bodyPr wrap="none">
            <a:normAutofit/>
          </a:bodyPr>
          <a:lstStyle/>
          <a:p>
            <a:r>
              <a:rPr lang="en-US" sz="3200" dirty="0" smtClean="0">
                <a:latin typeface="Arial"/>
                <a:cs typeface="Arial"/>
              </a:rPr>
              <a:t>A model for perceptual decisions</a:t>
            </a:r>
            <a:endParaRPr lang="en-US" sz="3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cond_avg_rates_Shadlen_v2_SigD005_All_Sen_sigs_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920521" y="1828800"/>
            <a:ext cx="4223479" cy="4375150"/>
          </a:xfrm>
          <a:prstGeom prst="rect">
            <a:avLst/>
          </a:prstGeom>
        </p:spPr>
      </p:pic>
      <p:pic>
        <p:nvPicPr>
          <p:cNvPr id="7" name="Picture 6" descr="cond_avg_rates_Shadlen_v2_sig_dec005_dec_interval085_meta_sig_sen_500trials_1lin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05916" y="1512953"/>
            <a:ext cx="3953934" cy="4788828"/>
          </a:xfrm>
          <a:prstGeom prst="rect">
            <a:avLst/>
          </a:prstGeom>
        </p:spPr>
      </p:pic>
      <p:pic>
        <p:nvPicPr>
          <p:cNvPr id="8" name="Picture 7" descr="cond_avg_rates_Shadlen_v2_sig_dec005_dec_interval085_meta_sig_sen_500trials_2lin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005916" y="1512953"/>
            <a:ext cx="3953934" cy="4788828"/>
          </a:xfrm>
          <a:prstGeom prst="rect">
            <a:avLst/>
          </a:prstGeom>
        </p:spPr>
      </p:pic>
      <p:pic>
        <p:nvPicPr>
          <p:cNvPr id="9" name="Picture 8" descr="cond_avg_rates_Shadlen_v2_sig_dec005_dec_interval085_meta_sig_sen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5005916" y="1512953"/>
            <a:ext cx="3953934" cy="47888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1820" y="163112"/>
            <a:ext cx="6373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Response Variability biasing decisions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11" name="Picture 10" descr="single_pp_trial_traj_meta1_Cuming_v3_meta_g0-0015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rcRect r="32743"/>
              <a:stretch>
                <a:fillRect/>
              </a:stretch>
            </p:blipFill>
          </mc:Choice>
          <mc:Fallback>
            <p:blipFill>
              <a:blip r:embed="rId11"/>
              <a:srcRect r="32743"/>
              <a:stretch>
                <a:fillRect/>
              </a:stretch>
            </p:blipFill>
          </mc:Fallback>
        </mc:AlternateContent>
        <p:spPr>
          <a:xfrm>
            <a:off x="0" y="7019461"/>
            <a:ext cx="4878770" cy="2267878"/>
          </a:xfrm>
          <a:prstGeom prst="rect">
            <a:avLst/>
          </a:prstGeom>
        </p:spPr>
      </p:pic>
      <p:pic>
        <p:nvPicPr>
          <p:cNvPr id="15" name="Picture 14" descr="single_trial_traj_meta4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6" name="Picture 15" descr="single_trial_traj_meta3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7" name="Picture 16" descr="single_trial_traj_meta2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8" name="Picture 17" descr="single_trial_traj_meta1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04166" y="4027610"/>
            <a:ext cx="73025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Symbol" charset="2"/>
                <a:cs typeface="Symbol" charset="2"/>
              </a:rPr>
              <a:t>s</a:t>
            </a:r>
            <a:r>
              <a:rPr lang="en-US" baseline="-25000" dirty="0" err="1" smtClean="0"/>
              <a:t>sen</a:t>
            </a:r>
            <a:endParaRPr lang="en-US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3708398" y="4031848"/>
            <a:ext cx="730251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Symbol" charset="2"/>
                <a:cs typeface="Symbol" charset="2"/>
              </a:rPr>
              <a:t>s</a:t>
            </a:r>
            <a:r>
              <a:rPr lang="en-US" sz="2400" baseline="-25000" dirty="0" err="1" smtClean="0"/>
              <a:t>sen</a:t>
            </a:r>
            <a:endParaRPr lang="en-US" sz="2400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3723214" y="4046664"/>
            <a:ext cx="806453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Symbol" charset="2"/>
                <a:cs typeface="Symbol" charset="2"/>
              </a:rPr>
              <a:t>s</a:t>
            </a:r>
            <a:r>
              <a:rPr lang="en-US" sz="3200" baseline="-25000" dirty="0" err="1" smtClean="0"/>
              <a:t>sen</a:t>
            </a:r>
            <a:endParaRPr lang="en-US" sz="3200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3663947" y="3913317"/>
            <a:ext cx="1098553" cy="7848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500" dirty="0" err="1" smtClean="0">
                <a:latin typeface="Symbol" charset="2"/>
                <a:cs typeface="Symbol" charset="2"/>
              </a:rPr>
              <a:t>s</a:t>
            </a:r>
            <a:r>
              <a:rPr lang="en-US" sz="4500" baseline="-25000" dirty="0" err="1" smtClean="0"/>
              <a:t>sen</a:t>
            </a:r>
            <a:endParaRPr lang="en-US" sz="4500" baseline="-25000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4140201" y="5295383"/>
            <a:ext cx="17652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Dif. Avg. Rates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cond_avg_rates_Shadlen_v2_SigD005_All_Sen_sigs_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737100" y="1790700"/>
            <a:ext cx="4168309" cy="431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1820" y="163112"/>
            <a:ext cx="6373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Response Variability biasing decisions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11" name="Picture 10" descr="single_pp_trial_traj_meta1_Cuming_v3_meta_g0-0015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r="32743"/>
              <a:stretch>
                <a:fillRect/>
              </a:stretch>
            </p:blipFill>
          </mc:Choice>
          <mc:Fallback>
            <p:blipFill>
              <a:blip r:embed="rId5"/>
              <a:srcRect r="32743"/>
              <a:stretch>
                <a:fillRect/>
              </a:stretch>
            </p:blipFill>
          </mc:Fallback>
        </mc:AlternateContent>
        <p:spPr>
          <a:xfrm>
            <a:off x="0" y="7019461"/>
            <a:ext cx="4878770" cy="2267878"/>
          </a:xfrm>
          <a:prstGeom prst="rect">
            <a:avLst/>
          </a:prstGeom>
        </p:spPr>
      </p:pic>
      <p:pic>
        <p:nvPicPr>
          <p:cNvPr id="15" name="Picture 14" descr="single_trial_traj_meta4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6" name="Picture 15" descr="single_trial_traj_meta3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7" name="Picture 16" descr="single_trial_traj_meta2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pic>
        <p:nvPicPr>
          <p:cNvPr id="18" name="Picture 17" descr="single_trial_traj_meta1_Shadlen_v4_SigD_005_meta_SigS001-005-01-02_1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245533" y="1700213"/>
            <a:ext cx="4279900" cy="40005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04166" y="4027610"/>
            <a:ext cx="73025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Symbol" charset="2"/>
                <a:cs typeface="Symbol" charset="2"/>
              </a:rPr>
              <a:t>s</a:t>
            </a:r>
            <a:r>
              <a:rPr lang="en-US" baseline="-25000" dirty="0" err="1" smtClean="0"/>
              <a:t>sen</a:t>
            </a:r>
            <a:endParaRPr lang="en-US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3708398" y="4031848"/>
            <a:ext cx="730251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Symbol" charset="2"/>
                <a:cs typeface="Symbol" charset="2"/>
              </a:rPr>
              <a:t>s</a:t>
            </a:r>
            <a:r>
              <a:rPr lang="en-US" sz="2400" baseline="-25000" dirty="0" err="1" smtClean="0"/>
              <a:t>sen</a:t>
            </a:r>
            <a:endParaRPr lang="en-US" sz="2400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3723214" y="4046664"/>
            <a:ext cx="806453" cy="58477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Symbol" charset="2"/>
                <a:cs typeface="Symbol" charset="2"/>
              </a:rPr>
              <a:t>s</a:t>
            </a:r>
            <a:r>
              <a:rPr lang="en-US" sz="3200" baseline="-25000" dirty="0" err="1" smtClean="0"/>
              <a:t>sen</a:t>
            </a:r>
            <a:endParaRPr lang="en-US" sz="3200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3663947" y="3913317"/>
            <a:ext cx="1098553" cy="78483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500" dirty="0" err="1" smtClean="0">
                <a:latin typeface="Symbol" charset="2"/>
                <a:cs typeface="Symbol" charset="2"/>
              </a:rPr>
              <a:t>s</a:t>
            </a:r>
            <a:r>
              <a:rPr lang="en-US" sz="4500" baseline="-25000" dirty="0" err="1" smtClean="0"/>
              <a:t>sen</a:t>
            </a:r>
            <a:endParaRPr lang="en-US" sz="4500" baseline="-25000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4216400" y="5219700"/>
            <a:ext cx="17399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Dif. Avg. Rates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Collaborators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7833" y="1600200"/>
            <a:ext cx="658896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Klaus </a:t>
            </a:r>
            <a:r>
              <a:rPr lang="en-US" sz="2400" dirty="0" err="1" smtClean="0"/>
              <a:t>Wimmer</a:t>
            </a:r>
            <a:r>
              <a:rPr lang="en-US" sz="2400" dirty="0" smtClean="0"/>
              <a:t> (IDIBAPS, Barcelona)</a:t>
            </a:r>
          </a:p>
          <a:p>
            <a:pPr>
              <a:buNone/>
            </a:pPr>
            <a:r>
              <a:rPr lang="en-US" sz="2400" dirty="0" smtClean="0"/>
              <a:t>Alex </a:t>
            </a:r>
            <a:r>
              <a:rPr lang="en-US" sz="2400" dirty="0" err="1" smtClean="0"/>
              <a:t>Roxin</a:t>
            </a:r>
            <a:r>
              <a:rPr lang="en-US" sz="2400" dirty="0" smtClean="0"/>
              <a:t> (IDIBAPS, Barcelona)</a:t>
            </a:r>
          </a:p>
          <a:p>
            <a:pPr>
              <a:buNone/>
            </a:pPr>
            <a:r>
              <a:rPr lang="en-US" sz="2400" dirty="0" smtClean="0"/>
              <a:t>Albert Compte (IDIBAPS, Barcelona)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Alfonso Renart (</a:t>
            </a:r>
            <a:r>
              <a:rPr lang="en-US" sz="2400" dirty="0" err="1" smtClean="0"/>
              <a:t>Champalimaud</a:t>
            </a:r>
            <a:r>
              <a:rPr lang="en-US" sz="2400" dirty="0" smtClean="0"/>
              <a:t>, Lisbon)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d_avg_rates_Shadlen_v2_sig_dec005_dec_interval085_meta_sig_sen_500trials_2lin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57449" y="1733550"/>
            <a:ext cx="4093633" cy="49580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1820" y="163112"/>
            <a:ext cx="6373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Response Variability biasing decisions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11" name="Picture 10" descr="single_pp_trial_traj_meta1_Cuming_v3_meta_g0-0015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r="32743"/>
              <a:stretch>
                <a:fillRect/>
              </a:stretch>
            </p:blipFill>
          </mc:Choice>
          <mc:Fallback>
            <p:blipFill>
              <a:blip r:embed="rId5"/>
              <a:srcRect r="32743"/>
              <a:stretch>
                <a:fillRect/>
              </a:stretch>
            </p:blipFill>
          </mc:Fallback>
        </mc:AlternateContent>
        <p:spPr>
          <a:xfrm>
            <a:off x="0" y="7019461"/>
            <a:ext cx="4878770" cy="2267878"/>
          </a:xfrm>
          <a:prstGeom prst="rect">
            <a:avLst/>
          </a:prstGeom>
        </p:spPr>
      </p:pic>
      <p:grpSp>
        <p:nvGrpSpPr>
          <p:cNvPr id="45" name="Group 44"/>
          <p:cNvGrpSpPr/>
          <p:nvPr/>
        </p:nvGrpSpPr>
        <p:grpSpPr>
          <a:xfrm>
            <a:off x="1154008" y="1085004"/>
            <a:ext cx="2253825" cy="1465579"/>
            <a:chOff x="1154008" y="1085004"/>
            <a:chExt cx="2253825" cy="1465579"/>
          </a:xfrm>
        </p:grpSpPr>
        <p:pic>
          <p:nvPicPr>
            <p:cNvPr id="13" name="Picture 12" descr="landscape_potential_asym_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1154008" y="1085004"/>
              <a:ext cx="946150" cy="1003300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2137833" y="1640417"/>
              <a:ext cx="1270000" cy="9101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1562101" y="1955271"/>
              <a:ext cx="115570" cy="1155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21300" y="683472"/>
            <a:ext cx="1528658" cy="1170728"/>
            <a:chOff x="5321300" y="683472"/>
            <a:chExt cx="1528658" cy="1170728"/>
          </a:xfrm>
        </p:grpSpPr>
        <p:pic>
          <p:nvPicPr>
            <p:cNvPr id="21" name="Picture 20" descr="landscape_potential_asym_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5484708" y="683472"/>
              <a:ext cx="1365250" cy="1085850"/>
            </a:xfrm>
            <a:prstGeom prst="rect">
              <a:avLst/>
            </a:prstGeom>
          </p:spPr>
        </p:pic>
        <p:grpSp>
          <p:nvGrpSpPr>
            <p:cNvPr id="42" name="Group 41"/>
            <p:cNvGrpSpPr/>
            <p:nvPr/>
          </p:nvGrpSpPr>
          <p:grpSpPr>
            <a:xfrm>
              <a:off x="6284385" y="1601788"/>
              <a:ext cx="212937" cy="145203"/>
              <a:chOff x="6398685" y="1931988"/>
              <a:chExt cx="212937" cy="145203"/>
            </a:xfrm>
          </p:grpSpPr>
          <p:sp>
            <p:nvSpPr>
              <p:cNvPr id="22" name="Oval 21"/>
              <p:cNvSpPr>
                <a:spLocks noChangeAspect="1"/>
              </p:cNvSpPr>
              <p:nvPr/>
            </p:nvSpPr>
            <p:spPr>
              <a:xfrm>
                <a:off x="6398685" y="1931988"/>
                <a:ext cx="115570" cy="115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6460068" y="1944688"/>
                <a:ext cx="115570" cy="11557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>
                <a:spLocks noChangeAspect="1"/>
              </p:cNvSpPr>
              <p:nvPr/>
            </p:nvSpPr>
            <p:spPr>
              <a:xfrm>
                <a:off x="6496052" y="1961621"/>
                <a:ext cx="115570" cy="11557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 rot="10800000" flipV="1">
              <a:off x="5321300" y="1646768"/>
              <a:ext cx="294218" cy="20743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3361692" y="664422"/>
            <a:ext cx="1365250" cy="1509394"/>
            <a:chOff x="3361692" y="664422"/>
            <a:chExt cx="1365250" cy="1509394"/>
          </a:xfrm>
        </p:grpSpPr>
        <p:pic>
          <p:nvPicPr>
            <p:cNvPr id="29" name="Picture 28" descr="landscape_potential_asym_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3361692" y="664422"/>
              <a:ext cx="1365250" cy="1085850"/>
            </a:xfrm>
            <a:prstGeom prst="rect">
              <a:avLst/>
            </a:prstGeom>
          </p:spPr>
        </p:pic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943351" y="1536170"/>
              <a:ext cx="115570" cy="11557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5400000">
              <a:off x="3740153" y="1913469"/>
              <a:ext cx="448731" cy="7196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3998392" y="1544648"/>
              <a:ext cx="115570" cy="11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3970869" y="1540404"/>
              <a:ext cx="115570" cy="1155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TextBox 45"/>
          <p:cNvSpPr txBox="1"/>
          <p:nvPr/>
        </p:nvSpPr>
        <p:spPr>
          <a:xfrm rot="16200000">
            <a:off x="1689100" y="5473700"/>
            <a:ext cx="17399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Dif. Avg. Rates</a:t>
            </a:r>
            <a:endParaRPr lang="en-US" dirty="0"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4"/>
          <p:cNvGrpSpPr/>
          <p:nvPr/>
        </p:nvGrpSpPr>
        <p:grpSpPr>
          <a:xfrm>
            <a:off x="1995772" y="4194787"/>
            <a:ext cx="5489292" cy="2256705"/>
            <a:chOff x="1995772" y="1519590"/>
            <a:chExt cx="5489292" cy="2256705"/>
          </a:xfrm>
        </p:grpSpPr>
        <p:sp>
          <p:nvSpPr>
            <p:cNvPr id="56" name="Rounded Rectangle 55"/>
            <p:cNvSpPr/>
            <p:nvPr/>
          </p:nvSpPr>
          <p:spPr>
            <a:xfrm>
              <a:off x="1995772" y="1519590"/>
              <a:ext cx="4467817" cy="225670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 rot="10800000">
              <a:off x="3685383" y="2086601"/>
              <a:ext cx="3799681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/>
            <p:cNvSpPr/>
            <p:nvPr/>
          </p:nvSpPr>
          <p:spPr>
            <a:xfrm>
              <a:off x="2778211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4932742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3855477" y="2823716"/>
              <a:ext cx="884492" cy="8844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99366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1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18221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2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99277" y="2996502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Arial"/>
                  <a:cs typeface="Arial"/>
                </a:rPr>
                <a:t>I</a:t>
              </a:r>
            </a:p>
          </p:txBody>
        </p:sp>
        <p:cxnSp>
          <p:nvCxnSpPr>
            <p:cNvPr id="64" name="Curved Connector 11"/>
            <p:cNvCxnSpPr>
              <a:stCxn id="58" idx="4"/>
              <a:endCxn id="60" idx="2"/>
            </p:cNvCxnSpPr>
            <p:nvPr/>
          </p:nvCxnSpPr>
          <p:spPr>
            <a:xfrm rot="16200000" flipH="1">
              <a:off x="3237440" y="264792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Curved Connector 11"/>
            <p:cNvCxnSpPr/>
            <p:nvPr/>
          </p:nvCxnSpPr>
          <p:spPr>
            <a:xfrm rot="5400000">
              <a:off x="4745612" y="260256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6" name="Curved Connector 11"/>
            <p:cNvCxnSpPr>
              <a:stCxn id="60" idx="0"/>
            </p:cNvCxnSpPr>
            <p:nvPr/>
          </p:nvCxnSpPr>
          <p:spPr>
            <a:xfrm rot="16200000" flipV="1">
              <a:off x="3725037" y="225102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Curved Connector 11"/>
            <p:cNvCxnSpPr/>
            <p:nvPr/>
          </p:nvCxnSpPr>
          <p:spPr>
            <a:xfrm rot="5400000" flipH="1" flipV="1">
              <a:off x="4394075" y="226236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Curved Connector 21"/>
            <p:cNvCxnSpPr>
              <a:stCxn id="58" idx="1"/>
              <a:endCxn id="58" idx="2"/>
            </p:cNvCxnSpPr>
            <p:nvPr/>
          </p:nvCxnSpPr>
          <p:spPr>
            <a:xfrm rot="16200000" flipH="1" flipV="1">
              <a:off x="2686619" y="2001537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9" name="Curved Connector 21"/>
            <p:cNvCxnSpPr/>
            <p:nvPr/>
          </p:nvCxnSpPr>
          <p:spPr>
            <a:xfrm rot="5400000" flipV="1">
              <a:off x="5566887" y="2035558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 rot="10800000">
              <a:off x="5783215" y="2415468"/>
              <a:ext cx="1701848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rot="10800000">
              <a:off x="4694611" y="3403656"/>
              <a:ext cx="2790453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6282"/>
            <a:ext cx="8229600" cy="1143000"/>
          </a:xfrm>
        </p:spPr>
        <p:txBody>
          <a:bodyPr wrap="none">
            <a:normAutofit/>
          </a:bodyPr>
          <a:lstStyle/>
          <a:p>
            <a:r>
              <a:rPr lang="en-US" sz="3200" dirty="0" smtClean="0">
                <a:latin typeface="Arial"/>
                <a:cs typeface="Arial"/>
              </a:rPr>
              <a:t>A model for perceptual decisions</a:t>
            </a:r>
            <a:endParaRPr lang="en-US" sz="3200" dirty="0">
              <a:latin typeface="Arial"/>
              <a:cs typeface="Arial"/>
            </a:endParaRPr>
          </a:p>
        </p:txBody>
      </p:sp>
      <p:grpSp>
        <p:nvGrpSpPr>
          <p:cNvPr id="5" name="Group 53"/>
          <p:cNvGrpSpPr/>
          <p:nvPr/>
        </p:nvGrpSpPr>
        <p:grpSpPr>
          <a:xfrm>
            <a:off x="1995772" y="1519590"/>
            <a:ext cx="5489292" cy="2256705"/>
            <a:chOff x="1995772" y="1519590"/>
            <a:chExt cx="5489292" cy="2256705"/>
          </a:xfrm>
        </p:grpSpPr>
        <p:sp>
          <p:nvSpPr>
            <p:cNvPr id="53" name="Rounded Rectangle 52"/>
            <p:cNvSpPr/>
            <p:nvPr/>
          </p:nvSpPr>
          <p:spPr>
            <a:xfrm>
              <a:off x="1995772" y="1519590"/>
              <a:ext cx="4467817" cy="225670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10800000">
              <a:off x="3685383" y="2086601"/>
              <a:ext cx="3799681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2778211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932742" y="1780415"/>
              <a:ext cx="884492" cy="884492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855477" y="2823716"/>
              <a:ext cx="884492" cy="8844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9366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1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82212" y="1970039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Arial"/>
                  <a:cs typeface="Arial"/>
                </a:rPr>
                <a:t>2</a:t>
              </a:r>
              <a:endParaRPr lang="en-US" sz="2800" dirty="0">
                <a:latin typeface="Arial"/>
                <a:cs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99277" y="2996502"/>
              <a:ext cx="4195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Arial"/>
                  <a:cs typeface="Arial"/>
                </a:rPr>
                <a:t>I</a:t>
              </a:r>
            </a:p>
          </p:txBody>
        </p:sp>
        <p:cxnSp>
          <p:nvCxnSpPr>
            <p:cNvPr id="12" name="Curved Connector 11"/>
            <p:cNvCxnSpPr>
              <a:stCxn id="4" idx="4"/>
              <a:endCxn id="7" idx="2"/>
            </p:cNvCxnSpPr>
            <p:nvPr/>
          </p:nvCxnSpPr>
          <p:spPr>
            <a:xfrm rot="16200000" flipH="1">
              <a:off x="3237440" y="264792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Curved Connector 11"/>
            <p:cNvCxnSpPr/>
            <p:nvPr/>
          </p:nvCxnSpPr>
          <p:spPr>
            <a:xfrm rot="5400000">
              <a:off x="4745612" y="2602564"/>
              <a:ext cx="601055" cy="635020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Curved Connector 11"/>
            <p:cNvCxnSpPr>
              <a:stCxn id="7" idx="0"/>
            </p:cNvCxnSpPr>
            <p:nvPr/>
          </p:nvCxnSpPr>
          <p:spPr>
            <a:xfrm rot="16200000" flipV="1">
              <a:off x="3725037" y="225102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Curved Connector 11"/>
            <p:cNvCxnSpPr/>
            <p:nvPr/>
          </p:nvCxnSpPr>
          <p:spPr>
            <a:xfrm rot="5400000" flipH="1" flipV="1">
              <a:off x="4394075" y="2262369"/>
              <a:ext cx="510355" cy="635019"/>
            </a:xfrm>
            <a:prstGeom prst="curvedConnector2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Curved Connector 21"/>
            <p:cNvCxnSpPr>
              <a:stCxn id="4" idx="1"/>
              <a:endCxn id="4" idx="2"/>
            </p:cNvCxnSpPr>
            <p:nvPr/>
          </p:nvCxnSpPr>
          <p:spPr>
            <a:xfrm rot="16200000" flipH="1" flipV="1">
              <a:off x="2686619" y="2001537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Curved Connector 21"/>
            <p:cNvCxnSpPr/>
            <p:nvPr/>
          </p:nvCxnSpPr>
          <p:spPr>
            <a:xfrm rot="5400000" flipV="1">
              <a:off x="5566887" y="2035558"/>
              <a:ext cx="312715" cy="129531"/>
            </a:xfrm>
            <a:prstGeom prst="curvedConnector4">
              <a:avLst>
                <a:gd name="adj1" fmla="val -110897"/>
                <a:gd name="adj2" fmla="val 495342"/>
              </a:avLst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10800000">
              <a:off x="5783215" y="2415468"/>
              <a:ext cx="1701848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10800000">
              <a:off x="4694611" y="3403656"/>
              <a:ext cx="2790453" cy="1588"/>
            </a:xfrm>
            <a:prstGeom prst="straightConnector1">
              <a:avLst/>
            </a:prstGeom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Straight Arrow Connector 50"/>
          <p:cNvCxnSpPr/>
          <p:nvPr/>
        </p:nvCxnSpPr>
        <p:spPr>
          <a:xfrm rot="5400000" flipH="1" flipV="1">
            <a:off x="4542669" y="3646279"/>
            <a:ext cx="1870342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2052418" y="3787635"/>
            <a:ext cx="2154643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732853" y="1485571"/>
            <a:ext cx="299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Decision Circuit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32853" y="4161864"/>
            <a:ext cx="299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Sensory Circuit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rot="5400000" flipH="1" flipV="1">
            <a:off x="4836894" y="5992288"/>
            <a:ext cx="1192765" cy="1588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2500928" y="5992288"/>
            <a:ext cx="1192765" cy="1588"/>
          </a:xfrm>
          <a:prstGeom prst="straightConnector1">
            <a:avLst/>
          </a:prstGeom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>
            <a:off x="2000250" y="3524250"/>
            <a:ext cx="1892300" cy="1588"/>
          </a:xfrm>
          <a:prstGeom prst="straightConnector1">
            <a:avLst/>
          </a:prstGeom>
          <a:ln w="73025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rot="5400000">
            <a:off x="4718050" y="3524250"/>
            <a:ext cx="1892300" cy="1588"/>
          </a:xfrm>
          <a:prstGeom prst="straightConnector1">
            <a:avLst/>
          </a:prstGeom>
          <a:ln w="73025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537200" y="3505200"/>
            <a:ext cx="27559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4000"/>
                </a:solidFill>
              </a:rPr>
              <a:t>Top-down inputs</a:t>
            </a:r>
            <a:endParaRPr lang="en-US" sz="2400" dirty="0">
              <a:solidFill>
                <a:srgbClr val="004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3870" y="163112"/>
            <a:ext cx="6869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Response Variability reflects the decision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9" name="Picture 8" descr="cond_avg_rates_Cuming_v3_meta_g0-0015_500trials_bi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3250" y="1854200"/>
            <a:ext cx="4057650" cy="449845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746250" y="1905000"/>
            <a:ext cx="6883655" cy="4114800"/>
            <a:chOff x="1949450" y="1485900"/>
            <a:chExt cx="6883655" cy="4114800"/>
          </a:xfrm>
        </p:grpSpPr>
        <p:grpSp>
          <p:nvGrpSpPr>
            <p:cNvPr id="20" name="Group 19"/>
            <p:cNvGrpSpPr/>
            <p:nvPr/>
          </p:nvGrpSpPr>
          <p:grpSpPr>
            <a:xfrm>
              <a:off x="5689600" y="1485900"/>
              <a:ext cx="3143505" cy="4114800"/>
              <a:chOff x="5689600" y="1485900"/>
              <a:chExt cx="3143505" cy="4114800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6083300" y="1485900"/>
                <a:ext cx="220980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ZOOM</a:t>
                </a:r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pic>
            <p:nvPicPr>
              <p:cNvPr id="15" name="Picture 14" descr="cond_avg_rates_Cuming_v3_meta_g0-0015_500trials_bisZoom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rcRect l="6250"/>
                  <a:stretch>
                    <a:fillRect/>
                  </a:stretch>
                </p:blipFill>
              </mc:Choice>
              <mc:Fallback>
                <p:blipFill>
                  <a:blip r:embed="rId5"/>
                  <a:srcRect l="6250"/>
                  <a:stretch>
                    <a:fillRect/>
                  </a:stretch>
                </p:blipFill>
              </mc:Fallback>
            </mc:AlternateContent>
            <p:spPr>
              <a:xfrm>
                <a:off x="5689600" y="1841500"/>
                <a:ext cx="3143505" cy="3759200"/>
              </a:xfrm>
              <a:prstGeom prst="rect">
                <a:avLst/>
              </a:prstGeom>
              <a:ln w="22225" cap="flat" cmpd="sng" algn="ctr">
                <a:solidFill>
                  <a:srgbClr val="40404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pic>
        </p:grpSp>
        <p:sp>
          <p:nvSpPr>
            <p:cNvPr id="17" name="Rectangle 16"/>
            <p:cNvSpPr/>
            <p:nvPr/>
          </p:nvSpPr>
          <p:spPr>
            <a:xfrm>
              <a:off x="1949450" y="5200650"/>
              <a:ext cx="425450" cy="203200"/>
            </a:xfrm>
            <a:prstGeom prst="rect">
              <a:avLst/>
            </a:prstGeom>
            <a:noFill/>
            <a:ln w="222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949450" y="3816350"/>
              <a:ext cx="425450" cy="146050"/>
            </a:xfrm>
            <a:prstGeom prst="rect">
              <a:avLst/>
            </a:prstGeom>
            <a:noFill/>
            <a:ln w="222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49450" y="2139950"/>
              <a:ext cx="425450" cy="146050"/>
            </a:xfrm>
            <a:prstGeom prst="rect">
              <a:avLst/>
            </a:prstGeom>
            <a:noFill/>
            <a:ln w="222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108200" y="1600200"/>
            <a:ext cx="1562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/>
                <a:cs typeface="Arial"/>
              </a:rPr>
              <a:t>Decision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08200" y="3073400"/>
            <a:ext cx="1562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/>
                <a:cs typeface="Arial"/>
              </a:rPr>
              <a:t>Sensory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7500" y="9398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  0 % coherence; small sensory </a:t>
            </a:r>
            <a:r>
              <a:rPr lang="en-US" dirty="0" err="1" smtClean="0">
                <a:latin typeface="Symbol" charset="2"/>
                <a:cs typeface="Symbol" charset="2"/>
              </a:rPr>
              <a:t>s</a:t>
            </a:r>
            <a:r>
              <a:rPr lang="en-US" dirty="0" smtClean="0">
                <a:latin typeface="Symbol" charset="2"/>
                <a:cs typeface="Symbol" charset="2"/>
              </a:rPr>
              <a:t>.</a:t>
            </a:r>
            <a:endParaRPr lang="en-US" dirty="0">
              <a:latin typeface="Symbol" charset="2"/>
              <a:cs typeface="Symbol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ond_avg_rates_Cuming_v3_meta_g0-0015_500trials_exmapl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012951" y="2460498"/>
            <a:ext cx="3966591" cy="43975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3870" y="163112"/>
            <a:ext cx="6869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Response Variability reflecting decisions</a:t>
            </a:r>
            <a:endParaRPr lang="en-US" sz="2800" dirty="0">
              <a:latin typeface="Arial"/>
              <a:cs typeface="Arial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10590" y="820420"/>
            <a:ext cx="2061213" cy="2379983"/>
            <a:chOff x="910590" y="820420"/>
            <a:chExt cx="2061213" cy="2379983"/>
          </a:xfrm>
        </p:grpSpPr>
        <p:pic>
          <p:nvPicPr>
            <p:cNvPr id="39" name="Picture 38" descr="landscape_potential_asym_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910590" y="820420"/>
              <a:ext cx="1324610" cy="1404620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>
            <a:xfrm>
              <a:off x="1892299" y="2173286"/>
              <a:ext cx="1079504" cy="10271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1498600" y="2071687"/>
              <a:ext cx="115570" cy="1155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790190" y="738504"/>
            <a:ext cx="1911350" cy="2017396"/>
            <a:chOff x="2790190" y="738504"/>
            <a:chExt cx="1911350" cy="2017396"/>
          </a:xfrm>
        </p:grpSpPr>
        <p:pic>
          <p:nvPicPr>
            <p:cNvPr id="40" name="Picture 39" descr="landscape_potential_asym_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2790190" y="738504"/>
              <a:ext cx="1911350" cy="1520190"/>
            </a:xfrm>
            <a:prstGeom prst="rect">
              <a:avLst/>
            </a:prstGeom>
          </p:spPr>
        </p:pic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3704167" y="1987020"/>
              <a:ext cx="115570" cy="1155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3765550" y="1999720"/>
              <a:ext cx="115570" cy="11557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3801534" y="2016653"/>
              <a:ext cx="115570" cy="1155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 rot="16200000" flipH="1">
              <a:off x="3244850" y="2495550"/>
              <a:ext cx="469900" cy="508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4419600" y="723583"/>
            <a:ext cx="2677160" cy="1816417"/>
            <a:chOff x="4419600" y="723583"/>
            <a:chExt cx="2677160" cy="1816417"/>
          </a:xfrm>
        </p:grpSpPr>
        <p:pic>
          <p:nvPicPr>
            <p:cNvPr id="41" name="Picture 40" descr="landscape_potential_asym_3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5176520" y="723583"/>
              <a:ext cx="1920240" cy="1573530"/>
            </a:xfrm>
            <a:prstGeom prst="rect">
              <a:avLst/>
            </a:prstGeom>
          </p:spPr>
        </p:pic>
        <p:cxnSp>
          <p:nvCxnSpPr>
            <p:cNvPr id="25" name="Straight Connector 24"/>
            <p:cNvCxnSpPr/>
            <p:nvPr/>
          </p:nvCxnSpPr>
          <p:spPr>
            <a:xfrm rot="10800000" flipV="1">
              <a:off x="4419600" y="2095500"/>
              <a:ext cx="939800" cy="4445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6512984" y="2149369"/>
              <a:ext cx="115570" cy="11557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738"/>
            <a:ext cx="8229600" cy="576262"/>
          </a:xfrm>
        </p:spPr>
        <p:txBody>
          <a:bodyPr>
            <a:normAutofit fontScale="90000"/>
          </a:bodyPr>
          <a:lstStyle/>
          <a:p>
            <a:r>
              <a:rPr lang="en-US" sz="3500" dirty="0" smtClean="0">
                <a:latin typeface="Arial"/>
                <a:cs typeface="Arial"/>
              </a:rPr>
              <a:t>Perceptual Stability</a:t>
            </a:r>
            <a:endParaRPr lang="en-US" sz="3500" dirty="0">
              <a:latin typeface="Arial"/>
              <a:cs typeface="Arial"/>
            </a:endParaRPr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533400" y="1761490"/>
            <a:ext cx="3713886" cy="3641344"/>
            <a:chOff x="5334000" y="990600"/>
            <a:chExt cx="3315970" cy="3251200"/>
          </a:xfrm>
        </p:grpSpPr>
        <p:pic>
          <p:nvPicPr>
            <p:cNvPr id="14" name="Picture 13" descr="single_trial_traj_meta1_Cuming_v3_stabil_meta_g0-0015_500trials_fina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334000" y="1156970"/>
              <a:ext cx="3315970" cy="308483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106160" y="990600"/>
              <a:ext cx="1771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No top-down</a:t>
              </a:r>
              <a:endParaRPr lang="en-US" dirty="0"/>
            </a:p>
          </p:txBody>
        </p:sp>
      </p:grp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4692650" y="1723390"/>
            <a:ext cx="3713886" cy="3641344"/>
            <a:chOff x="4083050" y="3606800"/>
            <a:chExt cx="3315970" cy="3251200"/>
          </a:xfrm>
        </p:grpSpPr>
        <p:pic>
          <p:nvPicPr>
            <p:cNvPr id="15" name="Picture 14" descr="single_trial_traj_meta3_Cuming_v3_stabil_meta_g0-0015_500trials_fina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083050" y="3773170"/>
              <a:ext cx="3315970" cy="308483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855210" y="3606800"/>
              <a:ext cx="1771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Top-down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09600" y="1155700"/>
            <a:ext cx="314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0% coherence; large </a:t>
            </a:r>
            <a:r>
              <a:rPr lang="en-US" dirty="0" err="1" smtClean="0">
                <a:latin typeface="Symbol" charset="2"/>
                <a:cs typeface="Symbol" charset="2"/>
              </a:rPr>
              <a:t>s</a:t>
            </a:r>
            <a:r>
              <a:rPr lang="en-US" dirty="0" smtClean="0"/>
              <a:t> sensory.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738"/>
            <a:ext cx="8229600" cy="576262"/>
          </a:xfrm>
        </p:spPr>
        <p:txBody>
          <a:bodyPr>
            <a:normAutofit fontScale="90000"/>
          </a:bodyPr>
          <a:lstStyle/>
          <a:p>
            <a:r>
              <a:rPr lang="en-US" sz="3500" dirty="0" smtClean="0">
                <a:latin typeface="Arial"/>
                <a:cs typeface="Arial"/>
              </a:rPr>
              <a:t>Perceptual Stability</a:t>
            </a:r>
            <a:endParaRPr lang="en-US" sz="3500" dirty="0">
              <a:latin typeface="Arial"/>
              <a:cs typeface="Arial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91634" y="1412359"/>
            <a:ext cx="2991366" cy="3512582"/>
            <a:chOff x="2279134" y="976868"/>
            <a:chExt cx="2991366" cy="3512582"/>
          </a:xfrm>
        </p:grpSpPr>
        <p:grpSp>
          <p:nvGrpSpPr>
            <p:cNvPr id="5" name="Group 43"/>
            <p:cNvGrpSpPr/>
            <p:nvPr/>
          </p:nvGrpSpPr>
          <p:grpSpPr>
            <a:xfrm>
              <a:off x="2279134" y="2673350"/>
              <a:ext cx="2991366" cy="1816100"/>
              <a:chOff x="6889234" y="2476500"/>
              <a:chExt cx="2991366" cy="1816100"/>
            </a:xfrm>
          </p:grpSpPr>
          <p:pic>
            <p:nvPicPr>
              <p:cNvPr id="21" name="Picture 20" descr="test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2"/>
                  <a:srcRect t="51840" b="9237"/>
                  <a:stretch>
                    <a:fillRect/>
                  </a:stretch>
                </p:blipFill>
              </mc:Choice>
              <mc:Fallback>
                <p:blipFill>
                  <a:blip r:embed="rId3"/>
                  <a:srcRect t="51840" b="9237"/>
                  <a:stretch>
                    <a:fillRect/>
                  </a:stretch>
                </p:blipFill>
              </mc:Fallback>
            </mc:AlternateContent>
            <p:spPr>
              <a:xfrm>
                <a:off x="7442200" y="2476500"/>
                <a:ext cx="2438400" cy="1230868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7175500" y="2843768"/>
                <a:ext cx="5715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 smtClean="0"/>
                  <a:t>400</a:t>
                </a:r>
                <a:endParaRPr lang="en-US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175500" y="3275568"/>
                <a:ext cx="5715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 smtClean="0"/>
                  <a:t>200</a:t>
                </a:r>
                <a:endParaRPr lang="en-US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7543800" y="3656568"/>
                <a:ext cx="4445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0</a:t>
                </a:r>
                <a:endParaRPr lang="en-US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8039100" y="3656568"/>
                <a:ext cx="7239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0.005</a:t>
                </a:r>
                <a:endParaRPr lang="en-US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8775700" y="3656568"/>
                <a:ext cx="723900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0.01</a:t>
                </a:r>
                <a:endParaRPr 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569200" y="3923268"/>
                <a:ext cx="2159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Top-Down Strength</a:t>
                </a:r>
                <a:endParaRPr lang="en-US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 rot="16200000">
                <a:off x="6616700" y="2898815"/>
                <a:ext cx="914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RT (ms)</a:t>
                </a:r>
                <a:endParaRPr lang="en-US" dirty="0"/>
              </a:p>
            </p:txBody>
          </p:sp>
        </p:grpSp>
        <p:grpSp>
          <p:nvGrpSpPr>
            <p:cNvPr id="7" name="Group 42"/>
            <p:cNvGrpSpPr/>
            <p:nvPr/>
          </p:nvGrpSpPr>
          <p:grpSpPr>
            <a:xfrm>
              <a:off x="2279135" y="976868"/>
              <a:ext cx="2991365" cy="1702832"/>
              <a:chOff x="4679435" y="3186668"/>
              <a:chExt cx="2991365" cy="1702832"/>
            </a:xfrm>
          </p:grpSpPr>
          <p:pic>
            <p:nvPicPr>
              <p:cNvPr id="37" name="Picture 36" descr="test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2"/>
                  <a:srcRect b="46152"/>
                  <a:stretch>
                    <a:fillRect/>
                  </a:stretch>
                </p:blipFill>
              </mc:Choice>
              <mc:Fallback>
                <p:blipFill>
                  <a:blip r:embed="rId3"/>
                  <a:srcRect b="46152"/>
                  <a:stretch>
                    <a:fillRect/>
                  </a:stretch>
                </p:blipFill>
              </mc:Fallback>
            </mc:AlternateContent>
            <p:spPr>
              <a:xfrm>
                <a:off x="5232400" y="3186668"/>
                <a:ext cx="2438400" cy="1702832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 rot="16200000">
                <a:off x="4116390" y="3851315"/>
                <a:ext cx="1495422" cy="36933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Performance </a:t>
                </a:r>
                <a:endParaRPr lang="en-US" dirty="0"/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438649" y="2041115"/>
            <a:ext cx="4046840" cy="2382070"/>
            <a:chOff x="641349" y="4489450"/>
            <a:chExt cx="3397251" cy="1999706"/>
          </a:xfrm>
        </p:grpSpPr>
        <p:grpSp>
          <p:nvGrpSpPr>
            <p:cNvPr id="10" name="Group 46"/>
            <p:cNvGrpSpPr/>
            <p:nvPr/>
          </p:nvGrpSpPr>
          <p:grpSpPr>
            <a:xfrm>
              <a:off x="641349" y="4489450"/>
              <a:ext cx="2719939" cy="1999706"/>
              <a:chOff x="552450" y="1143000"/>
              <a:chExt cx="2514600" cy="1848741"/>
            </a:xfrm>
          </p:grpSpPr>
          <p:pic>
            <p:nvPicPr>
              <p:cNvPr id="48" name="Picture 47" descr="performance_Cuming_v3_sig_sen_meta_g0vsg001_500trials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rcRect b="72222"/>
                  <a:stretch>
                    <a:fillRect/>
                  </a:stretch>
                </p:blipFill>
              </mc:Choice>
              <mc:Fallback>
                <p:blipFill>
                  <a:blip r:embed="rId5"/>
                  <a:srcRect b="72222"/>
                  <a:stretch>
                    <a:fillRect/>
                  </a:stretch>
                </p:blipFill>
              </mc:Fallback>
            </mc:AlternateContent>
            <p:spPr>
              <a:xfrm>
                <a:off x="552450" y="1143000"/>
                <a:ext cx="2514600" cy="1587500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1181100" y="2705100"/>
                <a:ext cx="1790700" cy="286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Coherence (%)</a:t>
                </a:r>
                <a:endParaRPr lang="en-US" dirty="0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768600" y="5372100"/>
              <a:ext cx="1270000" cy="310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8000"/>
                  </a:solidFill>
                </a:rPr>
                <a:t>Top-Down</a:t>
              </a:r>
              <a:endParaRPr lang="en-US" dirty="0">
                <a:solidFill>
                  <a:srgbClr val="008000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247900" y="4507984"/>
              <a:ext cx="1587500" cy="310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No Top-Down</a:t>
              </a:r>
              <a:endParaRPr lang="en-US" dirty="0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4635500" y="3949700"/>
            <a:ext cx="482600" cy="2413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238"/>
            <a:ext cx="8229600" cy="11430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CP is coherence invariant</a:t>
            </a:r>
            <a:endParaRPr lang="en-US" sz="3800" dirty="0"/>
          </a:p>
        </p:txBody>
      </p:sp>
      <p:pic>
        <p:nvPicPr>
          <p:cNvPr id="6" name="Picture 5" descr="cond_avg_rates_Cuming_v2_g001_Sigs005_meta_coh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267199" y="2044699"/>
            <a:ext cx="3843267" cy="4075857"/>
          </a:xfrm>
          <a:prstGeom prst="rect">
            <a:avLst/>
          </a:prstGeom>
        </p:spPr>
      </p:pic>
      <p:pic>
        <p:nvPicPr>
          <p:cNvPr id="7" name="Picture 6" descr="coherence_invariance_Cuming_v2_g001_Sigs005_meta_coh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90550" y="1751013"/>
            <a:ext cx="2940050" cy="4111190"/>
          </a:xfrm>
          <a:prstGeom prst="rect">
            <a:avLst/>
          </a:prstGeom>
        </p:spPr>
      </p:pic>
      <p:pic>
        <p:nvPicPr>
          <p:cNvPr id="8" name="Picture 7" descr="performance_coherence_invariance_Cuming_v2_g001_Sigs005_meta_coh_500trial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52450" y="1708149"/>
            <a:ext cx="3168650" cy="4430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bottom-up + top-down</a:t>
            </a:r>
            <a:endParaRPr lang="en-US" dirty="0"/>
          </a:p>
        </p:txBody>
      </p:sp>
      <p:pic>
        <p:nvPicPr>
          <p:cNvPr id="4" name="Picture 3" descr="cond_avg_rates_mix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349500" y="1479550"/>
            <a:ext cx="4191000" cy="4635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5300" y="4279900"/>
            <a:ext cx="1765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Low </a:t>
            </a:r>
            <a:r>
              <a:rPr lang="en-US" sz="2200" dirty="0" err="1" smtClean="0">
                <a:latin typeface="Symbol" charset="2"/>
                <a:cs typeface="Symbol" charset="2"/>
              </a:rPr>
              <a:t>s</a:t>
            </a:r>
            <a:r>
              <a:rPr lang="en-US" sz="2200" baseline="-25000" dirty="0" err="1" smtClean="0"/>
              <a:t>sen</a:t>
            </a:r>
            <a:endParaRPr lang="en-US" sz="2200" baseline="-25000" dirty="0"/>
          </a:p>
        </p:txBody>
      </p:sp>
      <p:cxnSp>
        <p:nvCxnSpPr>
          <p:cNvPr id="7" name="Straight Connector 6"/>
          <p:cNvCxnSpPr/>
          <p:nvPr/>
        </p:nvCxnSpPr>
        <p:spPr>
          <a:xfrm rot="10800000" flipV="1">
            <a:off x="4178300" y="4749800"/>
            <a:ext cx="2260600" cy="48260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3100" y="4254500"/>
            <a:ext cx="1460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large </a:t>
            </a:r>
            <a:r>
              <a:rPr lang="en-US" sz="2200" dirty="0" err="1" smtClean="0">
                <a:latin typeface="Symbol" charset="2"/>
                <a:cs typeface="Symbol" charset="2"/>
              </a:rPr>
              <a:t>s</a:t>
            </a:r>
            <a:r>
              <a:rPr lang="en-US" sz="2200" baseline="-25000" dirty="0" err="1" smtClean="0"/>
              <a:t>sen</a:t>
            </a:r>
            <a:endParaRPr lang="en-US" sz="2200" baseline="-25000" dirty="0"/>
          </a:p>
        </p:txBody>
      </p:sp>
      <p:cxnSp>
        <p:nvCxnSpPr>
          <p:cNvPr id="10" name="Straight Connector 9"/>
          <p:cNvCxnSpPr>
            <a:stCxn id="8" idx="3"/>
          </p:cNvCxnSpPr>
          <p:nvPr/>
        </p:nvCxnSpPr>
        <p:spPr>
          <a:xfrm>
            <a:off x="2133600" y="4469944"/>
            <a:ext cx="1600200" cy="5084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/>
          <p:cNvPicPr>
            <a:picLocks noChangeAspect="1"/>
          </p:cNvPicPr>
          <p:nvPr/>
        </p:nvPicPr>
        <p:blipFill>
          <a:blip r:embed="rId2"/>
          <a:srcRect l="17593"/>
          <a:stretch>
            <a:fillRect/>
          </a:stretch>
        </p:blipFill>
        <p:spPr bwMode="auto">
          <a:xfrm rot="5400000">
            <a:off x="393759" y="1601852"/>
            <a:ext cx="3329146" cy="28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" name="Snip Diagonal Corner Rectangle 130"/>
          <p:cNvSpPr/>
          <p:nvPr/>
        </p:nvSpPr>
        <p:spPr>
          <a:xfrm rot="400913">
            <a:off x="2787917" y="2618967"/>
            <a:ext cx="1102929" cy="1728851"/>
          </a:xfrm>
          <a:prstGeom prst="snip2DiagRect">
            <a:avLst>
              <a:gd name="adj1" fmla="val 38176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  <a:t>A model for perceptual decisions: </a:t>
            </a:r>
            <a:b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  <a:t>spiking simulations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368300" y="1092200"/>
            <a:ext cx="1371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Wang ‘02</a:t>
            </a:r>
            <a:endParaRPr lang="en-US" dirty="0"/>
          </a:p>
        </p:txBody>
      </p:sp>
      <p:grpSp>
        <p:nvGrpSpPr>
          <p:cNvPr id="130" name="Group 129"/>
          <p:cNvGrpSpPr/>
          <p:nvPr/>
        </p:nvGrpSpPr>
        <p:grpSpPr>
          <a:xfrm>
            <a:off x="-4406900" y="1848497"/>
            <a:ext cx="4127500" cy="1921479"/>
            <a:chOff x="469900" y="1759597"/>
            <a:chExt cx="4127500" cy="1921479"/>
          </a:xfrm>
        </p:grpSpPr>
        <p:grpSp>
          <p:nvGrpSpPr>
            <p:cNvPr id="22" name="Group 53"/>
            <p:cNvGrpSpPr/>
            <p:nvPr/>
          </p:nvGrpSpPr>
          <p:grpSpPr>
            <a:xfrm>
              <a:off x="469900" y="1875712"/>
              <a:ext cx="4127500" cy="1805364"/>
              <a:chOff x="1995772" y="1519590"/>
              <a:chExt cx="5159375" cy="2256705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1995772" y="1519590"/>
                <a:ext cx="4467817" cy="2256705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Arrow Connector 23"/>
              <p:cNvCxnSpPr/>
              <p:nvPr/>
            </p:nvCxnSpPr>
            <p:spPr>
              <a:xfrm rot="10800000">
                <a:off x="3685384" y="2086601"/>
                <a:ext cx="3438012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/>
              <p:cNvSpPr/>
              <p:nvPr/>
            </p:nvSpPr>
            <p:spPr>
              <a:xfrm>
                <a:off x="2778211" y="1780415"/>
                <a:ext cx="884492" cy="884492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932742" y="1780415"/>
                <a:ext cx="884492" cy="884492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855477" y="2823716"/>
                <a:ext cx="884492" cy="88449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926808" y="1843039"/>
                <a:ext cx="473903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n-US" sz="2800" dirty="0">
                  <a:latin typeface="Arial"/>
                  <a:cs typeface="Arial"/>
                </a:endParaRPr>
              </a:p>
            </p:txBody>
          </p:sp>
          <p:cxnSp>
            <p:nvCxnSpPr>
              <p:cNvPr id="31" name="Curved Connector 11"/>
              <p:cNvCxnSpPr>
                <a:stCxn id="25" idx="4"/>
                <a:endCxn id="27" idx="2"/>
              </p:cNvCxnSpPr>
              <p:nvPr/>
            </p:nvCxnSpPr>
            <p:spPr>
              <a:xfrm rot="16200000" flipH="1">
                <a:off x="3237440" y="264792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2" name="Curved Connector 11"/>
              <p:cNvCxnSpPr/>
              <p:nvPr/>
            </p:nvCxnSpPr>
            <p:spPr>
              <a:xfrm rot="5400000">
                <a:off x="4745612" y="260256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3" name="Curved Connector 11"/>
              <p:cNvCxnSpPr/>
              <p:nvPr/>
            </p:nvCxnSpPr>
            <p:spPr>
              <a:xfrm rot="16200000" flipV="1">
                <a:off x="3725037" y="2378029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4" name="Curved Connector 11"/>
              <p:cNvCxnSpPr/>
              <p:nvPr/>
            </p:nvCxnSpPr>
            <p:spPr>
              <a:xfrm rot="5400000" flipH="1" flipV="1">
                <a:off x="4394076" y="2389369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5" name="Curved Connector 21"/>
              <p:cNvCxnSpPr>
                <a:stCxn id="25" idx="1"/>
                <a:endCxn id="25" idx="2"/>
              </p:cNvCxnSpPr>
              <p:nvPr/>
            </p:nvCxnSpPr>
            <p:spPr>
              <a:xfrm rot="16200000" flipH="1" flipV="1">
                <a:off x="2686619" y="2001537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6" name="Curved Connector 21"/>
              <p:cNvCxnSpPr/>
              <p:nvPr/>
            </p:nvCxnSpPr>
            <p:spPr>
              <a:xfrm rot="5400000" flipV="1">
                <a:off x="5566887" y="2035558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rot="10800000">
                <a:off x="5783217" y="2415467"/>
                <a:ext cx="137193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rot="10800000">
                <a:off x="4694612" y="3403656"/>
                <a:ext cx="244466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1148465" y="1759597"/>
              <a:ext cx="2394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Decision Circuit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74" name="Curved Connector 11"/>
            <p:cNvCxnSpPr>
              <a:cxnSpLocks noChangeAspect="1"/>
            </p:cNvCxnSpPr>
            <p:nvPr/>
          </p:nvCxnSpPr>
          <p:spPr>
            <a:xfrm rot="8100000" flipH="1" flipV="1">
              <a:off x="1942916" y="1948279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Curved Connector 11"/>
            <p:cNvCxnSpPr>
              <a:cxnSpLocks noChangeAspect="1"/>
            </p:cNvCxnSpPr>
            <p:nvPr/>
          </p:nvCxnSpPr>
          <p:spPr>
            <a:xfrm rot="8100000">
              <a:off x="1942916" y="2049879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4533900" y="2019300"/>
            <a:ext cx="44831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Conductance based IF neurons.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Decision module (Wang ‘02):</a:t>
            </a:r>
          </a:p>
          <a:p>
            <a:pPr lvl="1"/>
            <a:r>
              <a:rPr lang="en-US" dirty="0" smtClean="0"/>
              <a:t>-All-to-all (NMDA dominated recurrent E)</a:t>
            </a:r>
          </a:p>
          <a:p>
            <a:r>
              <a:rPr lang="en-US" dirty="0" smtClean="0"/>
              <a:t>	-External independent Poisson inputs 		(AMPA)</a:t>
            </a:r>
          </a:p>
          <a:p>
            <a:r>
              <a:rPr lang="en-US" dirty="0" smtClean="0"/>
              <a:t>	-Winner-take-all dynamics</a:t>
            </a:r>
          </a:p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Sensory module (after Renart et al ‘10)</a:t>
            </a:r>
          </a:p>
          <a:p>
            <a:pPr lvl="1"/>
            <a:r>
              <a:rPr lang="en-US" dirty="0" smtClean="0"/>
              <a:t>-Densely and strongly connected.</a:t>
            </a:r>
          </a:p>
          <a:p>
            <a:pPr lvl="1"/>
            <a:r>
              <a:rPr lang="en-US" dirty="0" smtClean="0"/>
              <a:t>-Shared external Poisson inputs.</a:t>
            </a:r>
          </a:p>
          <a:p>
            <a:pPr lvl="1"/>
            <a:r>
              <a:rPr lang="en-US" dirty="0" smtClean="0"/>
              <a:t>-Balanced.</a:t>
            </a:r>
          </a:p>
          <a:p>
            <a:pPr lvl="1">
              <a:buFont typeface="Arial"/>
              <a:buChar char="•"/>
            </a:pPr>
            <a:endParaRPr lang="en-US" dirty="0"/>
          </a:p>
        </p:txBody>
      </p:sp>
      <p:grpSp>
        <p:nvGrpSpPr>
          <p:cNvPr id="129" name="Group 128"/>
          <p:cNvGrpSpPr/>
          <p:nvPr/>
        </p:nvGrpSpPr>
        <p:grpSpPr>
          <a:xfrm>
            <a:off x="317500" y="4471099"/>
            <a:ext cx="4254500" cy="2247201"/>
            <a:chOff x="317500" y="3900631"/>
            <a:chExt cx="4254500" cy="2247201"/>
          </a:xfrm>
        </p:grpSpPr>
        <p:grpSp>
          <p:nvGrpSpPr>
            <p:cNvPr id="5" name="Group 54"/>
            <p:cNvGrpSpPr/>
            <p:nvPr/>
          </p:nvGrpSpPr>
          <p:grpSpPr>
            <a:xfrm>
              <a:off x="469900" y="4015870"/>
              <a:ext cx="4102100" cy="1805364"/>
              <a:chOff x="1995772" y="1519590"/>
              <a:chExt cx="5127625" cy="2256706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1995772" y="1519590"/>
                <a:ext cx="4467818" cy="225670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 rot="10800000">
                <a:off x="3685384" y="2086601"/>
                <a:ext cx="3438012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2778211" y="1780415"/>
                <a:ext cx="884493" cy="884493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932742" y="1780415"/>
                <a:ext cx="884493" cy="884493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855477" y="2823717"/>
                <a:ext cx="884493" cy="88449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Curved Connector 11"/>
              <p:cNvCxnSpPr>
                <a:stCxn id="8" idx="4"/>
                <a:endCxn id="10" idx="2"/>
              </p:cNvCxnSpPr>
              <p:nvPr/>
            </p:nvCxnSpPr>
            <p:spPr>
              <a:xfrm rot="16200000" flipH="1">
                <a:off x="3237440" y="264792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Curved Connector 11"/>
              <p:cNvCxnSpPr/>
              <p:nvPr/>
            </p:nvCxnSpPr>
            <p:spPr>
              <a:xfrm rot="5400000">
                <a:off x="4745612" y="260256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" name="Curved Connector 11"/>
              <p:cNvCxnSpPr/>
              <p:nvPr/>
            </p:nvCxnSpPr>
            <p:spPr>
              <a:xfrm rot="16200000" flipV="1">
                <a:off x="3717099" y="2362154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7" name="Curved Connector 11"/>
              <p:cNvCxnSpPr/>
              <p:nvPr/>
            </p:nvCxnSpPr>
            <p:spPr>
              <a:xfrm rot="5400000" flipH="1" flipV="1">
                <a:off x="4386137" y="2373494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8" name="Curved Connector 21"/>
              <p:cNvCxnSpPr>
                <a:stCxn id="8" idx="1"/>
                <a:endCxn id="8" idx="2"/>
              </p:cNvCxnSpPr>
              <p:nvPr/>
            </p:nvCxnSpPr>
            <p:spPr>
              <a:xfrm rot="16200000" flipH="1" flipV="1">
                <a:off x="2686619" y="2001537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Curved Connector 21"/>
              <p:cNvCxnSpPr/>
              <p:nvPr/>
            </p:nvCxnSpPr>
            <p:spPr>
              <a:xfrm rot="5400000" flipV="1">
                <a:off x="5566887" y="2035558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rot="10800000">
                <a:off x="5783217" y="2415467"/>
                <a:ext cx="134018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10800000">
                <a:off x="4694612" y="3403656"/>
                <a:ext cx="2428785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urved Connector 11"/>
              <p:cNvCxnSpPr>
                <a:cxnSpLocks noChangeAspect="1"/>
              </p:cNvCxnSpPr>
              <p:nvPr/>
            </p:nvCxnSpPr>
            <p:spPr>
              <a:xfrm rot="8100000">
                <a:off x="3852917" y="1697353"/>
                <a:ext cx="901583" cy="95253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1084965" y="3900631"/>
              <a:ext cx="2394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Sensory Circuit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 flipH="1" flipV="1">
              <a:off x="2742798" y="5453870"/>
              <a:ext cx="954212" cy="1270"/>
            </a:xfrm>
            <a:prstGeom prst="straightConnector1">
              <a:avLst/>
            </a:prstGeom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 flipH="1" flipV="1">
              <a:off x="874025" y="5453870"/>
              <a:ext cx="954212" cy="1270"/>
            </a:xfrm>
            <a:prstGeom prst="straightConnector1">
              <a:avLst/>
            </a:prstGeom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17500" y="5778500"/>
              <a:ext cx="2139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after Renart et al ‘10</a:t>
              </a:r>
              <a:endParaRPr lang="en-US" dirty="0"/>
            </a:p>
          </p:txBody>
        </p:sp>
        <p:cxnSp>
          <p:nvCxnSpPr>
            <p:cNvPr id="73" name="Curved Connector 11"/>
            <p:cNvCxnSpPr>
              <a:cxnSpLocks noChangeAspect="1"/>
            </p:cNvCxnSpPr>
            <p:nvPr/>
          </p:nvCxnSpPr>
          <p:spPr>
            <a:xfrm rot="8100000" flipH="1" flipV="1">
              <a:off x="1942916" y="4081880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01" name="Group 100"/>
            <p:cNvGrpSpPr/>
            <p:nvPr/>
          </p:nvGrpSpPr>
          <p:grpSpPr>
            <a:xfrm>
              <a:off x="1181100" y="4298950"/>
              <a:ext cx="508000" cy="546100"/>
              <a:chOff x="1181100" y="4298950"/>
              <a:chExt cx="508000" cy="546100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 rot="5400000">
              <a:off x="2940050" y="4298950"/>
              <a:ext cx="508000" cy="546100"/>
              <a:chOff x="1181100" y="4298950"/>
              <a:chExt cx="508000" cy="546100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 rot="5400000">
              <a:off x="2082800" y="5137150"/>
              <a:ext cx="508000" cy="546100"/>
              <a:chOff x="1181100" y="4298950"/>
              <a:chExt cx="508000" cy="546100"/>
            </a:xfrm>
            <a:solidFill>
              <a:srgbClr val="FF6600"/>
            </a:solidFill>
          </p:grpSpPr>
          <p:sp>
            <p:nvSpPr>
              <p:cNvPr id="116" name="Oval 115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9" name="Straight Arrow Connector 38"/>
          <p:cNvCxnSpPr/>
          <p:nvPr/>
        </p:nvCxnSpPr>
        <p:spPr>
          <a:xfrm rot="5400000" flipH="1" flipV="1">
            <a:off x="1776565" y="3511947"/>
            <a:ext cx="2602706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70006" y="3530997"/>
            <a:ext cx="2615406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-39042" y="3429398"/>
            <a:ext cx="2539210" cy="1588"/>
          </a:xfrm>
          <a:prstGeom prst="straightConnector1">
            <a:avLst/>
          </a:prstGeom>
          <a:ln w="50800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1854691" y="3365898"/>
            <a:ext cx="2743990" cy="1588"/>
          </a:xfrm>
          <a:prstGeom prst="straightConnector1">
            <a:avLst/>
          </a:prstGeom>
          <a:ln w="50800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/>
          <p:cNvPicPr>
            <a:picLocks noChangeAspect="1"/>
          </p:cNvPicPr>
          <p:nvPr/>
        </p:nvPicPr>
        <p:blipFill>
          <a:blip r:embed="rId2"/>
          <a:srcRect l="17593"/>
          <a:stretch>
            <a:fillRect/>
          </a:stretch>
        </p:blipFill>
        <p:spPr bwMode="auto">
          <a:xfrm rot="5400000">
            <a:off x="393759" y="1601852"/>
            <a:ext cx="3329146" cy="28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" name="Snip Diagonal Corner Rectangle 130"/>
          <p:cNvSpPr/>
          <p:nvPr/>
        </p:nvSpPr>
        <p:spPr>
          <a:xfrm rot="400913">
            <a:off x="2787917" y="2618967"/>
            <a:ext cx="1102929" cy="1728851"/>
          </a:xfrm>
          <a:prstGeom prst="snip2DiagRect">
            <a:avLst>
              <a:gd name="adj1" fmla="val 38176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  <a:t>A model for perceptual decisions: </a:t>
            </a:r>
            <a:b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US" sz="3200" dirty="0" smtClean="0">
                <a:solidFill>
                  <a:prstClr val="black"/>
                </a:solidFill>
                <a:latin typeface="Arial"/>
                <a:cs typeface="Arial"/>
              </a:rPr>
              <a:t>spiking simulations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368300" y="1092200"/>
            <a:ext cx="1371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Wang ‘02</a:t>
            </a:r>
            <a:endParaRPr lang="en-US" dirty="0"/>
          </a:p>
        </p:txBody>
      </p:sp>
      <p:grpSp>
        <p:nvGrpSpPr>
          <p:cNvPr id="3" name="Group 129"/>
          <p:cNvGrpSpPr/>
          <p:nvPr/>
        </p:nvGrpSpPr>
        <p:grpSpPr>
          <a:xfrm>
            <a:off x="-4406900" y="1848497"/>
            <a:ext cx="4127500" cy="1921479"/>
            <a:chOff x="469900" y="1759597"/>
            <a:chExt cx="4127500" cy="1921479"/>
          </a:xfrm>
        </p:grpSpPr>
        <p:grpSp>
          <p:nvGrpSpPr>
            <p:cNvPr id="5" name="Group 53"/>
            <p:cNvGrpSpPr/>
            <p:nvPr/>
          </p:nvGrpSpPr>
          <p:grpSpPr>
            <a:xfrm>
              <a:off x="469900" y="1875712"/>
              <a:ext cx="4127500" cy="1805364"/>
              <a:chOff x="1995772" y="1519590"/>
              <a:chExt cx="5159375" cy="2256705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1995772" y="1519590"/>
                <a:ext cx="4467817" cy="2256705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Arrow Connector 23"/>
              <p:cNvCxnSpPr/>
              <p:nvPr/>
            </p:nvCxnSpPr>
            <p:spPr>
              <a:xfrm rot="10800000">
                <a:off x="3685384" y="2086601"/>
                <a:ext cx="3438012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/>
              <p:cNvSpPr/>
              <p:nvPr/>
            </p:nvSpPr>
            <p:spPr>
              <a:xfrm>
                <a:off x="2778211" y="1780415"/>
                <a:ext cx="884492" cy="884492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932742" y="1780415"/>
                <a:ext cx="884492" cy="884492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855477" y="2823716"/>
                <a:ext cx="884492" cy="88449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926808" y="1843039"/>
                <a:ext cx="473903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n-US" sz="2800" dirty="0">
                  <a:latin typeface="Arial"/>
                  <a:cs typeface="Arial"/>
                </a:endParaRPr>
              </a:p>
            </p:txBody>
          </p:sp>
          <p:cxnSp>
            <p:nvCxnSpPr>
              <p:cNvPr id="31" name="Curved Connector 11"/>
              <p:cNvCxnSpPr>
                <a:stCxn id="25" idx="4"/>
                <a:endCxn id="27" idx="2"/>
              </p:cNvCxnSpPr>
              <p:nvPr/>
            </p:nvCxnSpPr>
            <p:spPr>
              <a:xfrm rot="16200000" flipH="1">
                <a:off x="3237440" y="264792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2" name="Curved Connector 11"/>
              <p:cNvCxnSpPr/>
              <p:nvPr/>
            </p:nvCxnSpPr>
            <p:spPr>
              <a:xfrm rot="5400000">
                <a:off x="4745612" y="260256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3" name="Curved Connector 11"/>
              <p:cNvCxnSpPr/>
              <p:nvPr/>
            </p:nvCxnSpPr>
            <p:spPr>
              <a:xfrm rot="16200000" flipV="1">
                <a:off x="3725037" y="2378029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4" name="Curved Connector 11"/>
              <p:cNvCxnSpPr/>
              <p:nvPr/>
            </p:nvCxnSpPr>
            <p:spPr>
              <a:xfrm rot="5400000" flipH="1" flipV="1">
                <a:off x="4394076" y="2389369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5" name="Curved Connector 21"/>
              <p:cNvCxnSpPr>
                <a:stCxn id="25" idx="1"/>
                <a:endCxn id="25" idx="2"/>
              </p:cNvCxnSpPr>
              <p:nvPr/>
            </p:nvCxnSpPr>
            <p:spPr>
              <a:xfrm rot="16200000" flipH="1" flipV="1">
                <a:off x="2686619" y="2001537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6" name="Curved Connector 21"/>
              <p:cNvCxnSpPr/>
              <p:nvPr/>
            </p:nvCxnSpPr>
            <p:spPr>
              <a:xfrm rot="5400000" flipV="1">
                <a:off x="5566887" y="2035558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rot="10800000">
                <a:off x="5783217" y="2415467"/>
                <a:ext cx="137193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rot="10800000">
                <a:off x="4694612" y="3403656"/>
                <a:ext cx="244466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1148465" y="1759597"/>
              <a:ext cx="2394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Decision Circuit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74" name="Curved Connector 11"/>
            <p:cNvCxnSpPr>
              <a:cxnSpLocks noChangeAspect="1"/>
            </p:cNvCxnSpPr>
            <p:nvPr/>
          </p:nvCxnSpPr>
          <p:spPr>
            <a:xfrm rot="8100000" flipH="1" flipV="1">
              <a:off x="1942916" y="1948279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Curved Connector 11"/>
            <p:cNvCxnSpPr>
              <a:cxnSpLocks noChangeAspect="1"/>
            </p:cNvCxnSpPr>
            <p:nvPr/>
          </p:nvCxnSpPr>
          <p:spPr>
            <a:xfrm rot="8100000">
              <a:off x="1942916" y="2049879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4622800" y="2019300"/>
            <a:ext cx="439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Conductance based IF neurons.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Decision module (Wang ‘02):</a:t>
            </a:r>
          </a:p>
          <a:p>
            <a:pPr lvl="1"/>
            <a:r>
              <a:rPr lang="en-US" dirty="0" smtClean="0"/>
              <a:t>All-to-all (NMDA dominated recurrent E)</a:t>
            </a:r>
          </a:p>
          <a:p>
            <a:r>
              <a:rPr lang="en-US" dirty="0" smtClean="0"/>
              <a:t>	External independent Poisson inputs (AMPA)</a:t>
            </a:r>
          </a:p>
          <a:p>
            <a:r>
              <a:rPr lang="en-US" dirty="0" smtClean="0"/>
              <a:t>	Winner-take-all dynamics</a:t>
            </a:r>
          </a:p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Sensory module (after Renart et al ‘10)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Densely and strongly connected.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Shared external Poisson inputs.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Balanced.</a:t>
            </a:r>
          </a:p>
          <a:p>
            <a:pPr lvl="1">
              <a:buFont typeface="Arial"/>
              <a:buChar char="•"/>
            </a:pPr>
            <a:endParaRPr lang="en-US" dirty="0"/>
          </a:p>
        </p:txBody>
      </p:sp>
      <p:grpSp>
        <p:nvGrpSpPr>
          <p:cNvPr id="11" name="Group 128"/>
          <p:cNvGrpSpPr/>
          <p:nvPr/>
        </p:nvGrpSpPr>
        <p:grpSpPr>
          <a:xfrm>
            <a:off x="317500" y="4471099"/>
            <a:ext cx="4254500" cy="2247201"/>
            <a:chOff x="317500" y="3900631"/>
            <a:chExt cx="4254500" cy="2247201"/>
          </a:xfrm>
        </p:grpSpPr>
        <p:grpSp>
          <p:nvGrpSpPr>
            <p:cNvPr id="12" name="Group 54"/>
            <p:cNvGrpSpPr/>
            <p:nvPr/>
          </p:nvGrpSpPr>
          <p:grpSpPr>
            <a:xfrm>
              <a:off x="469900" y="4015870"/>
              <a:ext cx="4102100" cy="1805364"/>
              <a:chOff x="1995772" y="1519590"/>
              <a:chExt cx="5127625" cy="2256706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1995772" y="1519590"/>
                <a:ext cx="4467818" cy="225670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Arrow Connector 6"/>
              <p:cNvCxnSpPr/>
              <p:nvPr/>
            </p:nvCxnSpPr>
            <p:spPr>
              <a:xfrm rot="10800000">
                <a:off x="3685384" y="2086601"/>
                <a:ext cx="3438012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/>
              <p:cNvSpPr/>
              <p:nvPr/>
            </p:nvSpPr>
            <p:spPr>
              <a:xfrm>
                <a:off x="2778211" y="1780415"/>
                <a:ext cx="884493" cy="884493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4932742" y="1780415"/>
                <a:ext cx="884493" cy="884493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855477" y="2823717"/>
                <a:ext cx="884493" cy="88449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Curved Connector 11"/>
              <p:cNvCxnSpPr>
                <a:stCxn id="8" idx="4"/>
                <a:endCxn id="10" idx="2"/>
              </p:cNvCxnSpPr>
              <p:nvPr/>
            </p:nvCxnSpPr>
            <p:spPr>
              <a:xfrm rot="16200000" flipH="1">
                <a:off x="3237440" y="264792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Curved Connector 11"/>
              <p:cNvCxnSpPr/>
              <p:nvPr/>
            </p:nvCxnSpPr>
            <p:spPr>
              <a:xfrm rot="5400000">
                <a:off x="4745612" y="2602564"/>
                <a:ext cx="601055" cy="63502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" name="Curved Connector 11"/>
              <p:cNvCxnSpPr/>
              <p:nvPr/>
            </p:nvCxnSpPr>
            <p:spPr>
              <a:xfrm rot="16200000" flipV="1">
                <a:off x="3717099" y="2362154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7" name="Curved Connector 11"/>
              <p:cNvCxnSpPr/>
              <p:nvPr/>
            </p:nvCxnSpPr>
            <p:spPr>
              <a:xfrm rot="5400000" flipH="1" flipV="1">
                <a:off x="4386137" y="2373494"/>
                <a:ext cx="510355" cy="635019"/>
              </a:xfrm>
              <a:prstGeom prst="curvedConnector2">
                <a:avLst/>
              </a:pr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oval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8" name="Curved Connector 21"/>
              <p:cNvCxnSpPr>
                <a:stCxn id="8" idx="1"/>
                <a:endCxn id="8" idx="2"/>
              </p:cNvCxnSpPr>
              <p:nvPr/>
            </p:nvCxnSpPr>
            <p:spPr>
              <a:xfrm rot="16200000" flipH="1" flipV="1">
                <a:off x="2686619" y="2001537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Curved Connector 21"/>
              <p:cNvCxnSpPr/>
              <p:nvPr/>
            </p:nvCxnSpPr>
            <p:spPr>
              <a:xfrm rot="5400000" flipV="1">
                <a:off x="5566887" y="2035558"/>
                <a:ext cx="312715" cy="129531"/>
              </a:xfrm>
              <a:prstGeom prst="curvedConnector4">
                <a:avLst>
                  <a:gd name="adj1" fmla="val -110897"/>
                  <a:gd name="adj2" fmla="val 495342"/>
                </a:avLst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rot="10800000">
                <a:off x="5783217" y="2415467"/>
                <a:ext cx="1340180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10800000">
                <a:off x="4694612" y="3403656"/>
                <a:ext cx="2428785" cy="1985"/>
              </a:xfrm>
              <a:prstGeom prst="straightConnector1">
                <a:avLst/>
              </a:prstGeom>
              <a:ln w="127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urved Connector 11"/>
              <p:cNvCxnSpPr>
                <a:cxnSpLocks noChangeAspect="1"/>
              </p:cNvCxnSpPr>
              <p:nvPr/>
            </p:nvCxnSpPr>
            <p:spPr>
              <a:xfrm rot="8100000">
                <a:off x="3852917" y="1697353"/>
                <a:ext cx="901583" cy="952530"/>
              </a:xfrm>
              <a:prstGeom prst="curvedConnector2">
                <a:avLst/>
              </a:prstGeom>
              <a:ln w="38100" cap="flat" cmpd="sng" algn="ctr">
                <a:solidFill>
                  <a:srgbClr val="00800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1084965" y="3900631"/>
              <a:ext cx="2394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</a:rPr>
                <a:t>Sensory Circuit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 flipH="1" flipV="1">
              <a:off x="2742798" y="5453870"/>
              <a:ext cx="954212" cy="1270"/>
            </a:xfrm>
            <a:prstGeom prst="straightConnector1">
              <a:avLst/>
            </a:prstGeom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 flipH="1" flipV="1">
              <a:off x="874025" y="5453870"/>
              <a:ext cx="954212" cy="1270"/>
            </a:xfrm>
            <a:prstGeom prst="straightConnector1">
              <a:avLst/>
            </a:prstGeom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317500" y="5778500"/>
              <a:ext cx="2139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after Renart et al ‘10</a:t>
              </a:r>
              <a:endParaRPr lang="en-US" dirty="0"/>
            </a:p>
          </p:txBody>
        </p:sp>
        <p:cxnSp>
          <p:nvCxnSpPr>
            <p:cNvPr id="73" name="Curved Connector 11"/>
            <p:cNvCxnSpPr>
              <a:cxnSpLocks noChangeAspect="1"/>
            </p:cNvCxnSpPr>
            <p:nvPr/>
          </p:nvCxnSpPr>
          <p:spPr>
            <a:xfrm rot="8100000" flipH="1" flipV="1">
              <a:off x="1942916" y="4081880"/>
              <a:ext cx="721266" cy="762024"/>
            </a:xfrm>
            <a:prstGeom prst="curvedConnector2">
              <a:avLst/>
            </a:prstGeom>
            <a:ln w="3810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3" name="Group 100"/>
            <p:cNvGrpSpPr/>
            <p:nvPr/>
          </p:nvGrpSpPr>
          <p:grpSpPr>
            <a:xfrm>
              <a:off x="1181100" y="4298950"/>
              <a:ext cx="508000" cy="546100"/>
              <a:chOff x="1181100" y="4298950"/>
              <a:chExt cx="508000" cy="546100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101"/>
            <p:cNvGrpSpPr/>
            <p:nvPr/>
          </p:nvGrpSpPr>
          <p:grpSpPr>
            <a:xfrm rot="5400000">
              <a:off x="2940050" y="4298950"/>
              <a:ext cx="508000" cy="546100"/>
              <a:chOff x="1181100" y="4298950"/>
              <a:chExt cx="508000" cy="546100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114"/>
            <p:cNvGrpSpPr/>
            <p:nvPr/>
          </p:nvGrpSpPr>
          <p:grpSpPr>
            <a:xfrm rot="5400000">
              <a:off x="2082800" y="5137150"/>
              <a:ext cx="508000" cy="546100"/>
              <a:chOff x="1181100" y="4298950"/>
              <a:chExt cx="508000" cy="546100"/>
            </a:xfrm>
            <a:solidFill>
              <a:srgbClr val="FF6600"/>
            </a:solidFill>
          </p:grpSpPr>
          <p:sp>
            <p:nvSpPr>
              <p:cNvPr id="116" name="Oval 115"/>
              <p:cNvSpPr/>
              <p:nvPr/>
            </p:nvSpPr>
            <p:spPr>
              <a:xfrm>
                <a:off x="1270000" y="43116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1422400" y="4464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1574800" y="46164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1225550" y="44386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1181100" y="463550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270000" y="47561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1473200" y="42989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1600200" y="447040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1346200" y="4591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390650" y="4718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555750" y="47307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1587500" y="4337050"/>
                <a:ext cx="88900" cy="889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9" name="Straight Arrow Connector 38"/>
          <p:cNvCxnSpPr/>
          <p:nvPr/>
        </p:nvCxnSpPr>
        <p:spPr>
          <a:xfrm rot="5400000" flipH="1" flipV="1">
            <a:off x="1776565" y="3511947"/>
            <a:ext cx="2602706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70006" y="3530997"/>
            <a:ext cx="2615406" cy="1588"/>
          </a:xfrm>
          <a:prstGeom prst="straightConnector1">
            <a:avLst/>
          </a:prstGeom>
          <a:ln w="44450" cap="flat" cmpd="sng" algn="ctr">
            <a:solidFill>
              <a:srgbClr val="008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>
            <a:off x="-39042" y="3429398"/>
            <a:ext cx="2539210" cy="1588"/>
          </a:xfrm>
          <a:prstGeom prst="straightConnector1">
            <a:avLst/>
          </a:prstGeom>
          <a:ln w="50800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>
            <a:off x="1854691" y="3365898"/>
            <a:ext cx="2743990" cy="1588"/>
          </a:xfrm>
          <a:prstGeom prst="straightConnector1">
            <a:avLst/>
          </a:prstGeom>
          <a:ln w="50800" cap="flat" cmpd="sng" algn="ctr">
            <a:solidFill>
              <a:srgbClr val="004000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" name="Picture 3" descr="rasters_single_trial_quenched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4266058" y="1675865"/>
            <a:ext cx="4877941" cy="4494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/>
                <a:cs typeface="Arial"/>
              </a:rPr>
              <a:t>Outline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600200"/>
            <a:ext cx="8661400" cy="4525963"/>
          </a:xfrm>
        </p:spPr>
        <p:txBody>
          <a:bodyPr>
            <a:normAutofit/>
          </a:bodyPr>
          <a:lstStyle/>
          <a:p>
            <a:pPr>
              <a:spcBef>
                <a:spcPts val="2472"/>
              </a:spcBef>
            </a:pPr>
            <a:r>
              <a:rPr lang="en-US" sz="2800" dirty="0" smtClean="0"/>
              <a:t>Response Variability and Choice Probability </a:t>
            </a:r>
          </a:p>
          <a:p>
            <a:pPr>
              <a:spcBef>
                <a:spcPts val="2472"/>
              </a:spcBef>
            </a:pPr>
            <a:r>
              <a:rPr lang="en-US" sz="2800" dirty="0" smtClean="0"/>
              <a:t>Model of Perceptual Decisions showing Choice Probability.</a:t>
            </a:r>
          </a:p>
          <a:p>
            <a:pPr>
              <a:spcBef>
                <a:spcPts val="2472"/>
              </a:spcBef>
            </a:pPr>
            <a:r>
              <a:rPr lang="en-US" sz="2800" dirty="0" smtClean="0"/>
              <a:t>Summary</a:t>
            </a:r>
          </a:p>
          <a:p>
            <a:endParaRPr lang="en-US" sz="28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 wrap="none">
            <a:normAutofit/>
          </a:bodyPr>
          <a:lstStyle/>
          <a:p>
            <a:r>
              <a:rPr lang="en-US" sz="3200" dirty="0" smtClean="0">
                <a:latin typeface="Arial"/>
                <a:cs typeface="Arial"/>
              </a:rPr>
              <a:t>A model for perceptual decisions: </a:t>
            </a:r>
            <a:br>
              <a:rPr lang="en-US" sz="3200" dirty="0" smtClean="0">
                <a:latin typeface="Arial"/>
                <a:cs typeface="Arial"/>
              </a:rPr>
            </a:br>
            <a:r>
              <a:rPr lang="en-US" sz="3200" dirty="0" smtClean="0">
                <a:latin typeface="Arial"/>
                <a:cs typeface="Arial"/>
              </a:rPr>
              <a:t>spiking simulations</a:t>
            </a:r>
            <a:endParaRPr lang="en-US" sz="3200" dirty="0">
              <a:latin typeface="Arial"/>
              <a:cs typeface="Arial"/>
            </a:endParaRPr>
          </a:p>
        </p:txBody>
      </p:sp>
      <p:pic>
        <p:nvPicPr>
          <p:cNvPr id="14" name="Picture 13" descr="avg_rates_time_course_topdow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26440" y="2228533"/>
            <a:ext cx="4069080" cy="32689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70000" y="1851581"/>
            <a:ext cx="314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0% coherence; NO top-down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736600" y="1851581"/>
            <a:ext cx="4069080" cy="3664982"/>
            <a:chOff x="736600" y="1851581"/>
            <a:chExt cx="4069080" cy="3664982"/>
          </a:xfrm>
        </p:grpSpPr>
        <p:pic>
          <p:nvPicPr>
            <p:cNvPr id="13" name="Picture 12" descr="avg_rates_time_course_NO_topdow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736600" y="2236153"/>
              <a:ext cx="4069080" cy="328041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270000" y="1851581"/>
              <a:ext cx="31496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0% coherence;     Top-down</a:t>
              </a:r>
              <a:endParaRPr lang="en-US" dirty="0"/>
            </a:p>
          </p:txBody>
        </p:sp>
      </p:grpSp>
      <p:pic>
        <p:nvPicPr>
          <p:cNvPr id="16" name="Picture 15" descr="choice_probability_time_course_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143500" y="2805113"/>
            <a:ext cx="3759200" cy="2578100"/>
          </a:xfrm>
          <a:prstGeom prst="rect">
            <a:avLst/>
          </a:prstGeom>
        </p:spPr>
      </p:pic>
      <p:pic>
        <p:nvPicPr>
          <p:cNvPr id="17" name="Picture 16" descr="choice_probability_time_course_1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5143500" y="2805113"/>
            <a:ext cx="3759200" cy="25781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24132" y="4758267"/>
            <a:ext cx="1981201" cy="127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33" y="1600200"/>
            <a:ext cx="880533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Causal Bottom-up Model:</a:t>
            </a:r>
          </a:p>
          <a:p>
            <a:pPr lvl="1"/>
            <a:r>
              <a:rPr lang="en-US" dirty="0" smtClean="0"/>
              <a:t>CP time course: fast rise + decay</a:t>
            </a:r>
          </a:p>
          <a:p>
            <a:pPr>
              <a:tabLst>
                <a:tab pos="342900" algn="l"/>
              </a:tabLst>
            </a:pPr>
            <a:r>
              <a:rPr lang="en-US" dirty="0" smtClean="0"/>
              <a:t>Top-down Model:</a:t>
            </a:r>
          </a:p>
          <a:p>
            <a:pPr lvl="1"/>
            <a:r>
              <a:rPr lang="en-US" dirty="0" smtClean="0"/>
              <a:t>CP time course: slow rise + plateau.</a:t>
            </a:r>
          </a:p>
          <a:p>
            <a:pPr lvl="1"/>
            <a:r>
              <a:rPr lang="en-US" dirty="0" smtClean="0"/>
              <a:t>CP does not depend on stimulus coherence.</a:t>
            </a:r>
          </a:p>
          <a:p>
            <a:pPr lvl="1"/>
            <a:r>
              <a:rPr lang="en-US" dirty="0" smtClean="0"/>
              <a:t>Provides Perceptual Stability.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Investigate mechanistic instantiations of top-down control: expectation, attention, choice bias.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7833" y="1600200"/>
            <a:ext cx="658896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Klaus </a:t>
            </a:r>
            <a:r>
              <a:rPr lang="en-US" sz="2400" dirty="0" err="1" smtClean="0"/>
              <a:t>Wimmer</a:t>
            </a:r>
            <a:r>
              <a:rPr lang="en-US" sz="2400" dirty="0" smtClean="0"/>
              <a:t> (IDIBAPS, Barcelona)</a:t>
            </a:r>
          </a:p>
          <a:p>
            <a:pPr>
              <a:buNone/>
            </a:pPr>
            <a:r>
              <a:rPr lang="en-US" sz="2400" dirty="0" smtClean="0"/>
              <a:t>Alex </a:t>
            </a:r>
            <a:r>
              <a:rPr lang="en-US" sz="2400" dirty="0" err="1" smtClean="0"/>
              <a:t>Roxin</a:t>
            </a:r>
            <a:r>
              <a:rPr lang="en-US" sz="2400" dirty="0" smtClean="0"/>
              <a:t> (IDIBAPS, Barcelona)</a:t>
            </a:r>
          </a:p>
          <a:p>
            <a:pPr>
              <a:buNone/>
            </a:pPr>
            <a:r>
              <a:rPr lang="en-US" sz="2400" dirty="0" smtClean="0"/>
              <a:t>Albert Compte (IDIBAPS, Barcelona)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Alfonso Renart (</a:t>
            </a:r>
            <a:r>
              <a:rPr lang="en-US" sz="2400" dirty="0" err="1" smtClean="0"/>
              <a:t>Champalimaud</a:t>
            </a:r>
            <a:r>
              <a:rPr lang="en-US" sz="2400" dirty="0" smtClean="0"/>
              <a:t>, Lisbon)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0"/>
          <p:cNvSpPr txBox="1">
            <a:spLocks noChangeArrowheads="1"/>
          </p:cNvSpPr>
          <p:nvPr/>
        </p:nvSpPr>
        <p:spPr bwMode="auto">
          <a:xfrm>
            <a:off x="174160" y="6108700"/>
            <a:ext cx="689974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Werner &amp;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Mountcastle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‘63;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Heggelund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&amp;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Albus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’78; 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Tolhurst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et al ’83; Bradley et al 87;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Vogels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et al ‘89; Scobey &amp; Gabor ’89; </a:t>
            </a:r>
            <a:r>
              <a:rPr lang="en-US" sz="1600" i="1" dirty="0" err="1" smtClean="0">
                <a:solidFill>
                  <a:srgbClr val="7F7F7F"/>
                </a:solidFill>
                <a:latin typeface="Times New Roman" charset="0"/>
              </a:rPr>
              <a:t>Shadlen</a:t>
            </a:r>
            <a:r>
              <a:rPr lang="en-US" sz="1600" i="1" dirty="0" smtClean="0">
                <a:solidFill>
                  <a:srgbClr val="7F7F7F"/>
                </a:solidFill>
                <a:latin typeface="Times New Roman" charset="0"/>
              </a:rPr>
              <a:t> </a:t>
            </a:r>
            <a:r>
              <a:rPr lang="en-US" sz="1600" i="1" dirty="0">
                <a:solidFill>
                  <a:srgbClr val="7F7F7F"/>
                </a:solidFill>
                <a:latin typeface="Times New Roman" charset="0"/>
              </a:rPr>
              <a:t>&amp; Newsome ’98</a:t>
            </a:r>
          </a:p>
        </p:txBody>
      </p:sp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8888" y="1270000"/>
            <a:ext cx="240665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Line 16"/>
          <p:cNvSpPr>
            <a:spLocks noChangeShapeType="1"/>
          </p:cNvSpPr>
          <p:nvPr/>
        </p:nvSpPr>
        <p:spPr bwMode="auto">
          <a:xfrm>
            <a:off x="4105275" y="1273175"/>
            <a:ext cx="0" cy="2874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lg" len="lg"/>
            <a:tailEnd type="arrow" w="lg" len="lg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5" name="Text Box 15"/>
          <p:cNvSpPr txBox="1">
            <a:spLocks noChangeArrowheads="1"/>
          </p:cNvSpPr>
          <p:nvPr/>
        </p:nvSpPr>
        <p:spPr bwMode="auto">
          <a:xfrm rot="-5400000">
            <a:off x="2909887" y="2517776"/>
            <a:ext cx="237172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1600">
                <a:latin typeface="Calibri" charset="0"/>
              </a:rPr>
              <a:t>200 trials same stimulus </a:t>
            </a:r>
          </a:p>
        </p:txBody>
      </p:sp>
      <p:sp>
        <p:nvSpPr>
          <p:cNvPr id="15366" name="Line 32"/>
          <p:cNvSpPr>
            <a:spLocks noChangeShapeType="1"/>
          </p:cNvSpPr>
          <p:nvPr/>
        </p:nvSpPr>
        <p:spPr bwMode="auto">
          <a:xfrm flipH="1" flipV="1">
            <a:off x="3554413" y="3219450"/>
            <a:ext cx="1041400" cy="158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arrow" w="lg" len="lg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1546225" y="2370138"/>
            <a:ext cx="2747963" cy="1520825"/>
            <a:chOff x="-87" y="1444"/>
            <a:chExt cx="1731" cy="958"/>
          </a:xfrm>
        </p:grpSpPr>
        <p:pic>
          <p:nvPicPr>
            <p:cNvPr id="15376" name="Picture 31" descr="PoissonDistribution_700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182" y="1444"/>
              <a:ext cx="1133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7" name="Text Box 33"/>
            <p:cNvSpPr txBox="1">
              <a:spLocks noChangeArrowheads="1"/>
            </p:cNvSpPr>
            <p:nvPr/>
          </p:nvSpPr>
          <p:spPr bwMode="auto">
            <a:xfrm>
              <a:off x="-87" y="2171"/>
              <a:ext cx="173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 defTabSz="914400">
                <a:spcBef>
                  <a:spcPct val="50000"/>
                </a:spcBef>
              </a:pPr>
              <a:r>
                <a:rPr lang="en-US">
                  <a:latin typeface="Calibri" charset="0"/>
                </a:rPr>
                <a:t>Spike Count </a:t>
              </a:r>
              <a:r>
                <a:rPr lang="en-US" i="1">
                  <a:latin typeface="Calibri" charset="0"/>
                </a:rPr>
                <a:t>n</a:t>
              </a:r>
              <a:r>
                <a:rPr lang="en-US" i="1" baseline="-25000">
                  <a:latin typeface="Calibri" charset="0"/>
                </a:rPr>
                <a:t>T</a:t>
              </a:r>
              <a:endParaRPr lang="en-US" baseline="-25000">
                <a:latin typeface="Calibri" charset="0"/>
              </a:endParaRPr>
            </a:p>
          </p:txBody>
        </p:sp>
      </p:grpSp>
      <p:sp>
        <p:nvSpPr>
          <p:cNvPr id="140326" name="Rectangle 38"/>
          <p:cNvSpPr>
            <a:spLocks noGrp="1"/>
          </p:cNvSpPr>
          <p:nvPr>
            <p:ph type="title"/>
          </p:nvPr>
        </p:nvSpPr>
        <p:spPr>
          <a:xfrm>
            <a:off x="287338" y="484188"/>
            <a:ext cx="85344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Futura Md BT" pitchFamily="34" charset="0"/>
                <a:ea typeface="+mj-ea"/>
                <a:cs typeface="+mj-cs"/>
              </a:rPr>
              <a:t>Neural responses show trial-to-trial variability</a:t>
            </a:r>
            <a:b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Futura Md BT" pitchFamily="34" charset="0"/>
                <a:ea typeface="+mj-ea"/>
                <a:cs typeface="+mj-cs"/>
              </a:rPr>
            </a:br>
            <a:endParaRPr lang="en-US" sz="2800" b="1" dirty="0" smtClean="0">
              <a:effectLst>
                <a:outerShdw blurRad="38100" dist="38100" dir="2700000" algn="tl">
                  <a:srgbClr val="DDDDDD"/>
                </a:outerShdw>
              </a:effectLst>
              <a:latin typeface="Futura Md BT" pitchFamily="34" charset="0"/>
              <a:ea typeface="+mj-ea"/>
              <a:cs typeface="+mj-cs"/>
            </a:endParaRPr>
          </a:p>
        </p:txBody>
      </p:sp>
      <p:sp>
        <p:nvSpPr>
          <p:cNvPr id="15372" name="Text Box 42"/>
          <p:cNvSpPr txBox="1">
            <a:spLocks noChangeArrowheads="1"/>
          </p:cNvSpPr>
          <p:nvPr/>
        </p:nvSpPr>
        <p:spPr bwMode="auto">
          <a:xfrm>
            <a:off x="393700" y="5281613"/>
            <a:ext cx="8356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charset="0"/>
              </a:rPr>
              <a:t>Information must be represented in the </a:t>
            </a:r>
            <a:r>
              <a:rPr lang="en-US" sz="2000" i="1" dirty="0">
                <a:latin typeface="Calibri" charset="0"/>
              </a:rPr>
              <a:t>population</a:t>
            </a:r>
            <a:r>
              <a:rPr lang="en-US" sz="2000" dirty="0">
                <a:latin typeface="Calibri" charset="0"/>
              </a:rPr>
              <a:t> response </a:t>
            </a:r>
            <a:r>
              <a:rPr lang="en-US" sz="2000" dirty="0" err="1">
                <a:latin typeface="Calibri" charset="0"/>
                <a:sym typeface="Symbol" charset="2"/>
              </a:rPr>
              <a:t></a:t>
            </a:r>
            <a:r>
              <a:rPr lang="en-US" sz="2000" dirty="0">
                <a:latin typeface="Calibri" charset="0"/>
                <a:sym typeface="Symbol" charset="2"/>
              </a:rPr>
              <a:t> </a:t>
            </a:r>
            <a:r>
              <a:rPr lang="en-US" sz="2000" i="1" dirty="0">
                <a:latin typeface="Calibri" charset="0"/>
              </a:rPr>
              <a:t>spatial </a:t>
            </a:r>
            <a:r>
              <a:rPr lang="en-US" sz="2000" dirty="0">
                <a:latin typeface="Calibri" charset="0"/>
              </a:rPr>
              <a:t>average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861" y="0"/>
            <a:ext cx="8229600" cy="1143000"/>
          </a:xfrm>
        </p:spPr>
        <p:txBody>
          <a:bodyPr/>
          <a:lstStyle/>
          <a:p>
            <a:r>
              <a:rPr lang="en-US" dirty="0" smtClean="0"/>
              <a:t>Choice Probability</a:t>
            </a:r>
            <a:endParaRPr lang="en-US" dirty="0"/>
          </a:p>
        </p:txBody>
      </p:sp>
      <p:pic>
        <p:nvPicPr>
          <p:cNvPr id="5" name="Picture 4" descr="CP_exmaple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9474200" y="2220913"/>
            <a:ext cx="5067300" cy="264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7355" y="1851581"/>
            <a:ext cx="1451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ROC curve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406147" y="3903230"/>
            <a:ext cx="1224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CP  = 0.9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3115413" y="2220913"/>
            <a:ext cx="5318315" cy="2775623"/>
            <a:chOff x="2569313" y="4082377"/>
            <a:chExt cx="5318315" cy="2775623"/>
          </a:xfrm>
        </p:grpSpPr>
        <p:pic>
          <p:nvPicPr>
            <p:cNvPr id="4" name="Picture 3" descr="CP_example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569313" y="4082377"/>
              <a:ext cx="5067300" cy="26416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662947" y="5518161"/>
              <a:ext cx="1224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CP  = 0.6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93018" y="6488668"/>
              <a:ext cx="149683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Spike count</a:t>
              </a:r>
              <a:endParaRPr 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352518" y="5074679"/>
            <a:ext cx="14968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Spike count</a:t>
            </a:r>
            <a:endParaRPr lang="en-US" dirty="0"/>
          </a:p>
        </p:txBody>
      </p:sp>
      <p:grpSp>
        <p:nvGrpSpPr>
          <p:cNvPr id="18" name="Group 44"/>
          <p:cNvGrpSpPr>
            <a:grpSpLocks/>
          </p:cNvGrpSpPr>
          <p:nvPr/>
        </p:nvGrpSpPr>
        <p:grpSpPr bwMode="auto">
          <a:xfrm>
            <a:off x="319881" y="2954338"/>
            <a:ext cx="1900238" cy="1520825"/>
            <a:chOff x="180" y="1444"/>
            <a:chExt cx="1197" cy="958"/>
          </a:xfrm>
        </p:grpSpPr>
        <p:pic>
          <p:nvPicPr>
            <p:cNvPr id="21" name="Picture 31" descr="PoissonDistribution_700"/>
            <p:cNvPicPr>
              <a:picLocks noChangeAspect="1" noChangeArrowheads="1"/>
            </p:cNvPicPr>
            <p:nvPr/>
          </p:nvPicPr>
          <p:blipFill>
            <a:blip r:embed="rId7">
              <a:grayscl/>
            </a:blip>
            <a:srcRect/>
            <a:stretch>
              <a:fillRect/>
            </a:stretch>
          </p:blipFill>
          <p:spPr bwMode="auto">
            <a:xfrm>
              <a:off x="182" y="1444"/>
              <a:ext cx="1133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33"/>
            <p:cNvSpPr txBox="1">
              <a:spLocks noChangeArrowheads="1"/>
            </p:cNvSpPr>
            <p:nvPr/>
          </p:nvSpPr>
          <p:spPr bwMode="auto">
            <a:xfrm>
              <a:off x="180" y="2171"/>
              <a:ext cx="119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 defTabSz="914400">
                <a:spcBef>
                  <a:spcPct val="50000"/>
                </a:spcBef>
              </a:pPr>
              <a:r>
                <a:rPr lang="en-US" dirty="0">
                  <a:latin typeface="Calibri" charset="0"/>
                </a:rPr>
                <a:t>Spike Count </a:t>
              </a:r>
              <a:r>
                <a:rPr lang="en-US" i="1" dirty="0" err="1" smtClean="0">
                  <a:latin typeface="Calibri" charset="0"/>
                </a:rPr>
                <a:t>n</a:t>
              </a:r>
              <a:r>
                <a:rPr lang="en-US" i="1" baseline="-25000" dirty="0" err="1" smtClean="0">
                  <a:latin typeface="Calibri" charset="0"/>
                </a:rPr>
                <a:t>T</a:t>
              </a:r>
              <a:endParaRPr lang="en-US" baseline="-25000" dirty="0">
                <a:latin typeface="Calibri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491160" y="1730698"/>
            <a:ext cx="1914876" cy="664177"/>
            <a:chOff x="646360" y="907218"/>
            <a:chExt cx="1914876" cy="664177"/>
          </a:xfrm>
        </p:grpSpPr>
        <p:grpSp>
          <p:nvGrpSpPr>
            <p:cNvPr id="11" name="Group 10"/>
            <p:cNvGrpSpPr/>
            <p:nvPr/>
          </p:nvGrpSpPr>
          <p:grpSpPr>
            <a:xfrm>
              <a:off x="646360" y="907218"/>
              <a:ext cx="1905050" cy="369332"/>
              <a:chOff x="1179323" y="1111342"/>
              <a:chExt cx="1905050" cy="369332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179323" y="1258764"/>
                <a:ext cx="374208" cy="102062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564862" y="1111342"/>
                <a:ext cx="15195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Left Choices</a:t>
                </a:r>
                <a:endParaRPr lang="en-US" dirty="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56186" y="1202063"/>
              <a:ext cx="1905050" cy="369332"/>
              <a:chOff x="1179323" y="1111342"/>
              <a:chExt cx="1905050" cy="369332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179323" y="1258764"/>
                <a:ext cx="374208" cy="10206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564862" y="1111342"/>
                <a:ext cx="15195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Right Choices</a:t>
                </a:r>
                <a:endParaRPr lang="en-US" dirty="0"/>
              </a:p>
            </p:txBody>
          </p:sp>
        </p:grp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rcRect l="-23125" t="9091" b="-31937"/>
          <a:stretch>
            <a:fillRect/>
          </a:stretch>
        </p:blipFill>
        <p:spPr>
          <a:xfrm>
            <a:off x="2810357" y="1820863"/>
            <a:ext cx="5736743" cy="387985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8" name="Group 27"/>
          <p:cNvGrpSpPr/>
          <p:nvPr/>
        </p:nvGrpSpPr>
        <p:grpSpPr>
          <a:xfrm>
            <a:off x="2298700" y="2654300"/>
            <a:ext cx="1104900" cy="1066800"/>
            <a:chOff x="2298700" y="2654300"/>
            <a:chExt cx="1104900" cy="1066800"/>
          </a:xfrm>
        </p:grpSpPr>
        <p:sp>
          <p:nvSpPr>
            <p:cNvPr id="25" name="Left-Right Arrow 24"/>
            <p:cNvSpPr/>
            <p:nvPr/>
          </p:nvSpPr>
          <p:spPr>
            <a:xfrm>
              <a:off x="2298700" y="3302000"/>
              <a:ext cx="1104900" cy="419100"/>
            </a:xfrm>
            <a:prstGeom prst="leftRightArrow">
              <a:avLst>
                <a:gd name="adj1" fmla="val 31818"/>
                <a:gd name="adj2" fmla="val 80303"/>
              </a:avLst>
            </a:prstGeom>
            <a:solidFill>
              <a:srgbClr val="FFFFFF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90800" y="2654300"/>
              <a:ext cx="5842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/>
                <a:t>?</a:t>
              </a:r>
              <a:endParaRPr lang="en-US" sz="45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861" y="0"/>
            <a:ext cx="8229600" cy="1143000"/>
          </a:xfrm>
        </p:spPr>
        <p:txBody>
          <a:bodyPr/>
          <a:lstStyle/>
          <a:p>
            <a:r>
              <a:rPr lang="en-US" dirty="0" smtClean="0"/>
              <a:t>Choice Probability</a:t>
            </a:r>
            <a:endParaRPr lang="en-US" dirty="0"/>
          </a:p>
        </p:txBody>
      </p:sp>
      <p:pic>
        <p:nvPicPr>
          <p:cNvPr id="5" name="Picture 4" descr="CP_exmaple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9474200" y="2220913"/>
            <a:ext cx="5067300" cy="264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06147" y="3903230"/>
            <a:ext cx="1224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CP  = 0.9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352518" y="5074679"/>
            <a:ext cx="14968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Spike count</a:t>
            </a:r>
            <a:endParaRPr lang="en-US" dirty="0"/>
          </a:p>
        </p:txBody>
      </p:sp>
      <p:grpSp>
        <p:nvGrpSpPr>
          <p:cNvPr id="19" name="Group 27"/>
          <p:cNvGrpSpPr/>
          <p:nvPr/>
        </p:nvGrpSpPr>
        <p:grpSpPr>
          <a:xfrm>
            <a:off x="2298700" y="2654300"/>
            <a:ext cx="1104900" cy="1066800"/>
            <a:chOff x="2298700" y="2654300"/>
            <a:chExt cx="1104900" cy="1066800"/>
          </a:xfrm>
        </p:grpSpPr>
        <p:sp>
          <p:nvSpPr>
            <p:cNvPr id="25" name="Left-Right Arrow 24"/>
            <p:cNvSpPr/>
            <p:nvPr/>
          </p:nvSpPr>
          <p:spPr>
            <a:xfrm>
              <a:off x="2298700" y="3302000"/>
              <a:ext cx="1104900" cy="419100"/>
            </a:xfrm>
            <a:prstGeom prst="leftRightArrow">
              <a:avLst>
                <a:gd name="adj1" fmla="val 31818"/>
                <a:gd name="adj2" fmla="val 80303"/>
              </a:avLst>
            </a:prstGeom>
            <a:solidFill>
              <a:srgbClr val="FFFFFF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90800" y="2654300"/>
              <a:ext cx="5842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/>
                <a:t>?</a:t>
              </a:r>
              <a:endParaRPr lang="en-US" sz="4500" dirty="0"/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11" y="2296142"/>
            <a:ext cx="3872078" cy="2720358"/>
          </a:xfrm>
          <a:prstGeom prst="rect">
            <a:avLst/>
          </a:prstGeom>
        </p:spPr>
      </p:pic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0" y="6075271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i="1" dirty="0">
                <a:latin typeface="Times New Roman" charset="0"/>
              </a:rPr>
              <a:t>Britten et al ’</a:t>
            </a:r>
            <a:r>
              <a:rPr lang="en-US" sz="1600" i="1" dirty="0" smtClean="0">
                <a:latin typeface="Times New Roman" charset="0"/>
              </a:rPr>
              <a:t>92; Dodd et al ‘01; </a:t>
            </a:r>
            <a:r>
              <a:rPr lang="en-US" sz="1600" i="1" dirty="0" err="1" smtClean="0">
                <a:latin typeface="Times New Roman" charset="0"/>
              </a:rPr>
              <a:t>Uka</a:t>
            </a:r>
            <a:r>
              <a:rPr lang="en-US" sz="1600" i="1" dirty="0" smtClean="0">
                <a:latin typeface="Times New Roman" charset="0"/>
              </a:rPr>
              <a:t> &amp; </a:t>
            </a:r>
            <a:r>
              <a:rPr lang="en-US" sz="1600" i="1" dirty="0" err="1" smtClean="0">
                <a:latin typeface="Times New Roman" charset="0"/>
              </a:rPr>
              <a:t>DeAngelis</a:t>
            </a:r>
            <a:r>
              <a:rPr lang="en-US" sz="1600" i="1" dirty="0" smtClean="0">
                <a:latin typeface="Times New Roman" charset="0"/>
              </a:rPr>
              <a:t> ‘04; Cohen &amp; Newsome ‘09; Nienborg &amp; Cumming ‘09; </a:t>
            </a:r>
            <a:endParaRPr lang="en-US" sz="1600" i="1" dirty="0">
              <a:latin typeface="Times New Roman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000500" y="2428876"/>
            <a:ext cx="4927600" cy="3271837"/>
            <a:chOff x="4000500" y="2428876"/>
            <a:chExt cx="4927600" cy="3271837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/>
            <a:srcRect l="-3756" t="9091" b="-31937"/>
            <a:stretch>
              <a:fillRect/>
            </a:stretch>
          </p:blipFill>
          <p:spPr>
            <a:xfrm>
              <a:off x="4851400" y="2428876"/>
              <a:ext cx="4076700" cy="3271837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0" name="Left-Right Arrow 29"/>
            <p:cNvSpPr/>
            <p:nvPr/>
          </p:nvSpPr>
          <p:spPr>
            <a:xfrm>
              <a:off x="4000500" y="3489326"/>
              <a:ext cx="749300" cy="444500"/>
            </a:xfrm>
            <a:prstGeom prst="left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20"/>
          <p:cNvSpPr txBox="1">
            <a:spLocks noChangeArrowheads="1"/>
          </p:cNvSpPr>
          <p:nvPr/>
        </p:nvSpPr>
        <p:spPr bwMode="auto">
          <a:xfrm>
            <a:off x="6527800" y="5842437"/>
            <a:ext cx="2616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i="1" dirty="0">
                <a:latin typeface="Times New Roman" charset="0"/>
              </a:rPr>
              <a:t>Britten et al ’92; </a:t>
            </a:r>
            <a:r>
              <a:rPr lang="en-US" sz="1600" i="1" dirty="0" err="1">
                <a:latin typeface="Times New Roman" charset="0"/>
              </a:rPr>
              <a:t>Shadlen</a:t>
            </a:r>
            <a:r>
              <a:rPr lang="en-US" sz="1600" i="1" dirty="0">
                <a:latin typeface="Times New Roman" charset="0"/>
              </a:rPr>
              <a:t> &amp; Newsome ’98; </a:t>
            </a:r>
            <a:r>
              <a:rPr lang="en-US" sz="1600" i="1" dirty="0" err="1">
                <a:latin typeface="Times New Roman" charset="0"/>
              </a:rPr>
              <a:t>Zohari</a:t>
            </a:r>
            <a:r>
              <a:rPr lang="en-US" sz="1600" i="1" dirty="0">
                <a:latin typeface="Times New Roman" charset="0"/>
              </a:rPr>
              <a:t> et al.</a:t>
            </a:r>
            <a:r>
              <a:rPr lang="en-US" sz="1600" i="1" dirty="0" smtClean="0">
                <a:latin typeface="Times New Roman" charset="0"/>
              </a:rPr>
              <a:t> ’94; Cohen &amp; Newsome ’09.</a:t>
            </a:r>
            <a:endParaRPr lang="en-US" sz="1600" i="1" dirty="0">
              <a:latin typeface="Times New Roman" charset="0"/>
            </a:endParaRPr>
          </a:p>
        </p:txBody>
      </p:sp>
      <p:sp>
        <p:nvSpPr>
          <p:cNvPr id="244751" name="Rectangle 15"/>
          <p:cNvSpPr>
            <a:spLocks noGrp="1"/>
          </p:cNvSpPr>
          <p:nvPr>
            <p:ph type="title"/>
          </p:nvPr>
        </p:nvSpPr>
        <p:spPr>
          <a:xfrm>
            <a:off x="292555" y="189576"/>
            <a:ext cx="8588375" cy="6540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Futura Md BT" pitchFamily="34" charset="0"/>
                <a:ea typeface="+mj-ea"/>
                <a:cs typeface="+mj-cs"/>
              </a:rPr>
              <a:t>Bottom-up vs. Top-down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175" y="3411729"/>
            <a:ext cx="3468217" cy="2436621"/>
          </a:xfrm>
          <a:prstGeom prst="rect">
            <a:avLst/>
          </a:prstGeom>
        </p:spPr>
      </p:pic>
      <p:grpSp>
        <p:nvGrpSpPr>
          <p:cNvPr id="62" name="Group 61"/>
          <p:cNvGrpSpPr/>
          <p:nvPr/>
        </p:nvGrpSpPr>
        <p:grpSpPr>
          <a:xfrm>
            <a:off x="0" y="840317"/>
            <a:ext cx="2819803" cy="1465464"/>
            <a:chOff x="0" y="840317"/>
            <a:chExt cx="2819803" cy="1465464"/>
          </a:xfrm>
        </p:grpSpPr>
        <p:grpSp>
          <p:nvGrpSpPr>
            <p:cNvPr id="7" name="Group 25"/>
            <p:cNvGrpSpPr/>
            <p:nvPr/>
          </p:nvGrpSpPr>
          <p:grpSpPr>
            <a:xfrm>
              <a:off x="0" y="840317"/>
              <a:ext cx="2702112" cy="1242447"/>
              <a:chOff x="-694986" y="3003550"/>
              <a:chExt cx="2702112" cy="1242447"/>
            </a:xfrm>
          </p:grpSpPr>
          <p:pic>
            <p:nvPicPr>
              <p:cNvPr id="34" name="Picture 10" descr="recurrent_network_shared_blue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694986" y="3269685"/>
                <a:ext cx="2494871" cy="976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" name="Oval 13"/>
              <p:cNvSpPr>
                <a:spLocks noChangeArrowheads="1"/>
              </p:cNvSpPr>
              <p:nvPr/>
            </p:nvSpPr>
            <p:spPr bwMode="auto">
              <a:xfrm>
                <a:off x="1094480" y="3384655"/>
                <a:ext cx="647700" cy="569003"/>
              </a:xfrm>
              <a:prstGeom prst="ellipse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defTabSz="914400"/>
                <a:endParaRPr lang="en-US">
                  <a:latin typeface="Calibri" charset="0"/>
                </a:endParaRPr>
              </a:p>
            </p:txBody>
          </p:sp>
          <p:sp>
            <p:nvSpPr>
              <p:cNvPr id="38" name="TextBox 13"/>
              <p:cNvSpPr txBox="1">
                <a:spLocks noChangeArrowheads="1"/>
              </p:cNvSpPr>
              <p:nvPr/>
            </p:nvSpPr>
            <p:spPr bwMode="auto">
              <a:xfrm>
                <a:off x="141102" y="3003550"/>
                <a:ext cx="186602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FF"/>
                    </a:solidFill>
                    <a:latin typeface="Arial"/>
                    <a:cs typeface="Arial"/>
                  </a:rPr>
                  <a:t>Shared Inputs</a:t>
                </a:r>
              </a:p>
            </p:txBody>
          </p:sp>
        </p:grpSp>
        <p:sp>
          <p:nvSpPr>
            <p:cNvPr id="32" name="AutoShape 51"/>
            <p:cNvSpPr>
              <a:spLocks noChangeArrowheads="1"/>
            </p:cNvSpPr>
            <p:nvPr/>
          </p:nvSpPr>
          <p:spPr bwMode="auto">
            <a:xfrm rot="2141737" flipV="1">
              <a:off x="2171538" y="1931131"/>
              <a:ext cx="648265" cy="374650"/>
            </a:xfrm>
            <a:prstGeom prst="rightArrow">
              <a:avLst>
                <a:gd name="adj1" fmla="val 22244"/>
                <a:gd name="adj2" fmla="val 65026"/>
              </a:avLst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alibri" charset="0"/>
              </a:endParaRPr>
            </a:p>
          </p:txBody>
        </p:sp>
      </p:grpSp>
      <p:grpSp>
        <p:nvGrpSpPr>
          <p:cNvPr id="8" name="Group 41"/>
          <p:cNvGrpSpPr/>
          <p:nvPr/>
        </p:nvGrpSpPr>
        <p:grpSpPr>
          <a:xfrm>
            <a:off x="5981699" y="3308916"/>
            <a:ext cx="2247900" cy="2253684"/>
            <a:chOff x="6680200" y="2933700"/>
            <a:chExt cx="2247900" cy="2253684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5"/>
            <a:srcRect l="47186" t="9091" b="17557"/>
            <a:stretch>
              <a:fillRect/>
            </a:stretch>
          </p:blipFill>
          <p:spPr>
            <a:xfrm>
              <a:off x="6858000" y="3238500"/>
              <a:ext cx="2070100" cy="1948884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6680200" y="2933700"/>
              <a:ext cx="2247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Arial"/>
                  <a:cs typeface="Arial"/>
                </a:rPr>
                <a:t>Perceptual Decision</a:t>
              </a:r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21180000">
              <a:off x="6718300" y="3708400"/>
              <a:ext cx="279400" cy="850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2243667" y="1937810"/>
            <a:ext cx="608555" cy="513562"/>
            <a:chOff x="1980379" y="3345364"/>
            <a:chExt cx="793777" cy="782435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1980379" y="3345364"/>
              <a:ext cx="782435" cy="782435"/>
            </a:xfrm>
            <a:prstGeom prst="line">
              <a:avLst/>
            </a:prstGeom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1991721" y="3345364"/>
              <a:ext cx="782435" cy="782435"/>
            </a:xfrm>
            <a:prstGeom prst="line">
              <a:avLst/>
            </a:prstGeom>
            <a:ln w="508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1037167" y="2523180"/>
            <a:ext cx="17017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Times New Roman" charset="0"/>
              </a:rPr>
              <a:t>Renart et al ‘10</a:t>
            </a:r>
            <a:endParaRPr lang="en-US" sz="1600" i="1" dirty="0">
              <a:solidFill>
                <a:srgbClr val="FF0000"/>
              </a:solidFill>
              <a:latin typeface="Times New Roman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3129881" y="1567319"/>
            <a:ext cx="1912792" cy="2020432"/>
            <a:chOff x="2964557" y="1466775"/>
            <a:chExt cx="2243439" cy="2369685"/>
          </a:xfrm>
        </p:grpSpPr>
        <p:grpSp>
          <p:nvGrpSpPr>
            <p:cNvPr id="2" name="Group 2"/>
            <p:cNvGrpSpPr>
              <a:grpSpLocks/>
            </p:cNvGrpSpPr>
            <p:nvPr/>
          </p:nvGrpSpPr>
          <p:grpSpPr bwMode="auto">
            <a:xfrm>
              <a:off x="2964557" y="1466775"/>
              <a:ext cx="2243439" cy="2158099"/>
              <a:chOff x="3896" y="2088"/>
              <a:chExt cx="1576" cy="1598"/>
            </a:xfrm>
          </p:grpSpPr>
          <p:pic>
            <p:nvPicPr>
              <p:cNvPr id="18462" name="Picture 3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896" y="2088"/>
                <a:ext cx="1576" cy="15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63" name="Oval 4"/>
              <p:cNvSpPr>
                <a:spLocks noChangeArrowheads="1"/>
              </p:cNvSpPr>
              <p:nvPr/>
            </p:nvSpPr>
            <p:spPr bwMode="auto">
              <a:xfrm rot="19122133">
                <a:off x="4176" y="2449"/>
                <a:ext cx="1200" cy="576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>
                  <a:latin typeface="Calibri" charset="0"/>
                </a:endParaRPr>
              </a:p>
            </p:txBody>
          </p:sp>
        </p:grpSp>
        <p:sp>
          <p:nvSpPr>
            <p:cNvPr id="55" name="Left-Right Arrow 54"/>
            <p:cNvSpPr/>
            <p:nvPr/>
          </p:nvSpPr>
          <p:spPr>
            <a:xfrm rot="5400000">
              <a:off x="3733800" y="3239560"/>
              <a:ext cx="749300" cy="444500"/>
            </a:xfrm>
            <a:prstGeom prst="leftRightArrow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295737" y="901700"/>
            <a:ext cx="3344497" cy="2192020"/>
            <a:chOff x="5295737" y="901700"/>
            <a:chExt cx="3344497" cy="2192020"/>
          </a:xfrm>
        </p:grpSpPr>
        <p:grpSp>
          <p:nvGrpSpPr>
            <p:cNvPr id="58" name="Group 57"/>
            <p:cNvGrpSpPr/>
            <p:nvPr/>
          </p:nvGrpSpPr>
          <p:grpSpPr>
            <a:xfrm>
              <a:off x="5668434" y="901700"/>
              <a:ext cx="2971800" cy="2192020"/>
              <a:chOff x="5499100" y="571500"/>
              <a:chExt cx="2971800" cy="2192020"/>
            </a:xfrm>
          </p:grpSpPr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867400" y="863600"/>
                <a:ext cx="2473960" cy="1899920"/>
              </a:xfrm>
              <a:prstGeom prst="rect">
                <a:avLst/>
              </a:prstGeom>
            </p:spPr>
          </p:pic>
          <p:sp>
            <p:nvSpPr>
              <p:cNvPr id="57" name="TextBox 56"/>
              <p:cNvSpPr txBox="1"/>
              <p:nvPr/>
            </p:nvSpPr>
            <p:spPr>
              <a:xfrm>
                <a:off x="5499100" y="571500"/>
                <a:ext cx="2971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e.g. Attentional fluctuations</a:t>
                </a:r>
                <a:endParaRPr lang="en-US" dirty="0"/>
              </a:p>
            </p:txBody>
          </p:sp>
        </p:grpSp>
        <p:sp>
          <p:nvSpPr>
            <p:cNvPr id="59" name="AutoShape 51"/>
            <p:cNvSpPr>
              <a:spLocks noChangeArrowheads="1"/>
            </p:cNvSpPr>
            <p:nvPr/>
          </p:nvSpPr>
          <p:spPr bwMode="auto">
            <a:xfrm rot="9011023" flipV="1">
              <a:off x="5295737" y="1939598"/>
              <a:ext cx="648265" cy="374650"/>
            </a:xfrm>
            <a:prstGeom prst="rightArrow">
              <a:avLst>
                <a:gd name="adj1" fmla="val 22244"/>
                <a:gd name="adj2" fmla="val 65026"/>
              </a:avLst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60" name="Left-Right Arrow 59"/>
          <p:cNvSpPr/>
          <p:nvPr/>
        </p:nvSpPr>
        <p:spPr>
          <a:xfrm>
            <a:off x="4923368" y="4329643"/>
            <a:ext cx="749300" cy="444500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97373" y="5848350"/>
            <a:ext cx="2616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i="1" dirty="0" smtClean="0">
                <a:latin typeface="Times New Roman" charset="0"/>
              </a:rPr>
              <a:t>Dodd et al 01; Parker et al ‘02 ; </a:t>
            </a:r>
            <a:r>
              <a:rPr lang="en-US" sz="1600" i="1" dirty="0" err="1" smtClean="0">
                <a:latin typeface="Times New Roman" charset="0"/>
              </a:rPr>
              <a:t>Roelfsema</a:t>
            </a:r>
            <a:r>
              <a:rPr lang="en-US" sz="1600" i="1" dirty="0" smtClean="0">
                <a:latin typeface="Times New Roman" charset="0"/>
              </a:rPr>
              <a:t> et al ’04; Nienborg &amp; Cumming ‘09;</a:t>
            </a:r>
            <a:endParaRPr lang="en-US" sz="1600" i="1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556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Choice Probability in Primate Visual Cortex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t="50986"/>
          <a:stretch>
            <a:fillRect/>
          </a:stretch>
        </p:blipFill>
        <p:spPr>
          <a:xfrm>
            <a:off x="647700" y="1431491"/>
            <a:ext cx="3404633" cy="17943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09800" y="1270000"/>
            <a:ext cx="1689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latin typeface="Arial"/>
                <a:cs typeface="Arial"/>
              </a:rPr>
              <a:t>Britten et al ‘96</a:t>
            </a:r>
            <a:endParaRPr lang="en-US" sz="1600" i="1" dirty="0">
              <a:latin typeface="Arial"/>
              <a:cs typeface="Arial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014200" y="3408363"/>
            <a:ext cx="3024400" cy="2686050"/>
            <a:chOff x="1801600" y="3175000"/>
            <a:chExt cx="3024400" cy="26860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rcRect t="6128" r="50725"/>
            <a:stretch>
              <a:fillRect/>
            </a:stretch>
          </p:blipFill>
          <p:spPr>
            <a:xfrm>
              <a:off x="1801600" y="3413774"/>
              <a:ext cx="2529100" cy="244727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892300" y="3175000"/>
              <a:ext cx="2933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 smtClean="0">
                  <a:latin typeface="Arial"/>
                  <a:cs typeface="Arial"/>
                </a:rPr>
                <a:t>Cohen &amp; Newsome  ‘09</a:t>
              </a:r>
              <a:endParaRPr lang="en-US" sz="1600" i="1" dirty="0">
                <a:latin typeface="Arial"/>
                <a:cs typeface="Arial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765800" y="1041400"/>
            <a:ext cx="3175000" cy="2032222"/>
            <a:chOff x="5765800" y="1041400"/>
            <a:chExt cx="3175000" cy="203222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rcRect t="48402" r="20091" b="32493"/>
            <a:stretch>
              <a:fillRect/>
            </a:stretch>
          </p:blipFill>
          <p:spPr>
            <a:xfrm>
              <a:off x="5765800" y="1434877"/>
              <a:ext cx="3175000" cy="163874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007100" y="1041400"/>
              <a:ext cx="2933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 smtClean="0">
                  <a:latin typeface="Arial"/>
                  <a:cs typeface="Arial"/>
                </a:rPr>
                <a:t>Nienborg &amp; Cumming ‘09</a:t>
              </a:r>
              <a:endParaRPr lang="en-US" sz="1600" i="1" dirty="0">
                <a:latin typeface="Arial"/>
                <a:cs typeface="Arial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146800" y="2997200"/>
            <a:ext cx="2959100" cy="1784350"/>
            <a:chOff x="6146800" y="2997200"/>
            <a:chExt cx="2959100" cy="178435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rcRect t="51282"/>
            <a:stretch>
              <a:fillRect/>
            </a:stretch>
          </p:blipFill>
          <p:spPr>
            <a:xfrm>
              <a:off x="6162563" y="3206750"/>
              <a:ext cx="2943337" cy="15748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146800" y="2997200"/>
              <a:ext cx="2933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 smtClean="0">
                  <a:latin typeface="Arial"/>
                  <a:cs typeface="Arial"/>
                </a:rPr>
                <a:t>Parker et al ‘02</a:t>
              </a:r>
              <a:endParaRPr lang="en-US" sz="1600" i="1" dirty="0">
                <a:latin typeface="Arial"/>
                <a:cs typeface="Arial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6350" y="4992687"/>
            <a:ext cx="2463800" cy="188976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00800" y="4737100"/>
            <a:ext cx="293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err="1" smtClean="0">
                <a:latin typeface="Arial"/>
                <a:cs typeface="Arial"/>
              </a:rPr>
              <a:t>Uka</a:t>
            </a:r>
            <a:r>
              <a:rPr lang="en-US" sz="1600" i="1" dirty="0" smtClean="0">
                <a:latin typeface="Arial"/>
                <a:cs typeface="Arial"/>
              </a:rPr>
              <a:t> &amp; </a:t>
            </a:r>
            <a:r>
              <a:rPr lang="en-US" sz="1600" i="1" dirty="0" err="1" smtClean="0">
                <a:latin typeface="Arial"/>
                <a:cs typeface="Arial"/>
              </a:rPr>
              <a:t>DeAngelis</a:t>
            </a:r>
            <a:r>
              <a:rPr lang="en-US" sz="1600" i="1" dirty="0" smtClean="0">
                <a:latin typeface="Arial"/>
                <a:cs typeface="Arial"/>
              </a:rPr>
              <a:t> ‘04</a:t>
            </a:r>
            <a:endParaRPr lang="en-US" sz="1600" i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5556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Choice Probability in Primate Visual Cortex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854" y="3920920"/>
            <a:ext cx="3350120" cy="26099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013" y="1460634"/>
            <a:ext cx="4629150" cy="2324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40250" y="1422400"/>
            <a:ext cx="1689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latin typeface="Arial"/>
                <a:cs typeface="Arial"/>
              </a:rPr>
              <a:t>Britten et al ‘96</a:t>
            </a:r>
            <a:endParaRPr lang="en-US" sz="1600" i="1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19500" y="3962400"/>
            <a:ext cx="2933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err="1" smtClean="0">
                <a:latin typeface="Arial"/>
                <a:cs typeface="Arial"/>
              </a:rPr>
              <a:t>Uka</a:t>
            </a:r>
            <a:r>
              <a:rPr lang="en-US" sz="1600" i="1" dirty="0" smtClean="0">
                <a:latin typeface="Arial"/>
                <a:cs typeface="Arial"/>
              </a:rPr>
              <a:t> &amp; </a:t>
            </a:r>
            <a:r>
              <a:rPr lang="en-US" sz="1600" i="1" dirty="0" err="1" smtClean="0">
                <a:latin typeface="Arial"/>
                <a:cs typeface="Arial"/>
              </a:rPr>
              <a:t>DeAngelis</a:t>
            </a:r>
            <a:r>
              <a:rPr lang="en-US" sz="1600" i="1" dirty="0" smtClean="0">
                <a:latin typeface="Arial"/>
                <a:cs typeface="Arial"/>
              </a:rPr>
              <a:t> ‘04</a:t>
            </a:r>
            <a:endParaRPr lang="en-US" sz="1600" i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10059</TotalTime>
  <Words>1222</Words>
  <Application>Microsoft Macintosh PowerPoint</Application>
  <PresentationFormat>On-screen Show (4:3)</PresentationFormat>
  <Paragraphs>210</Paragraphs>
  <Slides>33</Slides>
  <Notes>4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Office Theme</vt:lpstr>
      <vt:lpstr>Equation</vt:lpstr>
      <vt:lpstr>Microsoft Equation</vt:lpstr>
      <vt:lpstr>A Model for Choice Probability: disambiguating whether response variability biases the decision or vice-versa </vt:lpstr>
      <vt:lpstr>Collaborators </vt:lpstr>
      <vt:lpstr>Outline</vt:lpstr>
      <vt:lpstr>Neural responses show trial-to-trial variability </vt:lpstr>
      <vt:lpstr>Choice Probability</vt:lpstr>
      <vt:lpstr>Choice Probability</vt:lpstr>
      <vt:lpstr>Bottom-up vs. Top-down</vt:lpstr>
      <vt:lpstr>Choice Probability in Primate Visual Cortex</vt:lpstr>
      <vt:lpstr>Choice Probability in Primate Visual Cortex</vt:lpstr>
      <vt:lpstr>Choice Probability in Primate Visual Cortex</vt:lpstr>
      <vt:lpstr>Slide 11</vt:lpstr>
      <vt:lpstr>Model for Choice Probability </vt:lpstr>
      <vt:lpstr>Slide 13</vt:lpstr>
      <vt:lpstr>A model for perceptual decisions</vt:lpstr>
      <vt:lpstr>Model equations</vt:lpstr>
      <vt:lpstr>Model stability analysis</vt:lpstr>
      <vt:lpstr>A model for perceptual decisions</vt:lpstr>
      <vt:lpstr>Slide 18</vt:lpstr>
      <vt:lpstr>Slide 19</vt:lpstr>
      <vt:lpstr>Slide 20</vt:lpstr>
      <vt:lpstr>A model for perceptual decisions</vt:lpstr>
      <vt:lpstr>Slide 22</vt:lpstr>
      <vt:lpstr>Slide 23</vt:lpstr>
      <vt:lpstr>Perceptual Stability</vt:lpstr>
      <vt:lpstr>Perceptual Stability</vt:lpstr>
      <vt:lpstr>CP is coherence invariant</vt:lpstr>
      <vt:lpstr>bottom-up + top-down</vt:lpstr>
      <vt:lpstr>A model for perceptual decisions:  spiking simulations</vt:lpstr>
      <vt:lpstr>A model for perceptual decisions:  spiking simulations</vt:lpstr>
      <vt:lpstr>A model for perceptual decisions:  spiking simulations</vt:lpstr>
      <vt:lpstr>Summary</vt:lpstr>
      <vt:lpstr>Future Work </vt:lpstr>
      <vt:lpstr>Thanks </vt:lpstr>
    </vt:vector>
  </TitlesOfParts>
  <Company>IDIBAPS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Model for Choice Probability: disambiguating whether response variability biases the decision or vice-versa </dc:title>
  <dc:creator>Jaime de la Rocha</dc:creator>
  <cp:lastModifiedBy>Jaime de la Rocha</cp:lastModifiedBy>
  <cp:revision>87</cp:revision>
  <dcterms:created xsi:type="dcterms:W3CDTF">2011-04-06T22:26:23Z</dcterms:created>
  <dcterms:modified xsi:type="dcterms:W3CDTF">2011-04-06T23:04:08Z</dcterms:modified>
</cp:coreProperties>
</file>