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notesSlides/notesSlide30.xml" ContentType="application/vnd.openxmlformats-officedocument.presentationml.notesSlide+xml"/>
  <Default Extension="bin" ContentType="application/vnd.openxmlformats-officedocument.presentationml.printerSettings"/>
  <Override PartName="/ppt/embeddings/Microsoft_Equation5.bin" ContentType="application/vnd.openxmlformats-officedocument.oleObject"/>
  <Override PartName="/ppt/notesSlides/notesSlide13.xml" ContentType="application/vnd.openxmlformats-officedocument.presentationml.notesSlide+xml"/>
  <Default Extension="wmf" ContentType="image/x-wmf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notesSlides/notesSlide3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s/slide46.xml" ContentType="application/vnd.openxmlformats-officedocument.presentationml.slide+xml"/>
  <Override PartName="/ppt/notesSlides/notesSlide41.xml" ContentType="application/vnd.openxmlformats-officedocument.presentationml.notesSlide+xml"/>
  <Override PartName="/ppt/embeddings/Microsoft_Equation2.bin" ContentType="application/vnd.openxmlformats-officedocument.oleObject"/>
  <Override PartName="/ppt/notesSlides/notesSlide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embeddings/Microsoft_Equation6.bin" ContentType="application/vnd.openxmlformats-officedocument.oleObject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notesSlides/notesSlide3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Default Extension="vml" ContentType="application/vnd.openxmlformats-officedocument.vmlDrawing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28.xml" ContentType="application/vnd.openxmlformats-officedocument.presentationml.slide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embeddings/Microsoft_Equation3.bin" ContentType="application/vnd.openxmlformats-officedocument.oleObject"/>
  <Override PartName="/ppt/notesSlides/notesSlide9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3.xml" ContentType="application/vnd.openxmlformats-officedocument.theme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embeddings/Microsoft_Equation4.bin" ContentType="application/vnd.openxmlformats-officedocument.oleObject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notesSlides/notesSlide43.xml" ContentType="application/vnd.openxmlformats-officedocument.presentationml.notes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Default Extension="pict" ContentType="image/pict"/>
  <Override PartName="/ppt/notesSlides/notesSlide2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slides/slide6.xml" ContentType="application/vnd.openxmlformats-officedocument.presentationml.slide+xml"/>
  <Override PartName="/ppt/notesSlides/notesSlide40.xml" ContentType="application/vnd.openxmlformats-officedocument.presentationml.notesSlide+xml"/>
  <Override PartName="/ppt/embeddings/Microsoft_Equation1.bin" ContentType="application/vnd.openxmlformats-officedocument.oleObject"/>
  <Default Extension="pdf" ContentType="application/pdf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03" r:id="rId1"/>
  </p:sldMasterIdLst>
  <p:notesMasterIdLst>
    <p:notesMasterId r:id="rId50"/>
  </p:notesMasterIdLst>
  <p:handoutMasterIdLst>
    <p:handoutMasterId r:id="rId51"/>
  </p:handoutMasterIdLst>
  <p:sldIdLst>
    <p:sldId id="310" r:id="rId2"/>
    <p:sldId id="308" r:id="rId3"/>
    <p:sldId id="331" r:id="rId4"/>
    <p:sldId id="280" r:id="rId5"/>
    <p:sldId id="330" r:id="rId6"/>
    <p:sldId id="281" r:id="rId7"/>
    <p:sldId id="315" r:id="rId8"/>
    <p:sldId id="336" r:id="rId9"/>
    <p:sldId id="282" r:id="rId10"/>
    <p:sldId id="301" r:id="rId11"/>
    <p:sldId id="302" r:id="rId12"/>
    <p:sldId id="332" r:id="rId13"/>
    <p:sldId id="303" r:id="rId14"/>
    <p:sldId id="304" r:id="rId15"/>
    <p:sldId id="337" r:id="rId16"/>
    <p:sldId id="333" r:id="rId17"/>
    <p:sldId id="257" r:id="rId18"/>
    <p:sldId id="283" r:id="rId19"/>
    <p:sldId id="284" r:id="rId20"/>
    <p:sldId id="285" r:id="rId21"/>
    <p:sldId id="335" r:id="rId22"/>
    <p:sldId id="376" r:id="rId23"/>
    <p:sldId id="342" r:id="rId24"/>
    <p:sldId id="290" r:id="rId25"/>
    <p:sldId id="292" r:id="rId26"/>
    <p:sldId id="294" r:id="rId27"/>
    <p:sldId id="297" r:id="rId28"/>
    <p:sldId id="298" r:id="rId29"/>
    <p:sldId id="299" r:id="rId30"/>
    <p:sldId id="339" r:id="rId31"/>
    <p:sldId id="338" r:id="rId32"/>
    <p:sldId id="306" r:id="rId33"/>
    <p:sldId id="307" r:id="rId34"/>
    <p:sldId id="316" r:id="rId35"/>
    <p:sldId id="296" r:id="rId36"/>
    <p:sldId id="377" r:id="rId37"/>
    <p:sldId id="340" r:id="rId38"/>
    <p:sldId id="327" r:id="rId39"/>
    <p:sldId id="328" r:id="rId40"/>
    <p:sldId id="367" r:id="rId41"/>
    <p:sldId id="300" r:id="rId42"/>
    <p:sldId id="373" r:id="rId43"/>
    <p:sldId id="368" r:id="rId44"/>
    <p:sldId id="361" r:id="rId45"/>
    <p:sldId id="374" r:id="rId46"/>
    <p:sldId id="365" r:id="rId47"/>
    <p:sldId id="318" r:id="rId48"/>
    <p:sldId id="341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10202"/>
    <a:srgbClr val="00569C"/>
    <a:srgbClr val="F4F4F4"/>
    <a:srgbClr val="FAFAF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407" autoAdjust="0"/>
    <p:restoredTop sz="62133" autoAdjust="0"/>
  </p:normalViewPr>
  <p:slideViewPr>
    <p:cSldViewPr snapToObjects="1">
      <p:cViewPr>
        <p:scale>
          <a:sx n="100" d="100"/>
          <a:sy n="100" d="100"/>
        </p:scale>
        <p:origin x="-2608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notesMaster" Target="notesMasters/notesMaster1.xml"/><Relationship Id="rId51" Type="http://schemas.openxmlformats.org/officeDocument/2006/relationships/handoutMaster" Target="handoutMasters/handoutMaster1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Relationship Id="rId2" Type="http://schemas.openxmlformats.org/officeDocument/2006/relationships/image" Target="../media/image44.wmf"/><Relationship Id="rId3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ict"/><Relationship Id="rId2" Type="http://schemas.openxmlformats.org/officeDocument/2006/relationships/image" Target="../media/image57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FAB90-AEC8-5F4F-8A0C-CF74F60CEBE0}" type="datetimeFigureOut">
              <a:rPr lang="en-US" smtClean="0"/>
              <a:pPr/>
              <a:t>5/24/11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34C63-7458-904E-92B4-581F350A78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1EE59-3AC2-7A45-9033-177CC8034B35}" type="datetimeFigureOut">
              <a:rPr lang="en-US" smtClean="0"/>
              <a:pPr/>
              <a:t>5/24/11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BF868-1803-074A-831D-9B35F30D5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 want to do today is to first …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BF868-1803-074A-831D-9B35F30D593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70A80-E872-44E8-BC8C-884F2AA079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5F7ED28-CF91-5046-B1B7-CE3E28E840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df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4" Type="http://schemas.openxmlformats.org/officeDocument/2006/relationships/image" Target="../media/image40.png"/><Relationship Id="rId5" Type="http://schemas.openxmlformats.org/officeDocument/2006/relationships/oleObject" Target="../embeddings/Microsoft_Equation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Microsoft_Equation3.bin"/><Relationship Id="rId6" Type="http://schemas.openxmlformats.org/officeDocument/2006/relationships/oleObject" Target="../embeddings/Microsoft_Equation4.bin"/><Relationship Id="rId7" Type="http://schemas.openxmlformats.org/officeDocument/2006/relationships/image" Target="../media/image46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4" Type="http://schemas.openxmlformats.org/officeDocument/2006/relationships/oleObject" Target="../embeddings/Microsoft_Equation5.bin"/><Relationship Id="rId5" Type="http://schemas.openxmlformats.org/officeDocument/2006/relationships/oleObject" Target="../embeddings/Microsoft_Equation6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gradFill flip="none"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tx1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4343400"/>
            <a:ext cx="7772400" cy="197510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Structure of network activity in the </a:t>
            </a:r>
            <a:r>
              <a:rPr lang="en-US" dirty="0" err="1" smtClean="0">
                <a:solidFill>
                  <a:schemeClr val="tx1"/>
                </a:solidFill>
              </a:rPr>
              <a:t>neocortex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834640"/>
            <a:ext cx="7772400" cy="1508760"/>
          </a:xfrm>
        </p:spPr>
        <p:txBody>
          <a:bodyPr/>
          <a:lstStyle/>
          <a:p>
            <a:r>
              <a:rPr lang="en-US" dirty="0" smtClean="0"/>
              <a:t>ANDREAS  TOLIAS</a:t>
            </a:r>
          </a:p>
          <a:p>
            <a:r>
              <a:rPr lang="en-US" dirty="0" smtClean="0"/>
              <a:t>DEPARTMENT OF NEUROSCIENCE</a:t>
            </a:r>
          </a:p>
          <a:p>
            <a:r>
              <a:rPr lang="en-US" dirty="0" smtClean="0"/>
              <a:t>BAYLOR COLLEGE OF MEDICINE</a:t>
            </a:r>
          </a:p>
          <a:p>
            <a:r>
              <a:rPr lang="en-US" dirty="0" smtClean="0"/>
              <a:t>HOUSTON, TEXAS</a:t>
            </a:r>
            <a:endParaRPr lang="en-US" dirty="0"/>
          </a:p>
        </p:txBody>
      </p:sp>
      <p:pic>
        <p:nvPicPr>
          <p:cNvPr id="11" name="Picture 10" descr="Neurons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380999"/>
            <a:ext cx="2783533" cy="3822269"/>
          </a:xfrm>
          <a:prstGeom prst="rect">
            <a:avLst/>
          </a:prstGeom>
          <a:effectLst>
            <a:reflection stA="50000" endPos="75000" dist="12700" dir="5400000" sy="-100000" algn="bl" rotWithShape="0"/>
          </a:effectLst>
        </p:spPr>
      </p:pic>
      <p:pic>
        <p:nvPicPr>
          <p:cNvPr id="5" name="Picture 16" descr="C:\lab\talks\Berlin08\BCM_Logo_Spo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5880100"/>
            <a:ext cx="16668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Population coding – Tuning functions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7" name="Picture 16" descr="suppleFig8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600200"/>
            <a:ext cx="4457700" cy="39624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Population coding (uncorrelated)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6" name="Picture 5" descr="indp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693862"/>
            <a:ext cx="5257800" cy="3966029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adapted from </a:t>
            </a:r>
            <a:r>
              <a:rPr lang="en-US" dirty="0" err="1" smtClean="0">
                <a:solidFill>
                  <a:schemeClr val="bg1"/>
                </a:solidFill>
                <a:latin typeface="Arial"/>
                <a:cs typeface="Arial"/>
              </a:rPr>
              <a:t>Sompolinsky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 et al.,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Population coding – Correlation structure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6" name="Picture 7" descr="C:\lab\talks\Berlin08\figs\corrStructur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905000"/>
            <a:ext cx="4920913" cy="3124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adapted from </a:t>
            </a:r>
            <a:r>
              <a:rPr lang="en-US" dirty="0" err="1" smtClean="0">
                <a:solidFill>
                  <a:schemeClr val="bg1"/>
                </a:solidFill>
                <a:latin typeface="Arial"/>
                <a:cs typeface="Arial"/>
              </a:rPr>
              <a:t>Sompolinsky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 et al.,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Population coding (limited-range)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limit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447800"/>
            <a:ext cx="5486400" cy="4051203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7" descr="C:\lab\talks\Berlin08\figs\corrStructure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1143000"/>
            <a:ext cx="3120578" cy="1981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adapted from </a:t>
            </a:r>
            <a:r>
              <a:rPr lang="en-US" dirty="0" err="1" smtClean="0">
                <a:solidFill>
                  <a:schemeClr val="bg1"/>
                </a:solidFill>
                <a:latin typeface="Arial"/>
                <a:cs typeface="Arial"/>
              </a:rPr>
              <a:t>Sompolinsky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 et al.,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Population coding (uniform correlations)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unifor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595545"/>
            <a:ext cx="5562600" cy="411945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7" descr="C:\lab\talks\Berlin08\figs\corrStructure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822" y="1143000"/>
            <a:ext cx="3120578" cy="1981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adapted from </a:t>
            </a:r>
            <a:r>
              <a:rPr lang="en-US" dirty="0" err="1" smtClean="0">
                <a:solidFill>
                  <a:schemeClr val="bg1"/>
                </a:solidFill>
                <a:latin typeface="Arial"/>
                <a:cs typeface="Arial"/>
              </a:rPr>
              <a:t>Sompolinsky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 et al.,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5720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What are noise correlations and why study them?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Structure of noise correlations in macaque V</a:t>
            </a:r>
            <a:r>
              <a:rPr lang="en-US" dirty="0" smtClean="0">
                <a:solidFill>
                  <a:schemeClr val="bg1"/>
                </a:solidFill>
                <a:latin typeface="Arial"/>
              </a:rPr>
              <a:t>1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Issues about NC (time scale, SUA isolation)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Implications for neural coding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Implications for cortical microcircuit connectivity</a:t>
            </a:r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2286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Overview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What is the structure of NC in cortical microcircuits?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5720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chemeClr val="bg1"/>
                </a:solidFill>
              </a:rPr>
              <a:t>Control for variables that modulate firing rates (e.g. stimulus correlations, eye movements, attention)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chemeClr val="bg1"/>
                </a:solidFill>
              </a:rPr>
              <a:t>Stability of recording (electrode drifts, movement etc) </a:t>
            </a:r>
            <a:endParaRPr lang="en-US" sz="2400" dirty="0" smtClean="0">
              <a:solidFill>
                <a:schemeClr val="bg1"/>
              </a:solidFill>
              <a:latin typeface="Arial"/>
            </a:endParaRP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chemeClr val="bg1"/>
                </a:solidFill>
              </a:rPr>
              <a:t>Single unit isolation (spike sorting)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chemeClr val="bg1"/>
                </a:solidFill>
              </a:rPr>
              <a:t>Cortical states (Anesthetized ,Awake etc)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04800" y="990600"/>
            <a:ext cx="86868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“NC” can be generated in the absence of </a:t>
            </a:r>
            <a:r>
              <a:rPr lang="en-US" sz="20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shared </a:t>
            </a:r>
            <a:r>
              <a:rPr lang="en-US" sz="2000" spc="-100" dirty="0" err="1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presynaptic</a:t>
            </a:r>
            <a:r>
              <a:rPr lang="en-US" sz="20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 noise</a:t>
            </a:r>
            <a:endParaRPr kumimoji="0" lang="en-US" sz="20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304800" y="685794"/>
            <a:ext cx="8534400" cy="36576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6682"/>
            <a:ext cx="8610600" cy="655318"/>
          </a:xfrm>
        </p:spPr>
        <p:txBody>
          <a:bodyPr/>
          <a:lstStyle/>
          <a:p>
            <a:r>
              <a:rPr lang="en-US" sz="2600" dirty="0" smtClean="0">
                <a:solidFill>
                  <a:schemeClr val="bg1"/>
                </a:solidFill>
                <a:latin typeface="Verdana"/>
                <a:cs typeface="Verdana"/>
              </a:rPr>
              <a:t>Measuring NC: Chronically Implanted </a:t>
            </a:r>
            <a:r>
              <a:rPr lang="en-US" sz="2600" dirty="0" err="1" smtClean="0">
                <a:solidFill>
                  <a:schemeClr val="bg1"/>
                </a:solidFill>
                <a:latin typeface="Verdana"/>
                <a:cs typeface="Verdana"/>
              </a:rPr>
              <a:t>Tetrode</a:t>
            </a:r>
            <a:r>
              <a:rPr lang="en-US" sz="2600" dirty="0" smtClean="0">
                <a:solidFill>
                  <a:schemeClr val="bg1"/>
                </a:solidFill>
                <a:latin typeface="Verdana"/>
                <a:cs typeface="Verdana"/>
              </a:rPr>
              <a:t> Arrays</a:t>
            </a:r>
            <a:endParaRPr lang="en-US" sz="26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4" name="Content Placeholder 3" descr="driveSkull.png"/>
          <p:cNvPicPr>
            <a:picLocks noGrp="1" noChangeAspect="1"/>
          </p:cNvPicPr>
          <p:nvPr>
            <p:ph idx="1"/>
          </p:nvPr>
        </p:nvPicPr>
        <p:blipFill>
          <a:blip r:embed="rId2"/>
          <a:srcRect t="-4155" b="-4155"/>
          <a:stretch>
            <a:fillRect/>
          </a:stretch>
        </p:blipFill>
        <p:spPr>
          <a:xfrm>
            <a:off x="914400" y="1650280"/>
            <a:ext cx="3108960" cy="1828800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plantedDr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118" y="1752600"/>
            <a:ext cx="3232282" cy="172648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D98xcross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4131" y="3962400"/>
            <a:ext cx="2995738" cy="20618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3000"/>
              </a:schemeClr>
            </a:outerShdw>
          </a:effectLst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Quality of single unit isolation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072" y="1543046"/>
            <a:ext cx="5609855" cy="3771907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Quality of single unit isolation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072" y="1543046"/>
            <a:ext cx="5609855" cy="3771907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Tolias et al., </a:t>
            </a:r>
            <a:r>
              <a:rPr lang="en-US" i="1" dirty="0" smtClean="0">
                <a:solidFill>
                  <a:schemeClr val="bg1"/>
                </a:solidFill>
              </a:rPr>
              <a:t>J of Neurophysiology</a:t>
            </a:r>
            <a:r>
              <a:rPr lang="en-US" dirty="0" smtClean="0">
                <a:solidFill>
                  <a:schemeClr val="bg1"/>
                </a:solidFill>
              </a:rPr>
              <a:t>, 2005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pic4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550" y="1799750"/>
            <a:ext cx="2178050" cy="325850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3124200" y="5058250"/>
            <a:ext cx="28194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Alexander </a:t>
            </a:r>
            <a:r>
              <a:rPr lang="en-US" sz="2700" spc="-100" dirty="0" err="1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Ecker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Ecker</a:t>
            </a:r>
            <a:r>
              <a:rPr lang="en-US" dirty="0" smtClean="0">
                <a:solidFill>
                  <a:schemeClr val="bg1"/>
                </a:solidFill>
              </a:rPr>
              <a:t> et al., </a:t>
            </a:r>
            <a:r>
              <a:rPr lang="en-US" i="1" dirty="0" smtClean="0">
                <a:solidFill>
                  <a:schemeClr val="bg1"/>
                </a:solidFill>
              </a:rPr>
              <a:t>Science </a:t>
            </a:r>
            <a:r>
              <a:rPr lang="en-US" dirty="0" smtClean="0">
                <a:solidFill>
                  <a:schemeClr val="bg1"/>
                </a:solidFill>
              </a:rPr>
              <a:t>(2010)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10/6/10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Quality of single unit isolation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072" y="1543046"/>
            <a:ext cx="5609855" cy="3771907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304800" y="58790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Tolias et al., </a:t>
            </a:r>
            <a:r>
              <a:rPr lang="en-US" i="1" dirty="0" smtClean="0">
                <a:solidFill>
                  <a:schemeClr val="bg1"/>
                </a:solidFill>
              </a:rPr>
              <a:t>J of Neurophysiology</a:t>
            </a:r>
            <a:r>
              <a:rPr lang="en-US" dirty="0" smtClean="0">
                <a:solidFill>
                  <a:schemeClr val="bg1"/>
                </a:solidFill>
              </a:rPr>
              <a:t>, 2005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Experimental Paradigm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grat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036534"/>
            <a:ext cx="2769482" cy="2916466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waveform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036534"/>
            <a:ext cx="4423416" cy="2916466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Firing Rates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pic>
        <p:nvPicPr>
          <p:cNvPr id="14" name="Picture 13" descr="Grating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133600"/>
            <a:ext cx="6686986" cy="2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Noise correlation of adjacent cells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tuningFunctio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8800"/>
            <a:ext cx="2247900" cy="3044883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Fig1E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429000" y="1559658"/>
            <a:ext cx="4648200" cy="3545742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3000"/>
              </a:schemeClr>
            </a:outerShdw>
          </a:effectLst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Noise correlation versus Signal correlation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1" name="Picture 10" descr="noiseCorrWithinT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856708"/>
            <a:ext cx="3459162" cy="3319228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margninalNCWithinTe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1828800"/>
            <a:ext cx="1676400" cy="3347136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Noise correlations across </a:t>
            </a:r>
            <a:r>
              <a:rPr lang="en-US" sz="2700" dirty="0" err="1" smtClean="0">
                <a:solidFill>
                  <a:schemeClr val="bg1"/>
                </a:solidFill>
                <a:latin typeface="Verdana"/>
                <a:cs typeface="Verdana"/>
              </a:rPr>
              <a:t>tetrodes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1" name="Picture 10" descr="scatterAl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600" y="1905000"/>
            <a:ext cx="3810000" cy="3637601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marginalAl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7399" y="1904999"/>
            <a:ext cx="1818801" cy="3637601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Limited range correlations and spatial scale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spatialCor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752600"/>
            <a:ext cx="2514600" cy="3299298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spatial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410" y="1752600"/>
            <a:ext cx="3402990" cy="3299298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Generality I: Natural images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6" name="Picture 15" descr="natImgR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00200"/>
            <a:ext cx="3886200" cy="38862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 descr="sdfNatIm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2490" y="1600200"/>
            <a:ext cx="3876462" cy="38862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Noise correlation in natural images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marginalNatI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2241550"/>
            <a:ext cx="1295400" cy="2577846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noiseCorrNatIm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000" y="2241550"/>
            <a:ext cx="3098800" cy="25273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Generality II: Moving bars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nsMovingBar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215" y="2209800"/>
            <a:ext cx="3751385" cy="30480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Results so far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66738" y="1295400"/>
            <a:ext cx="8001000" cy="4343400"/>
          </a:xfrm>
        </p:spPr>
        <p:txBody>
          <a:bodyPr>
            <a:normAutofit/>
          </a:bodyPr>
          <a:lstStyle/>
          <a:p>
            <a:pPr>
              <a:spcAft>
                <a:spcPct val="0"/>
              </a:spcAft>
            </a:pPr>
            <a:r>
              <a:rPr lang="en-US" dirty="0">
                <a:solidFill>
                  <a:schemeClr val="bg1"/>
                </a:solidFill>
              </a:rPr>
              <a:t>Noise correlations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  <a:ea typeface="ＭＳ Ｐゴシック" charset="-128"/>
              </a:rPr>
              <a:t>on average are </a:t>
            </a:r>
            <a:r>
              <a:rPr lang="en-US" dirty="0">
                <a:solidFill>
                  <a:schemeClr val="bg1"/>
                </a:solidFill>
                <a:ea typeface="ＭＳ Ｐゴシック" charset="-128"/>
              </a:rPr>
              <a:t>extremely </a:t>
            </a:r>
            <a:r>
              <a:rPr lang="en-US" dirty="0" smtClean="0">
                <a:solidFill>
                  <a:schemeClr val="bg1"/>
                </a:solidFill>
                <a:ea typeface="ＭＳ Ｐゴシック" charset="-128"/>
              </a:rPr>
              <a:t>low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ea typeface="ＭＳ Ｐゴシック" charset="-128"/>
              </a:rPr>
              <a:t>Depend on </a:t>
            </a:r>
            <a:r>
              <a:rPr lang="en-US" dirty="0">
                <a:solidFill>
                  <a:schemeClr val="bg1"/>
                </a:solidFill>
                <a:ea typeface="ＭＳ Ｐゴシック" charset="-128"/>
              </a:rPr>
              <a:t>difference in preferred </a:t>
            </a:r>
            <a:r>
              <a:rPr lang="en-US" dirty="0" smtClean="0">
                <a:solidFill>
                  <a:schemeClr val="bg1"/>
                </a:solidFill>
                <a:ea typeface="ＭＳ Ｐゴシック" charset="-128"/>
              </a:rPr>
              <a:t>orientations (limited range)  </a:t>
            </a:r>
          </a:p>
          <a:p>
            <a:pPr lvl="1"/>
            <a:r>
              <a:rPr lang="en-US" dirty="0">
                <a:solidFill>
                  <a:schemeClr val="bg1"/>
                </a:solidFill>
                <a:ea typeface="ＭＳ Ｐゴシック" charset="-128"/>
              </a:rPr>
              <a:t>do not depend on distance between </a:t>
            </a:r>
            <a:r>
              <a:rPr lang="en-US" dirty="0" smtClean="0">
                <a:solidFill>
                  <a:schemeClr val="bg1"/>
                </a:solidFill>
                <a:ea typeface="ＭＳ Ｐゴシック" charset="-128"/>
              </a:rPr>
              <a:t>cells (up to 3.2mm)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ea typeface="ＭＳ Ｐゴシック" charset="-128"/>
              </a:rPr>
              <a:t>Low NC is a general result (e.g. natural images, bars)</a:t>
            </a:r>
          </a:p>
          <a:p>
            <a:pPr lvl="1"/>
            <a:endParaRPr lang="en-US" dirty="0">
              <a:ea typeface="ＭＳ Ｐゴシック" charset="-128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5720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What are noise correlations and why study them?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Structure of noise correlations in macaque V</a:t>
            </a:r>
            <a:r>
              <a:rPr lang="en-US" dirty="0" smtClean="0">
                <a:solidFill>
                  <a:srgbClr val="BFBFBF"/>
                </a:solidFill>
                <a:latin typeface="Arial"/>
              </a:rPr>
              <a:t>1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Issues about NC (time scale, SUA isolation)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Implications for neural coding</a:t>
            </a:r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2286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Overview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TACzscor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819400"/>
            <a:ext cx="8382000" cy="2693894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68610" name="Object 8"/>
          <p:cNvGraphicFramePr>
            <a:graphicFrameLocks noChangeAspect="1"/>
          </p:cNvGraphicFramePr>
          <p:nvPr/>
        </p:nvGraphicFramePr>
        <p:xfrm>
          <a:off x="4800600" y="1600200"/>
          <a:ext cx="2470150" cy="838200"/>
        </p:xfrm>
        <a:graphic>
          <a:graphicData uri="http://schemas.openxmlformats.org/presentationml/2006/ole">
            <p:oleObj spid="_x0000_s68610" name="Equation" r:id="rId5" imgW="1231900" imgH="419100" progId="Equation.3">
              <p:embed/>
            </p:oleObj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228600" y="304800"/>
            <a:ext cx="84582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-10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Timescale of noise correlations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90601" y="1748135"/>
            <a:ext cx="35813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  <a:latin typeface="Verdana"/>
              </a:rPr>
              <a:t>Concatenate  </a:t>
            </a:r>
            <a:r>
              <a:rPr lang="en-US" sz="2400" dirty="0" err="1" smtClean="0">
                <a:solidFill>
                  <a:schemeClr val="bg1"/>
                </a:solidFill>
                <a:latin typeface="Verdana"/>
              </a:rPr>
              <a:t>z</a:t>
            </a:r>
            <a:r>
              <a:rPr lang="en-US" sz="2400" dirty="0" smtClean="0">
                <a:solidFill>
                  <a:schemeClr val="bg1"/>
                </a:solidFill>
                <a:latin typeface="Verdana"/>
              </a:rPr>
              <a:t>-scores</a:t>
            </a:r>
            <a:endParaRPr lang="en-US" sz="2400" dirty="0">
              <a:solidFill>
                <a:schemeClr val="bg1"/>
              </a:solidFill>
              <a:latin typeface="Verdana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Trial auto-</a:t>
            </a:r>
            <a:r>
              <a:rPr lang="en-US" sz="2700" dirty="0" err="1" smtClean="0">
                <a:solidFill>
                  <a:schemeClr val="bg1"/>
                </a:solidFill>
                <a:latin typeface="Verdana"/>
                <a:cs typeface="Verdana"/>
              </a:rPr>
              <a:t>correlogram</a:t>
            </a:r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 (TAC)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22" name="Picture 21" descr="TACzsco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859212"/>
            <a:ext cx="5937250" cy="190817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TAC2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358900"/>
            <a:ext cx="2905125" cy="21463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TACzscor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962400"/>
            <a:ext cx="5937250" cy="190817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TAC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1368425"/>
            <a:ext cx="2943225" cy="21717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Trial cross-</a:t>
            </a:r>
            <a:r>
              <a:rPr lang="en-US" sz="2700" dirty="0" err="1" smtClean="0">
                <a:solidFill>
                  <a:schemeClr val="bg1"/>
                </a:solidFill>
                <a:latin typeface="Verdana"/>
                <a:cs typeface="Verdana"/>
              </a:rPr>
              <a:t>correlogram</a:t>
            </a:r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 (TCC)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Time scale of </a:t>
            </a:r>
            <a:r>
              <a:rPr lang="en-US" sz="2700" dirty="0" err="1" smtClean="0">
                <a:solidFill>
                  <a:schemeClr val="bg1"/>
                </a:solidFill>
                <a:latin typeface="Verdana"/>
                <a:cs typeface="Verdana"/>
              </a:rPr>
              <a:t>r</a:t>
            </a:r>
            <a:r>
              <a:rPr lang="en-US" sz="2700" baseline="-25000" dirty="0" err="1" smtClean="0">
                <a:solidFill>
                  <a:schemeClr val="bg1"/>
                </a:solidFill>
                <a:latin typeface="Verdana"/>
                <a:cs typeface="Verdana"/>
              </a:rPr>
              <a:t>sc</a:t>
            </a:r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: our data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4953000" y="1066800"/>
          <a:ext cx="3657600" cy="979488"/>
        </p:xfrm>
        <a:graphic>
          <a:graphicData uri="http://schemas.openxmlformats.org/presentationml/2006/ole">
            <p:oleObj spid="_x0000_s82947" name="Equation" r:id="rId4" imgW="1600200" imgH="431800" progId="Equation.3">
              <p:embed/>
            </p:oleObj>
          </a:graphicData>
        </a:graphic>
      </p:graphicFrame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953000" y="2543175"/>
            <a:ext cx="2932791" cy="1004888"/>
            <a:chOff x="4953000" y="2895600"/>
            <a:chExt cx="2932113" cy="1004888"/>
          </a:xfrm>
        </p:grpSpPr>
        <p:graphicFrame>
          <p:nvGraphicFramePr>
            <p:cNvPr id="17" name="Object 10"/>
            <p:cNvGraphicFramePr>
              <a:graphicFrameLocks noChangeAspect="1"/>
            </p:cNvGraphicFramePr>
            <p:nvPr/>
          </p:nvGraphicFramePr>
          <p:xfrm>
            <a:off x="4953000" y="3352800"/>
            <a:ext cx="2932113" cy="547688"/>
          </p:xfrm>
          <a:graphic>
            <a:graphicData uri="http://schemas.openxmlformats.org/presentationml/2006/ole">
              <p:oleObj spid="_x0000_s82948" name="Equation" r:id="rId5" imgW="1282680" imgH="241200" progId="Equation.3">
                <p:embed/>
              </p:oleObj>
            </a:graphicData>
          </a:graphic>
        </p:graphicFrame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4953000" y="2895600"/>
              <a:ext cx="279553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“long-term” component:</a:t>
              </a:r>
            </a:p>
          </p:txBody>
        </p:sp>
      </p:grpSp>
      <p:grpSp>
        <p:nvGrpSpPr>
          <p:cNvPr id="19" name="Group 14"/>
          <p:cNvGrpSpPr>
            <a:grpSpLocks/>
          </p:cNvGrpSpPr>
          <p:nvPr/>
        </p:nvGrpSpPr>
        <p:grpSpPr bwMode="auto">
          <a:xfrm>
            <a:off x="4953001" y="4143375"/>
            <a:ext cx="2875457" cy="962025"/>
            <a:chOff x="4953000" y="4814888"/>
            <a:chExt cx="2875520" cy="962024"/>
          </a:xfrm>
        </p:grpSpPr>
        <p:graphicFrame>
          <p:nvGraphicFramePr>
            <p:cNvPr id="20" name="Object 11"/>
            <p:cNvGraphicFramePr>
              <a:graphicFrameLocks noChangeAspect="1"/>
            </p:cNvGraphicFramePr>
            <p:nvPr/>
          </p:nvGraphicFramePr>
          <p:xfrm>
            <a:off x="4953000" y="5257800"/>
            <a:ext cx="2613025" cy="519112"/>
          </p:xfrm>
          <a:graphic>
            <a:graphicData uri="http://schemas.openxmlformats.org/presentationml/2006/ole">
              <p:oleObj spid="_x0000_s82949" name="Equation" r:id="rId6" imgW="1143000" imgH="228600" progId="Equation.3">
                <p:embed/>
              </p:oleObj>
            </a:graphicData>
          </a:graphic>
        </p:graphicFrame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953000" y="4814888"/>
              <a:ext cx="28755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“short-term” component:</a:t>
              </a:r>
            </a:p>
          </p:txBody>
        </p:sp>
      </p:grpSp>
      <p:sp>
        <p:nvSpPr>
          <p:cNvPr id="27" name="Rectangle 26"/>
          <p:cNvSpPr/>
          <p:nvPr/>
        </p:nvSpPr>
        <p:spPr>
          <a:xfrm>
            <a:off x="457200" y="1219200"/>
            <a:ext cx="4114800" cy="38862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0"/>
          <p:cNvGrpSpPr>
            <a:grpSpLocks/>
          </p:cNvGrpSpPr>
          <p:nvPr/>
        </p:nvGrpSpPr>
        <p:grpSpPr bwMode="auto">
          <a:xfrm>
            <a:off x="609600" y="1219200"/>
            <a:ext cx="3810000" cy="3683000"/>
            <a:chOff x="685800" y="1752600"/>
            <a:chExt cx="3810000" cy="3683001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grpSpPr>
        <p:pic>
          <p:nvPicPr>
            <p:cNvPr id="23" name="Picture 2" descr="C:\Documents and Settings\aecker\Desktop\figs\TCC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5800" y="2514600"/>
              <a:ext cx="3810000" cy="2921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24" name="Straight Arrow Connector 17"/>
            <p:cNvCxnSpPr>
              <a:cxnSpLocks noChangeShapeType="1"/>
            </p:cNvCxnSpPr>
            <p:nvPr/>
          </p:nvCxnSpPr>
          <p:spPr bwMode="auto">
            <a:xfrm rot="5400000">
              <a:off x="2952750" y="2209800"/>
              <a:ext cx="685800" cy="457200"/>
            </a:xfrm>
            <a:prstGeom prst="straightConnector1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arrow" w="med" len="med"/>
            </a:ln>
          </p:spPr>
        </p:cxnSp>
        <p:sp>
          <p:nvSpPr>
            <p:cNvPr id="25" name="TextBox 18"/>
            <p:cNvSpPr txBox="1">
              <a:spLocks noChangeArrowheads="1"/>
            </p:cNvSpPr>
            <p:nvPr/>
          </p:nvSpPr>
          <p:spPr bwMode="auto">
            <a:xfrm>
              <a:off x="3505200" y="1752600"/>
              <a:ext cx="5996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r</a:t>
              </a:r>
              <a:r>
                <a:rPr lang="en-US" baseline="-25000" dirty="0" err="1">
                  <a:solidFill>
                    <a:schemeClr val="bg1"/>
                  </a:solidFill>
                </a:rPr>
                <a:t>noise</a:t>
              </a:r>
              <a:endParaRPr lang="en-US" baseline="-25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381000" y="5334000"/>
            <a:ext cx="84582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Time scale of correlation and interpretation !!</a:t>
            </a:r>
            <a:endParaRPr kumimoji="0" lang="en-US" sz="24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NC and Firing Rates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pic>
        <p:nvPicPr>
          <p:cNvPr id="12" name="Picture 11" descr="supleFig4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99" y="1752600"/>
            <a:ext cx="2999715" cy="30480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 descr="supleFig4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828800"/>
            <a:ext cx="3680808" cy="29718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Time scale of </a:t>
            </a:r>
            <a:r>
              <a:rPr lang="en-US" sz="2700" dirty="0" err="1" smtClean="0">
                <a:solidFill>
                  <a:schemeClr val="bg1"/>
                </a:solidFill>
                <a:latin typeface="Verdana"/>
                <a:cs typeface="Verdana"/>
              </a:rPr>
              <a:t>r</a:t>
            </a:r>
            <a:r>
              <a:rPr lang="en-US" sz="2700" baseline="-25000" dirty="0" err="1" smtClean="0">
                <a:solidFill>
                  <a:schemeClr val="bg1"/>
                </a:solidFill>
                <a:latin typeface="Verdana"/>
                <a:cs typeface="Verdana"/>
              </a:rPr>
              <a:t>sc</a:t>
            </a:r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: our data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566738" y="1295400"/>
            <a:ext cx="8001000" cy="1676400"/>
          </a:xfrm>
        </p:spPr>
        <p:txBody>
          <a:bodyPr/>
          <a:lstStyle/>
          <a:p>
            <a:pPr eaLnBrk="1" hangingPunct="1">
              <a:spcAft>
                <a:spcPct val="0"/>
              </a:spcAft>
              <a:buFont typeface="Wingdings" charset="2"/>
              <a:buNone/>
            </a:pPr>
            <a:endParaRPr lang="en-US" dirty="0" smtClean="0"/>
          </a:p>
          <a:p>
            <a:pPr>
              <a:spcAft>
                <a:spcPct val="0"/>
              </a:spcAft>
              <a:buClr>
                <a:schemeClr val="tx2">
                  <a:lumMod val="50000"/>
                </a:schemeClr>
              </a:buClr>
              <a:buFont typeface="Wingdings" charset="2"/>
              <a:buChar char="è"/>
            </a:pPr>
            <a:r>
              <a:rPr lang="en-US" sz="2800" dirty="0">
                <a:solidFill>
                  <a:schemeClr val="bg1"/>
                </a:solidFill>
                <a:sym typeface="Wingdings" charset="2"/>
              </a:rPr>
              <a:t>Correlations </a:t>
            </a:r>
            <a:r>
              <a:rPr lang="en-US" sz="2800" dirty="0" smtClean="0">
                <a:solidFill>
                  <a:schemeClr val="bg1"/>
                </a:solidFill>
                <a:sym typeface="Wingdings" charset="2"/>
              </a:rPr>
              <a:t>due to </a:t>
            </a:r>
            <a:r>
              <a:rPr lang="en-US" sz="2800" dirty="0">
                <a:solidFill>
                  <a:schemeClr val="bg1"/>
                </a:solidFill>
                <a:sym typeface="Wingdings" charset="2"/>
              </a:rPr>
              <a:t>shared pre</a:t>
            </a:r>
            <a:r>
              <a:rPr lang="en-US" sz="2800" dirty="0" smtClean="0">
                <a:solidFill>
                  <a:schemeClr val="bg1"/>
                </a:solidFill>
                <a:sym typeface="Wingdings" charset="2"/>
              </a:rPr>
              <a:t>-synaptic </a:t>
            </a:r>
            <a:r>
              <a:rPr lang="en-US" sz="2800" dirty="0">
                <a:solidFill>
                  <a:schemeClr val="bg1"/>
                </a:solidFill>
                <a:sym typeface="Wingdings" charset="2"/>
              </a:rPr>
              <a:t>noise</a:t>
            </a:r>
          </a:p>
          <a:p>
            <a:pPr lvl="1">
              <a:buNone/>
            </a:pPr>
            <a:r>
              <a:rPr lang="en-US" sz="2800" dirty="0">
                <a:solidFill>
                  <a:schemeClr val="bg1"/>
                </a:solidFill>
                <a:ea typeface="ＭＳ Ｐゴシック" charset="-128"/>
              </a:rPr>
              <a:t>are</a:t>
            </a:r>
            <a:r>
              <a:rPr lang="en-US" sz="2800" dirty="0" smtClean="0">
                <a:solidFill>
                  <a:schemeClr val="bg1"/>
                </a:solidFill>
                <a:ea typeface="ＭＳ Ｐゴシック" charset="-128"/>
              </a:rPr>
              <a:t> very small </a:t>
            </a:r>
          </a:p>
          <a:p>
            <a:pPr eaLnBrk="1" hangingPunct="1">
              <a:spcAft>
                <a:spcPct val="0"/>
              </a:spcAft>
            </a:pP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85800" y="106681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1818"/>
                </a:solidFill>
                <a:effectLst/>
                <a:uLnTx/>
                <a:uFillTx/>
                <a:latin typeface="Verdana"/>
                <a:ea typeface="ＭＳ Ｐゴシック" charset="-128"/>
                <a:cs typeface="Verdana"/>
              </a:rPr>
              <a:t>Effect of single unit isolation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1818"/>
                </a:solidFill>
                <a:effectLst/>
                <a:uLnTx/>
                <a:uFillTx/>
                <a:latin typeface="Verdana"/>
                <a:ea typeface="ＭＳ Ｐゴシック" charset="-128"/>
                <a:cs typeface="Verdana"/>
              </a:rPr>
              <a:t>(spike</a:t>
            </a:r>
            <a:r>
              <a:rPr kumimoji="0" lang="en-US" sz="2500" b="0" i="0" u="none" strike="noStrike" kern="0" cap="none" spc="0" normalizeH="0" noProof="0" dirty="0" smtClean="0">
                <a:ln>
                  <a:noFill/>
                </a:ln>
                <a:solidFill>
                  <a:srgbClr val="001818"/>
                </a:solidFill>
                <a:effectLst/>
                <a:uLnTx/>
                <a:uFillTx/>
                <a:latin typeface="Verdana"/>
                <a:ea typeface="ＭＳ Ｐゴシック" charset="-128"/>
                <a:cs typeface="Verdana"/>
              </a:rPr>
              <a:t>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1818"/>
                </a:solidFill>
                <a:effectLst/>
                <a:uLnTx/>
                <a:uFillTx/>
                <a:latin typeface="Verdana"/>
                <a:ea typeface="ＭＳ Ｐゴシック" charset="-128"/>
                <a:cs typeface="Verdana"/>
              </a:rPr>
              <a:t>contamination</a:t>
            </a:r>
            <a:r>
              <a:rPr lang="en-US" sz="2500" kern="0" noProof="0" dirty="0" smtClean="0">
                <a:solidFill>
                  <a:srgbClr val="001818"/>
                </a:solidFill>
                <a:latin typeface="Verdana"/>
                <a:ea typeface="ＭＳ Ｐゴシック" charset="-128"/>
                <a:cs typeface="Verdana"/>
              </a:rPr>
              <a:t> and </a:t>
            </a:r>
            <a:r>
              <a:rPr lang="en-US" sz="2500" kern="0" dirty="0" err="1" smtClean="0">
                <a:solidFill>
                  <a:srgbClr val="001818"/>
                </a:solidFill>
                <a:latin typeface="Verdana"/>
                <a:ea typeface="ＭＳ Ｐゴシック" charset="-128"/>
                <a:cs typeface="Verdana"/>
              </a:rPr>
              <a:t>Fano</a:t>
            </a:r>
            <a:r>
              <a:rPr lang="en-US" sz="2500" kern="0" dirty="0" smtClean="0">
                <a:solidFill>
                  <a:srgbClr val="001818"/>
                </a:solidFill>
                <a:latin typeface="Verdana"/>
                <a:ea typeface="ＭＳ Ｐゴシック" charset="-128"/>
                <a:cs typeface="Verdana"/>
              </a:rPr>
              <a:t> factor)</a:t>
            </a:r>
            <a:endParaRPr kumimoji="0" lang="en-US" sz="2500" b="0" i="0" u="none" strike="noStrike" kern="0" cap="none" spc="0" normalizeH="0" baseline="0" noProof="0" dirty="0">
              <a:ln>
                <a:noFill/>
              </a:ln>
              <a:solidFill>
                <a:srgbClr val="001818"/>
              </a:solidFill>
              <a:effectLst/>
              <a:uLnTx/>
              <a:uFillTx/>
              <a:latin typeface="Verdana"/>
              <a:ea typeface="ＭＳ Ｐゴシック" charset="-128"/>
              <a:cs typeface="Verdana"/>
            </a:endParaRPr>
          </a:p>
        </p:txBody>
      </p:sp>
      <p:pic>
        <p:nvPicPr>
          <p:cNvPr id="11" name="Picture 10" descr="suppleFig7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646" y="1676400"/>
            <a:ext cx="5066707" cy="35052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28600" y="106681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srgbClr val="001818"/>
                </a:solidFill>
                <a:effectLst/>
                <a:uLnTx/>
                <a:uFillTx/>
                <a:latin typeface="Verdana"/>
                <a:ea typeface="ＭＳ Ｐゴシック" charset="-128"/>
                <a:cs typeface="Verdana"/>
              </a:rPr>
              <a:t>Effect of single unit isolation (simulation)</a:t>
            </a: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srgbClr val="001818"/>
              </a:solidFill>
              <a:effectLst/>
              <a:uLnTx/>
              <a:uFillTx/>
              <a:latin typeface="Verdana"/>
              <a:ea typeface="ＭＳ Ｐゴシック" charset="-128"/>
              <a:cs typeface="Verdana"/>
            </a:endParaRPr>
          </a:p>
        </p:txBody>
      </p:sp>
      <p:pic>
        <p:nvPicPr>
          <p:cNvPr id="6" name="Picture 5" descr="suppleFig7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751" y="1581150"/>
            <a:ext cx="2422449" cy="1619250"/>
          </a:xfrm>
          <a:prstGeom prst="rect">
            <a:avLst/>
          </a:prstGeom>
        </p:spPr>
      </p:pic>
      <p:pic>
        <p:nvPicPr>
          <p:cNvPr id="7" name="Picture 6" descr="suppleFig7h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1581150"/>
            <a:ext cx="2171851" cy="1619250"/>
          </a:xfrm>
          <a:prstGeom prst="rect">
            <a:avLst/>
          </a:prstGeom>
        </p:spPr>
      </p:pic>
      <p:pic>
        <p:nvPicPr>
          <p:cNvPr id="8" name="Picture 7" descr="suppleFig7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751" y="3705225"/>
            <a:ext cx="2422449" cy="1642232"/>
          </a:xfrm>
          <a:prstGeom prst="rect">
            <a:avLst/>
          </a:prstGeom>
        </p:spPr>
      </p:pic>
      <p:pic>
        <p:nvPicPr>
          <p:cNvPr id="12" name="Picture 11" descr="suppleFig7j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0" y="3705225"/>
            <a:ext cx="2171851" cy="1624055"/>
          </a:xfrm>
          <a:prstGeom prst="rect">
            <a:avLst/>
          </a:prstGeom>
        </p:spPr>
      </p:pic>
      <p:pic>
        <p:nvPicPr>
          <p:cNvPr id="13" name="Picture 12" descr="suppleFig7aaa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9693" y="2514600"/>
            <a:ext cx="1264614" cy="731837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3939693" y="3884612"/>
            <a:ext cx="1264614" cy="1588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657600" y="3364468"/>
            <a:ext cx="1833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kern="0" dirty="0" smtClean="0">
                <a:solidFill>
                  <a:srgbClr val="001818"/>
                </a:solidFill>
                <a:latin typeface="Verdana"/>
                <a:ea typeface="ＭＳ Ｐゴシック" charset="-128"/>
                <a:cs typeface="Verdana"/>
              </a:rPr>
              <a:t>contamination</a:t>
            </a:r>
            <a:endParaRPr lang="en-US" kern="0" dirty="0">
              <a:solidFill>
                <a:srgbClr val="001818"/>
              </a:solidFill>
              <a:latin typeface="Verdana"/>
              <a:ea typeface="ＭＳ Ｐゴシック" charset="-128"/>
              <a:cs typeface="Verdana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5720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What are noise correlations and why study them?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Structure of noise correlations in macaque V</a:t>
            </a:r>
            <a:r>
              <a:rPr lang="en-US" dirty="0" smtClean="0">
                <a:solidFill>
                  <a:schemeClr val="bg1"/>
                </a:solidFill>
                <a:latin typeface="Arial"/>
              </a:rPr>
              <a:t>1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Some issues about measuring noise correlations (time scale, SUA isolation)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Implications for neural coding</a:t>
            </a:r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2286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Overview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Correlations between MUA </a:t>
            </a:r>
            <a:r>
              <a:rPr lang="en-US" sz="2700" dirty="0" err="1" smtClean="0">
                <a:solidFill>
                  <a:schemeClr val="bg1"/>
                </a:solidFill>
                <a:latin typeface="Verdana"/>
                <a:cs typeface="Verdana"/>
              </a:rPr>
              <a:t>vs</a:t>
            </a:r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 SUA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8" name="Picture 7" descr="spatialCor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752600"/>
            <a:ext cx="2514600" cy="3299298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1752600"/>
            <a:ext cx="2286000" cy="3299298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2759789" y="1154668"/>
            <a:ext cx="669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Verdana"/>
                <a:cs typeface="Verdana"/>
              </a:rPr>
              <a:t>SUA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715000" y="1143000"/>
            <a:ext cx="705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Verdana"/>
                <a:cs typeface="Verdana"/>
              </a:rPr>
              <a:t>MUA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Implications for neural coding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66738" y="1371600"/>
            <a:ext cx="8001000" cy="4343400"/>
          </a:xfrm>
        </p:spPr>
        <p:txBody>
          <a:bodyPr/>
          <a:lstStyle/>
          <a:p>
            <a:pPr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solidFill>
                  <a:schemeClr val="bg1"/>
                </a:solidFill>
              </a:rPr>
              <a:t>Cram</a:t>
            </a:r>
            <a:r>
              <a:rPr lang="de-DE" dirty="0">
                <a:solidFill>
                  <a:schemeClr val="bg1"/>
                </a:solidFill>
              </a:rPr>
              <a:t>é</a:t>
            </a:r>
            <a:r>
              <a:rPr lang="en-US" dirty="0" err="1">
                <a:solidFill>
                  <a:schemeClr val="bg1"/>
                </a:solidFill>
              </a:rPr>
              <a:t>r-Rao</a:t>
            </a:r>
            <a:r>
              <a:rPr lang="en-US" dirty="0">
                <a:solidFill>
                  <a:schemeClr val="bg1"/>
                </a:solidFill>
              </a:rPr>
              <a:t> bound</a:t>
            </a:r>
            <a:endParaRPr lang="en-US" dirty="0" smtClean="0">
              <a:solidFill>
                <a:schemeClr val="bg1"/>
              </a:solidFill>
            </a:endParaRP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    Lower </a:t>
            </a:r>
            <a:r>
              <a:rPr lang="en-US" dirty="0">
                <a:solidFill>
                  <a:schemeClr val="bg1"/>
                </a:solidFill>
              </a:rPr>
              <a:t>bound on decoding error of any unbiased </a:t>
            </a:r>
            <a:r>
              <a:rPr lang="en-US" dirty="0" smtClean="0">
                <a:solidFill>
                  <a:schemeClr val="bg1"/>
                </a:solidFill>
              </a:rPr>
              <a:t>estimator</a:t>
            </a:r>
          </a:p>
          <a:p>
            <a:pPr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solidFill>
                  <a:schemeClr val="bg1"/>
                </a:solidFill>
              </a:rPr>
              <a:t>Fisher information</a:t>
            </a:r>
          </a:p>
          <a:p>
            <a:pPr lvl="3">
              <a:buClr>
                <a:schemeClr val="bg1"/>
              </a:buClr>
              <a:buFont typeface="Wingdings" charset="2"/>
              <a:buChar char="q"/>
            </a:pPr>
            <a:endParaRPr lang="en-US" dirty="0">
              <a:solidFill>
                <a:schemeClr val="bg1"/>
              </a:solidFill>
            </a:endParaRPr>
          </a:p>
          <a:p>
            <a:pPr lvl="4">
              <a:buClr>
                <a:schemeClr val="bg1"/>
              </a:buClr>
              <a:buFont typeface="Wingdings" charset="2"/>
              <a:buChar char="q"/>
            </a:pPr>
            <a:endParaRPr lang="en-US" dirty="0">
              <a:solidFill>
                <a:schemeClr val="bg1"/>
              </a:solidFill>
            </a:endParaRPr>
          </a:p>
          <a:p>
            <a:pPr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solidFill>
                  <a:schemeClr val="bg1"/>
                </a:solidFill>
              </a:rPr>
              <a:t>Cram</a:t>
            </a:r>
            <a:r>
              <a:rPr lang="de-DE" dirty="0">
                <a:solidFill>
                  <a:schemeClr val="bg1"/>
                </a:solidFill>
              </a:rPr>
              <a:t>é</a:t>
            </a:r>
            <a:r>
              <a:rPr lang="en-US" dirty="0" err="1">
                <a:solidFill>
                  <a:schemeClr val="bg1"/>
                </a:solidFill>
              </a:rPr>
              <a:t>r-Rao</a:t>
            </a:r>
            <a:r>
              <a:rPr lang="en-US" dirty="0">
                <a:solidFill>
                  <a:schemeClr val="bg1"/>
                </a:solidFill>
              </a:rPr>
              <a:t> bound</a:t>
            </a:r>
          </a:p>
          <a:p>
            <a:pPr>
              <a:spcAft>
                <a:spcPct val="0"/>
              </a:spcAft>
              <a:buFont typeface="Wingdings" charset="2"/>
              <a:buChar char="²"/>
            </a:pP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Object 1"/>
          <p:cNvGraphicFramePr>
            <a:graphicFrameLocks noChangeAspect="1"/>
          </p:cNvGraphicFramePr>
          <p:nvPr/>
        </p:nvGraphicFramePr>
        <p:xfrm>
          <a:off x="1066800" y="3276600"/>
          <a:ext cx="4478338" cy="866775"/>
        </p:xfrm>
        <a:graphic>
          <a:graphicData uri="http://schemas.openxmlformats.org/presentationml/2006/ole">
            <p:oleObj spid="_x0000_s93186" name="Equation" r:id="rId4" imgW="1866900" imgH="368300" progId="Equation.3">
              <p:embed/>
            </p:oleObj>
          </a:graphicData>
        </a:graphic>
      </p:graphicFrame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1157288" y="4706938"/>
          <a:ext cx="1951037" cy="420687"/>
        </p:xfrm>
        <a:graphic>
          <a:graphicData uri="http://schemas.openxmlformats.org/presentationml/2006/ole">
            <p:oleObj spid="_x0000_s93187" name="Equation" r:id="rId5" imgW="812800" imgH="177800" progId="Equation.3">
              <p:embed/>
            </p:oleObj>
          </a:graphicData>
        </a:graphic>
      </p:graphicFrame>
      <p:cxnSp>
        <p:nvCxnSpPr>
          <p:cNvPr id="12" name="Straight Connector 12"/>
          <p:cNvCxnSpPr>
            <a:cxnSpLocks noChangeShapeType="1"/>
          </p:cNvCxnSpPr>
          <p:nvPr/>
        </p:nvCxnSpPr>
        <p:spPr bwMode="auto">
          <a:xfrm rot="5400000">
            <a:off x="5318128" y="4510089"/>
            <a:ext cx="1401761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6173788" y="3810000"/>
            <a:ext cx="2667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00050" indent="-400050">
              <a:tabLst>
                <a:tab pos="400050" algn="l"/>
              </a:tabLst>
            </a:pPr>
            <a:r>
              <a:rPr lang="en-US" dirty="0" err="1">
                <a:solidFill>
                  <a:srgbClr val="000000"/>
                </a:solidFill>
              </a:rPr>
              <a:t>f</a:t>
            </a:r>
            <a:r>
              <a:rPr lang="en-US" dirty="0">
                <a:solidFill>
                  <a:srgbClr val="000000"/>
                </a:solidFill>
              </a:rPr>
              <a:t>:	tuning function</a:t>
            </a:r>
          </a:p>
          <a:p>
            <a:pPr marL="400050" indent="-400050">
              <a:tabLst>
                <a:tab pos="400050" algn="l"/>
              </a:tabLst>
            </a:pPr>
            <a:r>
              <a:rPr lang="en-US" dirty="0">
                <a:solidFill>
                  <a:srgbClr val="000000"/>
                </a:solidFill>
              </a:rPr>
              <a:t>C:	noise covariance matrix</a:t>
            </a:r>
          </a:p>
          <a:p>
            <a:pPr marL="400050" indent="-400050">
              <a:tabLst>
                <a:tab pos="400050" algn="l"/>
              </a:tabLst>
            </a:pPr>
            <a:r>
              <a:rPr lang="en-US" dirty="0">
                <a:solidFill>
                  <a:srgbClr val="000000"/>
                </a:solidFill>
              </a:rPr>
              <a:t>C’:	derivative of C </a:t>
            </a:r>
            <a:r>
              <a:rPr lang="en-US" dirty="0" err="1">
                <a:solidFill>
                  <a:srgbClr val="000000"/>
                </a:solidFill>
              </a:rPr>
              <a:t>w.r.t</a:t>
            </a:r>
            <a:r>
              <a:rPr lang="en-US" dirty="0">
                <a:solidFill>
                  <a:srgbClr val="000000"/>
                </a:solidFill>
              </a:rPr>
              <a:t>. stimulus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Implications for neural coding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pic>
        <p:nvPicPr>
          <p:cNvPr id="16" name="Picture 15" descr="limit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82" y="2286000"/>
            <a:ext cx="3715018" cy="27432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7" descr="C:\lab\talks\Berlin08\figs\corrStructure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6711" y="1219200"/>
            <a:ext cx="3120578" cy="1981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8" name="Group 17"/>
          <p:cNvGrpSpPr/>
          <p:nvPr/>
        </p:nvGrpSpPr>
        <p:grpSpPr>
          <a:xfrm>
            <a:off x="4916711" y="3657600"/>
            <a:ext cx="3120578" cy="1866900"/>
            <a:chOff x="4343400" y="1828800"/>
            <a:chExt cx="4495800" cy="35052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43400" y="1828800"/>
              <a:ext cx="4495800" cy="3505200"/>
            </a:xfrm>
            <a:prstGeom prst="rect">
              <a:avLst/>
            </a:prstGeom>
            <a:solidFill>
              <a:schemeClr val="tx1"/>
            </a:solidFill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0" name="Rectangle 19"/>
            <p:cNvSpPr/>
            <p:nvPr/>
          </p:nvSpPr>
          <p:spPr>
            <a:xfrm>
              <a:off x="4413250" y="1854200"/>
              <a:ext cx="304800" cy="3513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8600" y="106681"/>
            <a:ext cx="81534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Homogenous Tuning Functions </a:t>
            </a:r>
            <a:r>
              <a:rPr lang="en-US" sz="26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are</a:t>
            </a:r>
            <a:r>
              <a:rPr kumimoji="0" lang="en-US" sz="2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 </a:t>
            </a:r>
            <a:r>
              <a:rPr lang="en-US" sz="26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unrealistic</a:t>
            </a:r>
            <a:r>
              <a:rPr kumimoji="0" lang="en-US" sz="2600" b="0" i="0" u="none" strike="noStrike" kern="1200" cap="none" spc="-1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 </a:t>
            </a:r>
            <a: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812" y="2368550"/>
            <a:ext cx="4292188" cy="2578100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Rectangle 19"/>
          <p:cNvSpPr/>
          <p:nvPr/>
        </p:nvSpPr>
        <p:spPr>
          <a:xfrm>
            <a:off x="2590800" y="2362200"/>
            <a:ext cx="304800" cy="35136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8600" y="5898360"/>
            <a:ext cx="8610600" cy="35004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See also Shamir and </a:t>
            </a:r>
            <a:r>
              <a:rPr kumimoji="0" lang="en-US" sz="1200" b="0" i="0" u="none" strike="noStrike" kern="1200" cap="none" spc="-10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Sompolinsky</a:t>
            </a:r>
            <a:r>
              <a:rPr kumimoji="0" lang="en-US" sz="1200" b="0" i="0" u="none" strike="noStrike" kern="1200" cap="none" spc="-1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 (2006) </a:t>
            </a:r>
            <a:r>
              <a:rPr kumimoji="0" lang="en-US" sz="12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12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12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676400" y="1066800"/>
            <a:ext cx="5875867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Heterogeneous Tuning Functions</a:t>
            </a:r>
            <a: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066800" y="152400"/>
            <a:ext cx="70104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Fisher Information</a:t>
            </a:r>
            <a:r>
              <a:rPr kumimoji="0" lang="en-US" sz="2500" b="0" i="0" u="none" strike="noStrike" kern="1200" cap="none" spc="-1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 </a:t>
            </a:r>
            <a:r>
              <a:rPr lang="en-US" sz="25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and Level of Correlations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400" y="1959208"/>
            <a:ext cx="1320800" cy="1943100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2" name="Group 21"/>
          <p:cNvGrpSpPr/>
          <p:nvPr/>
        </p:nvGrpSpPr>
        <p:grpSpPr>
          <a:xfrm>
            <a:off x="2590800" y="1959208"/>
            <a:ext cx="3956050" cy="4016142"/>
            <a:chOff x="2590800" y="1959208"/>
            <a:chExt cx="3956050" cy="401614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0800" y="1959208"/>
              <a:ext cx="3956050" cy="4016142"/>
            </a:xfrm>
            <a:prstGeom prst="rect">
              <a:avLst/>
            </a:prstGeom>
            <a:solidFill>
              <a:schemeClr val="tx1"/>
            </a:solidFill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1" name="Rectangle 20"/>
            <p:cNvSpPr/>
            <p:nvPr/>
          </p:nvSpPr>
          <p:spPr>
            <a:xfrm>
              <a:off x="2641600" y="2057400"/>
              <a:ext cx="3302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28600" y="152400"/>
            <a:ext cx="70104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BUT what about entropy?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pic>
        <p:nvPicPr>
          <p:cNvPr id="13" name="Picture 12" descr="entrop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676400"/>
            <a:ext cx="6324600" cy="32893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905001" y="1143000"/>
            <a:ext cx="5334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Heterogeneous Tuning Functions</a:t>
            </a:r>
            <a: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5800" y="1524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Fisher Information</a:t>
            </a:r>
            <a:r>
              <a:rPr kumimoji="0" lang="en-US" sz="2500" b="0" i="0" u="none" strike="noStrike" kern="1200" cap="none" spc="-10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 </a:t>
            </a:r>
            <a:r>
              <a:rPr lang="en-US" sz="25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and Entropy of Noise Distribution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400" y="1959208"/>
            <a:ext cx="1320800" cy="1943100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959208"/>
            <a:ext cx="3581400" cy="3710073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2870200" y="1981200"/>
            <a:ext cx="330200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Conclusions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304800" y="1033819"/>
            <a:ext cx="86868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100" b="1" dirty="0" smtClean="0">
                <a:solidFill>
                  <a:schemeClr val="bg1"/>
                </a:solidFill>
                <a:ea typeface="ＭＳ Ｐゴシック" charset="-128"/>
              </a:rPr>
              <a:t>	</a:t>
            </a:r>
            <a:r>
              <a:rPr lang="en-US" sz="2100" b="1" u="sng" dirty="0" smtClean="0">
                <a:solidFill>
                  <a:schemeClr val="bg1"/>
                </a:solidFill>
                <a:ea typeface="ＭＳ Ｐゴシック" charset="-128"/>
              </a:rPr>
              <a:t>To study noise correlations, you need:</a:t>
            </a:r>
          </a:p>
          <a:p>
            <a:pPr lvl="2">
              <a:buFont typeface="Arial"/>
              <a:buChar char="•"/>
            </a:pPr>
            <a:r>
              <a:rPr lang="en-US" sz="2100" dirty="0" smtClean="0">
                <a:solidFill>
                  <a:schemeClr val="bg1"/>
                </a:solidFill>
                <a:ea typeface="ＭＳ Ｐゴシック" charset="-128"/>
              </a:rPr>
              <a:t>High quality and stable data</a:t>
            </a:r>
          </a:p>
          <a:p>
            <a:pPr lvl="2">
              <a:buFont typeface="Arial"/>
              <a:buChar char="•"/>
            </a:pPr>
            <a:r>
              <a:rPr lang="en-US" sz="2100" dirty="0" smtClean="0">
                <a:solidFill>
                  <a:schemeClr val="bg1"/>
                </a:solidFill>
                <a:ea typeface="ＭＳ Ｐゴシック" charset="-128"/>
              </a:rPr>
              <a:t>Control all variables potentially influencing neurons (e.g. attention, eye movements, motor preparation)</a:t>
            </a:r>
          </a:p>
          <a:p>
            <a:pPr lvl="2"/>
            <a:endParaRPr lang="en-US" sz="2100" b="1" dirty="0" smtClean="0">
              <a:solidFill>
                <a:schemeClr val="bg1"/>
              </a:solidFill>
            </a:endParaRPr>
          </a:p>
          <a:p>
            <a:pPr lvl="2"/>
            <a:r>
              <a:rPr lang="en-US" sz="2100" b="1" u="sng" dirty="0" smtClean="0">
                <a:solidFill>
                  <a:schemeClr val="bg1"/>
                </a:solidFill>
              </a:rPr>
              <a:t>Intrinsic noise (NC) very small in awake macaque primary visual cortex ; </a:t>
            </a:r>
          </a:p>
          <a:p>
            <a:pPr lvl="2"/>
            <a:endParaRPr lang="en-US" sz="2100" b="1" u="sng" dirty="0" smtClean="0">
              <a:solidFill>
                <a:schemeClr val="bg1"/>
              </a:solidFill>
            </a:endParaRPr>
          </a:p>
          <a:p>
            <a:pPr lvl="2"/>
            <a:r>
              <a:rPr lang="en-US" sz="2100" b="1" u="sng" dirty="0" smtClean="0">
                <a:solidFill>
                  <a:schemeClr val="bg1"/>
                </a:solidFill>
              </a:rPr>
              <a:t>Other potential issues: Cell types, Cortical layers, sub-networks of densely connected cells (heavy tails)</a:t>
            </a:r>
          </a:p>
          <a:p>
            <a:pPr lvl="2"/>
            <a:endParaRPr lang="en-US" sz="2100" dirty="0" smtClean="0">
              <a:solidFill>
                <a:schemeClr val="bg1"/>
              </a:solidFill>
            </a:endParaRPr>
          </a:p>
          <a:p>
            <a:pPr lvl="2"/>
            <a:r>
              <a:rPr lang="en-US" sz="2100" b="1" dirty="0" smtClean="0">
                <a:solidFill>
                  <a:schemeClr val="bg1"/>
                </a:solidFill>
              </a:rPr>
              <a:t> </a:t>
            </a:r>
            <a:r>
              <a:rPr lang="en-US" sz="2100" b="1" u="sng" dirty="0" smtClean="0">
                <a:solidFill>
                  <a:schemeClr val="bg1"/>
                </a:solidFill>
              </a:rPr>
              <a:t>Caution about interpretation of Fisher Information and different correlations structures (Entropy of noise distribution) </a:t>
            </a:r>
            <a:endParaRPr lang="en-US" sz="2100" b="1" u="sng" dirty="0" smtClean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2286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Acknowledgements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75733" y="1219200"/>
            <a:ext cx="3920067" cy="48768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Lab  members</a:t>
            </a:r>
          </a:p>
          <a:p>
            <a:pPr eaLnBrk="1" hangingPunct="1">
              <a:buNone/>
            </a:pPr>
            <a:r>
              <a:rPr lang="en-US" b="1" dirty="0" smtClean="0">
                <a:solidFill>
                  <a:srgbClr val="000000"/>
                </a:solidFill>
              </a:rPr>
              <a:t>Alexander </a:t>
            </a:r>
            <a:r>
              <a:rPr lang="en-US" b="1" dirty="0" err="1" smtClean="0">
                <a:solidFill>
                  <a:srgbClr val="000000"/>
                </a:solidFill>
              </a:rPr>
              <a:t>Ecker</a:t>
            </a:r>
            <a:r>
              <a:rPr lang="en-US" b="1" dirty="0" smtClean="0">
                <a:solidFill>
                  <a:srgbClr val="000000"/>
                </a:solidFill>
              </a:rPr>
              <a:t>	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b="1" dirty="0" smtClean="0">
                <a:solidFill>
                  <a:srgbClr val="000000"/>
                </a:solidFill>
              </a:rPr>
              <a:t>Philipp </a:t>
            </a:r>
            <a:r>
              <a:rPr lang="en-US" b="1" dirty="0" err="1" smtClean="0">
                <a:solidFill>
                  <a:srgbClr val="000000"/>
                </a:solidFill>
              </a:rPr>
              <a:t>Berens</a:t>
            </a:r>
            <a:endParaRPr lang="en-US" b="1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smtClean="0">
                <a:solidFill>
                  <a:srgbClr val="000000"/>
                </a:solidFill>
              </a:rPr>
              <a:t>James Cotton </a:t>
            </a:r>
          </a:p>
          <a:p>
            <a:pPr eaLnBrk="1" hangingPunct="1">
              <a:buNone/>
            </a:pPr>
            <a:r>
              <a:rPr lang="en-US" dirty="0" err="1" smtClean="0">
                <a:solidFill>
                  <a:srgbClr val="000000"/>
                </a:solidFill>
              </a:rPr>
              <a:t>Manolis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Froudarakis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smtClean="0">
                <a:solidFill>
                  <a:srgbClr val="000000"/>
                </a:solidFill>
              </a:rPr>
              <a:t>Patrick </a:t>
            </a:r>
            <a:r>
              <a:rPr lang="en-US" dirty="0" err="1" smtClean="0">
                <a:solidFill>
                  <a:srgbClr val="000000"/>
                </a:solidFill>
              </a:rPr>
              <a:t>Strorer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smtClean="0">
                <a:solidFill>
                  <a:srgbClr val="000000"/>
                </a:solidFill>
              </a:rPr>
              <a:t>Mani </a:t>
            </a:r>
            <a:r>
              <a:rPr lang="en-US" dirty="0" err="1" smtClean="0">
                <a:solidFill>
                  <a:srgbClr val="000000"/>
                </a:solidFill>
              </a:rPr>
              <a:t>Supramaniyan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err="1" smtClean="0">
                <a:solidFill>
                  <a:srgbClr val="000000"/>
                </a:solidFill>
              </a:rPr>
              <a:t>Cathryn</a:t>
            </a:r>
            <a:r>
              <a:rPr lang="en-US" dirty="0" smtClean="0">
                <a:solidFill>
                  <a:srgbClr val="000000"/>
                </a:solidFill>
              </a:rPr>
              <a:t> Hughes</a:t>
            </a:r>
          </a:p>
          <a:p>
            <a:pPr eaLnBrk="1" hangingPunct="1">
              <a:buNone/>
            </a:pPr>
            <a:r>
              <a:rPr lang="en-US" dirty="0" err="1" smtClean="0">
                <a:solidFill>
                  <a:srgbClr val="000000"/>
                </a:solidFill>
              </a:rPr>
              <a:t>Dimitri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Yatsengo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smtClean="0">
                <a:solidFill>
                  <a:srgbClr val="000000"/>
                </a:solidFill>
              </a:rPr>
              <a:t>Olga </a:t>
            </a:r>
            <a:r>
              <a:rPr lang="en-US" dirty="0" err="1" smtClean="0">
                <a:solidFill>
                  <a:srgbClr val="000000"/>
                </a:solidFill>
              </a:rPr>
              <a:t>Gliko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err="1" smtClean="0">
                <a:solidFill>
                  <a:srgbClr val="000000"/>
                </a:solidFill>
              </a:rPr>
              <a:t>Jakob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Raimer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rgbClr val="000000"/>
                </a:solidFill>
              </a:rPr>
              <a:t>Tori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Willford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en-US" dirty="0" smtClean="0">
                <a:solidFill>
                  <a:srgbClr val="000000"/>
                </a:solidFill>
              </a:rPr>
              <a:t>Dennis Murray</a:t>
            </a:r>
          </a:p>
          <a:p>
            <a:pPr eaLnBrk="1" hangingPunct="1">
              <a:buNone/>
            </a:pPr>
            <a:r>
              <a:rPr lang="en-US" dirty="0" smtClean="0">
                <a:solidFill>
                  <a:srgbClr val="000000"/>
                </a:solidFill>
              </a:rPr>
              <a:t>Allison </a:t>
            </a:r>
            <a:r>
              <a:rPr lang="en-US" dirty="0" err="1" smtClean="0">
                <a:solidFill>
                  <a:srgbClr val="000000"/>
                </a:solidFill>
              </a:rPr>
              <a:t>Laudano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9" name="Rectangle 8"/>
          <p:cNvSpPr/>
          <p:nvPr/>
        </p:nvSpPr>
        <p:spPr>
          <a:xfrm>
            <a:off x="4648200" y="1165101"/>
            <a:ext cx="3733800" cy="1654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sz="2100" b="1" u="sng" dirty="0" smtClean="0">
                <a:solidFill>
                  <a:srgbClr val="FF0000"/>
                </a:solidFill>
              </a:rPr>
              <a:t>Collaborators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sz="2100" b="1" dirty="0" smtClean="0">
                <a:solidFill>
                  <a:srgbClr val="000000"/>
                </a:solidFill>
              </a:rPr>
              <a:t>Matthias </a:t>
            </a:r>
            <a:r>
              <a:rPr lang="en-US" sz="2100" b="1" dirty="0" err="1" smtClean="0">
                <a:solidFill>
                  <a:srgbClr val="000000"/>
                </a:solidFill>
              </a:rPr>
              <a:t>Bethge</a:t>
            </a:r>
            <a:r>
              <a:rPr lang="en-US" sz="2100" b="1" dirty="0" smtClean="0">
                <a:solidFill>
                  <a:srgbClr val="000000"/>
                </a:solidFill>
              </a:rPr>
              <a:t> (MPI)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sz="2100" dirty="0" smtClean="0">
                <a:solidFill>
                  <a:srgbClr val="000000"/>
                </a:solidFill>
              </a:rPr>
              <a:t>Peter Dayan (UCL)</a:t>
            </a:r>
          </a:p>
          <a:p>
            <a:pPr marL="320040" lvl="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sz="2100" dirty="0" smtClean="0">
                <a:solidFill>
                  <a:srgbClr val="000000"/>
                </a:solidFill>
              </a:rPr>
              <a:t>Nikos </a:t>
            </a:r>
            <a:r>
              <a:rPr lang="en-US" sz="2100" dirty="0" err="1" smtClean="0">
                <a:solidFill>
                  <a:srgbClr val="000000"/>
                </a:solidFill>
              </a:rPr>
              <a:t>Logothetis</a:t>
            </a:r>
            <a:r>
              <a:rPr lang="en-US" sz="2100" dirty="0" smtClean="0">
                <a:solidFill>
                  <a:srgbClr val="000000"/>
                </a:solidFill>
              </a:rPr>
              <a:t> (MPI)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8200" y="2971800"/>
            <a:ext cx="3352800" cy="2203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b="1" u="sng" dirty="0" smtClean="0">
                <a:solidFill>
                  <a:srgbClr val="FF0000"/>
                </a:solidFill>
              </a:rPr>
              <a:t>Funding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dirty="0" smtClean="0">
                <a:solidFill>
                  <a:srgbClr val="000000"/>
                </a:solidFill>
              </a:rPr>
              <a:t>NIH (NEI, NIDA)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dirty="0" smtClean="0">
                <a:solidFill>
                  <a:srgbClr val="000000"/>
                </a:solidFill>
              </a:rPr>
              <a:t>McKnight Foundation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dirty="0" smtClean="0">
                <a:solidFill>
                  <a:srgbClr val="000000"/>
                </a:solidFill>
              </a:rPr>
              <a:t>Beckman Foundation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dirty="0" smtClean="0">
                <a:solidFill>
                  <a:srgbClr val="000000"/>
                </a:solidFill>
              </a:rPr>
              <a:t>US, Department of Defense</a:t>
            </a:r>
          </a:p>
          <a:p>
            <a:pPr marL="320040" indent="-320040" defTabSz="914400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dirty="0" smtClean="0">
                <a:solidFill>
                  <a:srgbClr val="000000"/>
                </a:solidFill>
              </a:rPr>
              <a:t>Veterans Affairs Administration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macrinesf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175851"/>
            <a:ext cx="3657600" cy="4739303"/>
          </a:xfrm>
          <a:prstGeom prst="rect">
            <a:avLst/>
          </a:prstGeom>
          <a:effectLst>
            <a:outerShdw blurRad="50800" dist="889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8600" y="2286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spc="-10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C</a:t>
            </a:r>
            <a:r>
              <a:rPr kumimoji="0" lang="en-US" sz="2700" b="0" i="0" u="none" strike="noStrike" kern="1200" cap="none" spc="-10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omputing</a:t>
            </a:r>
            <a:r>
              <a:rPr kumimoji="0" lang="en-US" sz="27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 with nois</a:t>
            </a:r>
            <a:r>
              <a:rPr lang="en-US" sz="2700" spc="-100" noProof="0" dirty="0" smtClean="0">
                <a:solidFill>
                  <a:schemeClr val="bg1"/>
                </a:solidFill>
                <a:latin typeface="Verdana"/>
                <a:ea typeface="+mj-ea"/>
                <a:cs typeface="Verdana"/>
              </a:rPr>
              <a:t>y neural circuits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78028" y="6336268"/>
            <a:ext cx="2931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What are noise correlations ?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10/6/10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001000" cy="762000"/>
          </a:xfrm>
        </p:spPr>
        <p:txBody>
          <a:bodyPr/>
          <a:lstStyle/>
          <a:p>
            <a:r>
              <a:rPr lang="en-US" sz="2700" dirty="0">
                <a:solidFill>
                  <a:schemeClr val="bg1"/>
                </a:solidFill>
                <a:latin typeface="Verdana"/>
                <a:cs typeface="Verdana"/>
              </a:rPr>
              <a:t>Responses to the same stimulus are variable</a:t>
            </a:r>
          </a:p>
        </p:txBody>
      </p:sp>
      <p:pic>
        <p:nvPicPr>
          <p:cNvPr id="8" name="Picture 7" descr="raster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473" y="1524000"/>
            <a:ext cx="6002127" cy="3943350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3178028" y="6400800"/>
            <a:ext cx="2931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What are noise correlations ?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0010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What are noise correlations?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4" name="Picture 13" descr="tuning-func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2209800"/>
            <a:ext cx="4252673" cy="22098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n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799" y="2209800"/>
            <a:ext cx="2140361" cy="22098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5720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What are noise correlations and </a:t>
            </a:r>
            <a:r>
              <a:rPr lang="en-US" dirty="0" smtClean="0">
                <a:solidFill>
                  <a:schemeClr val="bg1"/>
                </a:solidFill>
              </a:rPr>
              <a:t>why study them?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Structure of noise correlations in macaque V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  <a:latin typeface="Arial"/>
              </a:rPr>
              <a:t>1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Issues about NC (time scale, SUA isolation)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Implications for neural coding</a:t>
            </a:r>
          </a:p>
          <a:p>
            <a:pPr>
              <a:spcAft>
                <a:spcPts val="1200"/>
              </a:spcAft>
              <a:buClr>
                <a:srgbClr val="0000FF"/>
              </a:buClr>
              <a:buFont typeface="Wingdings" charset="2"/>
              <a:buChar char="v"/>
            </a:pPr>
            <a:r>
              <a:rPr lang="en-US" dirty="0" smtClean="0">
                <a:solidFill>
                  <a:srgbClr val="BFBFBF"/>
                </a:solidFill>
              </a:rPr>
              <a:t>Implications for cortical microcircuit connectivity</a:t>
            </a:r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228600"/>
            <a:ext cx="80010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Verdana"/>
              </a:rPr>
              <a:t>Overview</a:t>
            </a:r>
            <a:endParaRPr kumimoji="0" lang="en-US" sz="2700" b="0" i="0" u="none" strike="noStrike" kern="1200" cap="none" spc="-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+mj-ea"/>
              <a:cs typeface="Verdana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100"/>
          <p:cNvSpPr/>
          <p:nvPr/>
        </p:nvSpPr>
        <p:spPr>
          <a:xfrm>
            <a:off x="634933" y="2677985"/>
            <a:ext cx="7773121" cy="288461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 flipV="1">
            <a:off x="228600" y="868681"/>
            <a:ext cx="8686800" cy="45719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228600" y="6355560"/>
            <a:ext cx="8686800" cy="18288"/>
          </a:xfrm>
          <a:prstGeom prst="rect">
            <a:avLst/>
          </a:prstGeom>
          <a:gradFill flip="none" rotWithShape="1">
            <a:gsLst>
              <a:gs pos="71000">
                <a:schemeClr val="tx2">
                  <a:lumMod val="25000"/>
                </a:schemeClr>
              </a:gs>
              <a:gs pos="99000">
                <a:schemeClr val="tx2">
                  <a:lumMod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762000"/>
          </a:xfrm>
        </p:spPr>
        <p:txBody>
          <a:bodyPr/>
          <a:lstStyle/>
          <a:p>
            <a:r>
              <a:rPr lang="en-US" sz="2700" dirty="0" smtClean="0">
                <a:solidFill>
                  <a:schemeClr val="bg1"/>
                </a:solidFill>
                <a:latin typeface="Verdana"/>
                <a:cs typeface="Verdana"/>
              </a:rPr>
              <a:t>Cortical connectivity: Common input leads to NC</a:t>
            </a:r>
            <a:endParaRPr lang="en-US" sz="27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cxnSp>
        <p:nvCxnSpPr>
          <p:cNvPr id="335" name="Straight Connector 34"/>
          <p:cNvCxnSpPr>
            <a:cxnSpLocks noChangeShapeType="1"/>
          </p:cNvCxnSpPr>
          <p:nvPr/>
        </p:nvCxnSpPr>
        <p:spPr bwMode="auto">
          <a:xfrm rot="5400000" flipH="1" flipV="1">
            <a:off x="1471613" y="3795712"/>
            <a:ext cx="1676400" cy="4857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36" name="Straight Connector 36"/>
          <p:cNvCxnSpPr>
            <a:cxnSpLocks noChangeShapeType="1"/>
          </p:cNvCxnSpPr>
          <p:nvPr/>
        </p:nvCxnSpPr>
        <p:spPr bwMode="auto">
          <a:xfrm rot="16200000" flipV="1">
            <a:off x="1716882" y="4036218"/>
            <a:ext cx="1676400" cy="4763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37" name="Straight Connector 38"/>
          <p:cNvCxnSpPr>
            <a:cxnSpLocks noChangeShapeType="1"/>
          </p:cNvCxnSpPr>
          <p:nvPr/>
        </p:nvCxnSpPr>
        <p:spPr bwMode="auto">
          <a:xfrm rot="16200000" flipV="1">
            <a:off x="1962150" y="3790950"/>
            <a:ext cx="1676400" cy="49530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38" name="Straight Connector 40"/>
          <p:cNvCxnSpPr>
            <a:cxnSpLocks noChangeShapeType="1"/>
          </p:cNvCxnSpPr>
          <p:nvPr/>
        </p:nvCxnSpPr>
        <p:spPr bwMode="auto">
          <a:xfrm rot="16200000" flipV="1">
            <a:off x="2207419" y="3545681"/>
            <a:ext cx="1676400" cy="985838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39" name="Straight Connector 44"/>
          <p:cNvCxnSpPr>
            <a:cxnSpLocks noChangeShapeType="1"/>
          </p:cNvCxnSpPr>
          <p:nvPr/>
        </p:nvCxnSpPr>
        <p:spPr bwMode="auto">
          <a:xfrm rot="16200000" flipV="1">
            <a:off x="2697957" y="3055143"/>
            <a:ext cx="1676400" cy="1966913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2" name="Straight Connector 58"/>
          <p:cNvCxnSpPr>
            <a:cxnSpLocks noChangeShapeType="1"/>
          </p:cNvCxnSpPr>
          <p:nvPr/>
        </p:nvCxnSpPr>
        <p:spPr bwMode="auto">
          <a:xfrm rot="5400000" flipH="1" flipV="1">
            <a:off x="3688557" y="4031456"/>
            <a:ext cx="1676400" cy="14287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3" name="Straight Connector 63"/>
          <p:cNvCxnSpPr>
            <a:cxnSpLocks noChangeShapeType="1"/>
          </p:cNvCxnSpPr>
          <p:nvPr/>
        </p:nvCxnSpPr>
        <p:spPr bwMode="auto">
          <a:xfrm rot="5400000" flipH="1" flipV="1">
            <a:off x="3443288" y="3786187"/>
            <a:ext cx="1676400" cy="50482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4" name="Straight Connector 65"/>
          <p:cNvCxnSpPr>
            <a:cxnSpLocks noChangeShapeType="1"/>
          </p:cNvCxnSpPr>
          <p:nvPr/>
        </p:nvCxnSpPr>
        <p:spPr bwMode="auto">
          <a:xfrm rot="5400000" flipH="1" flipV="1">
            <a:off x="2952751" y="3295651"/>
            <a:ext cx="1676399" cy="1485899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5" name="Straight Connector 101"/>
          <p:cNvCxnSpPr>
            <a:cxnSpLocks noChangeShapeType="1"/>
          </p:cNvCxnSpPr>
          <p:nvPr/>
        </p:nvCxnSpPr>
        <p:spPr bwMode="auto">
          <a:xfrm rot="16200000" flipV="1">
            <a:off x="5952332" y="3791743"/>
            <a:ext cx="1676400" cy="493713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6" name="Straight Connector 103"/>
          <p:cNvCxnSpPr>
            <a:cxnSpLocks noChangeShapeType="1"/>
          </p:cNvCxnSpPr>
          <p:nvPr/>
        </p:nvCxnSpPr>
        <p:spPr bwMode="auto">
          <a:xfrm rot="5400000" flipH="1" flipV="1">
            <a:off x="5702300" y="4035425"/>
            <a:ext cx="1676400" cy="635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7" name="Straight Connector 105"/>
          <p:cNvCxnSpPr>
            <a:cxnSpLocks noChangeShapeType="1"/>
          </p:cNvCxnSpPr>
          <p:nvPr/>
        </p:nvCxnSpPr>
        <p:spPr bwMode="auto">
          <a:xfrm rot="5400000" flipH="1" flipV="1">
            <a:off x="5451475" y="3784600"/>
            <a:ext cx="1676400" cy="50800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48" name="Straight Connector 113"/>
          <p:cNvCxnSpPr>
            <a:cxnSpLocks noChangeShapeType="1"/>
          </p:cNvCxnSpPr>
          <p:nvPr/>
        </p:nvCxnSpPr>
        <p:spPr bwMode="auto">
          <a:xfrm rot="5400000" flipH="1" flipV="1">
            <a:off x="4700588" y="3033712"/>
            <a:ext cx="1676400" cy="20097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sp>
        <p:nvSpPr>
          <p:cNvPr id="349" name="Oval 348"/>
          <p:cNvSpPr>
            <a:spLocks noChangeArrowheads="1"/>
          </p:cNvSpPr>
          <p:nvPr/>
        </p:nvSpPr>
        <p:spPr bwMode="auto">
          <a:xfrm>
            <a:off x="2362200" y="2819400"/>
            <a:ext cx="381000" cy="381000"/>
          </a:xfrm>
          <a:prstGeom prst="ellipse">
            <a:avLst/>
          </a:prstGeom>
          <a:solidFill>
            <a:schemeClr val="tx1">
              <a:lumMod val="65000"/>
            </a:schemeClr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0" name="Oval 349"/>
          <p:cNvSpPr>
            <a:spLocks noChangeArrowheads="1"/>
          </p:cNvSpPr>
          <p:nvPr/>
        </p:nvSpPr>
        <p:spPr bwMode="auto">
          <a:xfrm>
            <a:off x="4357688" y="2819400"/>
            <a:ext cx="381000" cy="381000"/>
          </a:xfrm>
          <a:prstGeom prst="ellipse">
            <a:avLst/>
          </a:prstGeom>
          <a:solidFill>
            <a:schemeClr val="tx1">
              <a:lumMod val="65000"/>
            </a:schemeClr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2" name="Oval 351"/>
          <p:cNvSpPr>
            <a:spLocks noChangeArrowheads="1"/>
          </p:cNvSpPr>
          <p:nvPr/>
        </p:nvSpPr>
        <p:spPr bwMode="auto">
          <a:xfrm>
            <a:off x="1839913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Oval 352"/>
          <p:cNvSpPr>
            <a:spLocks noChangeArrowheads="1"/>
          </p:cNvSpPr>
          <p:nvPr/>
        </p:nvSpPr>
        <p:spPr bwMode="auto">
          <a:xfrm>
            <a:off x="2841625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4" name="Oval 353"/>
          <p:cNvSpPr>
            <a:spLocks noChangeArrowheads="1"/>
          </p:cNvSpPr>
          <p:nvPr/>
        </p:nvSpPr>
        <p:spPr bwMode="auto">
          <a:xfrm>
            <a:off x="3843338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5" name="Oval 354"/>
          <p:cNvSpPr>
            <a:spLocks noChangeArrowheads="1"/>
          </p:cNvSpPr>
          <p:nvPr/>
        </p:nvSpPr>
        <p:spPr bwMode="auto">
          <a:xfrm>
            <a:off x="4843463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6" name="Oval 355"/>
          <p:cNvSpPr>
            <a:spLocks noChangeArrowheads="1"/>
          </p:cNvSpPr>
          <p:nvPr/>
        </p:nvSpPr>
        <p:spPr bwMode="auto">
          <a:xfrm>
            <a:off x="5845175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7" name="Oval 356"/>
          <p:cNvSpPr>
            <a:spLocks noChangeArrowheads="1"/>
          </p:cNvSpPr>
          <p:nvPr/>
        </p:nvSpPr>
        <p:spPr bwMode="auto">
          <a:xfrm>
            <a:off x="6846888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8" name="Oval 357"/>
          <p:cNvSpPr>
            <a:spLocks noChangeArrowheads="1"/>
          </p:cNvSpPr>
          <p:nvPr/>
        </p:nvSpPr>
        <p:spPr bwMode="auto">
          <a:xfrm>
            <a:off x="1338263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9" name="Oval 358"/>
          <p:cNvSpPr>
            <a:spLocks noChangeArrowheads="1"/>
          </p:cNvSpPr>
          <p:nvPr/>
        </p:nvSpPr>
        <p:spPr bwMode="auto">
          <a:xfrm>
            <a:off x="2339975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0" name="Oval 359"/>
          <p:cNvSpPr>
            <a:spLocks noChangeArrowheads="1"/>
          </p:cNvSpPr>
          <p:nvPr/>
        </p:nvSpPr>
        <p:spPr bwMode="auto">
          <a:xfrm>
            <a:off x="3341688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1" name="Oval 360"/>
          <p:cNvSpPr>
            <a:spLocks noChangeArrowheads="1"/>
          </p:cNvSpPr>
          <p:nvPr/>
        </p:nvSpPr>
        <p:spPr bwMode="auto">
          <a:xfrm>
            <a:off x="4343400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2" name="Oval 361"/>
          <p:cNvSpPr>
            <a:spLocks noChangeArrowheads="1"/>
          </p:cNvSpPr>
          <p:nvPr/>
        </p:nvSpPr>
        <p:spPr bwMode="auto">
          <a:xfrm>
            <a:off x="5345113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3" name="Oval 362"/>
          <p:cNvSpPr>
            <a:spLocks noChangeArrowheads="1"/>
          </p:cNvSpPr>
          <p:nvPr/>
        </p:nvSpPr>
        <p:spPr bwMode="auto">
          <a:xfrm>
            <a:off x="6346825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4" name="Oval 363"/>
          <p:cNvSpPr>
            <a:spLocks noChangeArrowheads="1"/>
          </p:cNvSpPr>
          <p:nvPr/>
        </p:nvSpPr>
        <p:spPr bwMode="auto">
          <a:xfrm>
            <a:off x="6353175" y="2819400"/>
            <a:ext cx="381000" cy="381000"/>
          </a:xfrm>
          <a:prstGeom prst="ellipse">
            <a:avLst/>
          </a:prstGeom>
          <a:solidFill>
            <a:schemeClr val="tx1">
              <a:lumMod val="65000"/>
            </a:schemeClr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5" name="Oval 364"/>
          <p:cNvSpPr>
            <a:spLocks noChangeArrowheads="1"/>
          </p:cNvSpPr>
          <p:nvPr/>
        </p:nvSpPr>
        <p:spPr bwMode="auto">
          <a:xfrm>
            <a:off x="7348538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6" name="Oval 365"/>
          <p:cNvSpPr>
            <a:spLocks noChangeArrowheads="1"/>
          </p:cNvSpPr>
          <p:nvPr/>
        </p:nvSpPr>
        <p:spPr bwMode="auto">
          <a:xfrm>
            <a:off x="7848600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68" name="Straight Connector 119"/>
          <p:cNvCxnSpPr>
            <a:cxnSpLocks noChangeShapeType="1"/>
          </p:cNvCxnSpPr>
          <p:nvPr/>
        </p:nvCxnSpPr>
        <p:spPr bwMode="auto">
          <a:xfrm rot="5400000" flipH="1" flipV="1">
            <a:off x="5201444" y="3534569"/>
            <a:ext cx="1676400" cy="1008062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69" name="Straight Connector 121"/>
          <p:cNvCxnSpPr>
            <a:cxnSpLocks noChangeShapeType="1"/>
          </p:cNvCxnSpPr>
          <p:nvPr/>
        </p:nvCxnSpPr>
        <p:spPr bwMode="auto">
          <a:xfrm rot="16200000" flipH="1">
            <a:off x="3933825" y="3800475"/>
            <a:ext cx="1676400" cy="47625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70" name="Straight Connector 125"/>
          <p:cNvCxnSpPr>
            <a:cxnSpLocks noChangeShapeType="1"/>
            <a:endCxn id="391" idx="0"/>
          </p:cNvCxnSpPr>
          <p:nvPr/>
        </p:nvCxnSpPr>
        <p:spPr bwMode="auto">
          <a:xfrm rot="10800000" flipV="1">
            <a:off x="2030295" y="3200400"/>
            <a:ext cx="2503606" cy="167640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371" name="Straight Connector 134"/>
          <p:cNvCxnSpPr>
            <a:cxnSpLocks noChangeShapeType="1"/>
          </p:cNvCxnSpPr>
          <p:nvPr/>
        </p:nvCxnSpPr>
        <p:spPr bwMode="auto">
          <a:xfrm rot="16200000" flipV="1">
            <a:off x="6203157" y="3540918"/>
            <a:ext cx="1676400" cy="995363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sp>
        <p:nvSpPr>
          <p:cNvPr id="372" name="Oval 371"/>
          <p:cNvSpPr/>
          <p:nvPr/>
        </p:nvSpPr>
        <p:spPr bwMode="auto">
          <a:xfrm>
            <a:off x="2362200" y="2819400"/>
            <a:ext cx="381000" cy="381000"/>
          </a:xfrm>
          <a:prstGeom prst="ellipse">
            <a:avLst/>
          </a:prstGeom>
          <a:solidFill>
            <a:schemeClr val="tx1">
              <a:lumMod val="65000"/>
            </a:schemeClr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74" name="Oval 373"/>
          <p:cNvSpPr/>
          <p:nvPr/>
        </p:nvSpPr>
        <p:spPr bwMode="auto">
          <a:xfrm>
            <a:off x="1839686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75" name="Oval 374"/>
          <p:cNvSpPr/>
          <p:nvPr/>
        </p:nvSpPr>
        <p:spPr bwMode="auto">
          <a:xfrm>
            <a:off x="2841172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76" name="Oval 375"/>
          <p:cNvSpPr/>
          <p:nvPr/>
        </p:nvSpPr>
        <p:spPr bwMode="auto">
          <a:xfrm>
            <a:off x="3842658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77" name="Oval 376"/>
          <p:cNvSpPr/>
          <p:nvPr/>
        </p:nvSpPr>
        <p:spPr bwMode="auto">
          <a:xfrm>
            <a:off x="1338943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78" name="Oval 377"/>
          <p:cNvSpPr/>
          <p:nvPr/>
        </p:nvSpPr>
        <p:spPr bwMode="auto">
          <a:xfrm>
            <a:off x="2340429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79" name="Oval 378"/>
          <p:cNvSpPr/>
          <p:nvPr/>
        </p:nvSpPr>
        <p:spPr bwMode="auto">
          <a:xfrm>
            <a:off x="3341915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0" name="Oval 379"/>
          <p:cNvSpPr>
            <a:spLocks noChangeArrowheads="1"/>
          </p:cNvSpPr>
          <p:nvPr/>
        </p:nvSpPr>
        <p:spPr bwMode="auto">
          <a:xfrm>
            <a:off x="4343400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1" name="Oval 380"/>
          <p:cNvSpPr/>
          <p:nvPr/>
        </p:nvSpPr>
        <p:spPr bwMode="auto">
          <a:xfrm>
            <a:off x="4844144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2" name="Oval 381"/>
          <p:cNvSpPr/>
          <p:nvPr/>
        </p:nvSpPr>
        <p:spPr bwMode="auto">
          <a:xfrm>
            <a:off x="5845630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3" name="Oval 382"/>
          <p:cNvSpPr/>
          <p:nvPr/>
        </p:nvSpPr>
        <p:spPr bwMode="auto">
          <a:xfrm>
            <a:off x="6847116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4" name="Oval 383"/>
          <p:cNvSpPr/>
          <p:nvPr/>
        </p:nvSpPr>
        <p:spPr bwMode="auto">
          <a:xfrm>
            <a:off x="5344887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5" name="Oval 384"/>
          <p:cNvSpPr/>
          <p:nvPr/>
        </p:nvSpPr>
        <p:spPr bwMode="auto">
          <a:xfrm>
            <a:off x="6346373" y="4876800"/>
            <a:ext cx="381000" cy="381000"/>
          </a:xfrm>
          <a:prstGeom prst="ellipse">
            <a:avLst/>
          </a:prstGeom>
          <a:solidFill>
            <a:srgbClr val="00569C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6" name="Oval 385"/>
          <p:cNvSpPr/>
          <p:nvPr/>
        </p:nvSpPr>
        <p:spPr bwMode="auto">
          <a:xfrm>
            <a:off x="6353175" y="2819400"/>
            <a:ext cx="381000" cy="381000"/>
          </a:xfrm>
          <a:prstGeom prst="ellipse">
            <a:avLst/>
          </a:prstGeom>
          <a:solidFill>
            <a:schemeClr val="bg1">
              <a:lumMod val="85000"/>
              <a:lumOff val="15000"/>
            </a:schemeClr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7" name="Oval 386"/>
          <p:cNvSpPr/>
          <p:nvPr/>
        </p:nvSpPr>
        <p:spPr bwMode="auto">
          <a:xfrm>
            <a:off x="7347859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8" name="Oval 387"/>
          <p:cNvSpPr/>
          <p:nvPr/>
        </p:nvSpPr>
        <p:spPr bwMode="auto">
          <a:xfrm>
            <a:off x="7848600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9" name="Oval 388"/>
          <p:cNvSpPr/>
          <p:nvPr/>
        </p:nvSpPr>
        <p:spPr bwMode="auto">
          <a:xfrm>
            <a:off x="2362333" y="2819400"/>
            <a:ext cx="381028" cy="381000"/>
          </a:xfrm>
          <a:prstGeom prst="ellipse">
            <a:avLst/>
          </a:prstGeom>
          <a:solidFill>
            <a:schemeClr val="bg1">
              <a:lumMod val="85000"/>
              <a:lumOff val="15000"/>
            </a:schemeClr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0" name="Oval 389"/>
          <p:cNvSpPr/>
          <p:nvPr/>
        </p:nvSpPr>
        <p:spPr bwMode="auto">
          <a:xfrm>
            <a:off x="838200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1" name="Oval 390"/>
          <p:cNvSpPr/>
          <p:nvPr/>
        </p:nvSpPr>
        <p:spPr bwMode="auto">
          <a:xfrm>
            <a:off x="1839781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2" name="Oval 391"/>
          <p:cNvSpPr/>
          <p:nvPr/>
        </p:nvSpPr>
        <p:spPr bwMode="auto">
          <a:xfrm>
            <a:off x="2841340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3" name="Oval 392"/>
          <p:cNvSpPr/>
          <p:nvPr/>
        </p:nvSpPr>
        <p:spPr bwMode="auto">
          <a:xfrm>
            <a:off x="1339002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4" name="Oval 393"/>
          <p:cNvSpPr>
            <a:spLocks noChangeArrowheads="1"/>
          </p:cNvSpPr>
          <p:nvPr/>
        </p:nvSpPr>
        <p:spPr bwMode="auto">
          <a:xfrm>
            <a:off x="4357688" y="2819400"/>
            <a:ext cx="381000" cy="381000"/>
          </a:xfrm>
          <a:prstGeom prst="ellipse">
            <a:avLst/>
          </a:prstGeom>
          <a:solidFill>
            <a:schemeClr val="bg1">
              <a:lumMod val="85000"/>
              <a:lumOff val="15000"/>
            </a:schemeClr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95" name="Oval 394"/>
          <p:cNvSpPr>
            <a:spLocks noChangeArrowheads="1"/>
          </p:cNvSpPr>
          <p:nvPr/>
        </p:nvSpPr>
        <p:spPr bwMode="auto">
          <a:xfrm>
            <a:off x="3843338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Oval 395"/>
          <p:cNvSpPr>
            <a:spLocks noChangeArrowheads="1"/>
          </p:cNvSpPr>
          <p:nvPr/>
        </p:nvSpPr>
        <p:spPr bwMode="auto">
          <a:xfrm>
            <a:off x="4845050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7" name="Oval 396"/>
          <p:cNvSpPr>
            <a:spLocks noChangeArrowheads="1"/>
          </p:cNvSpPr>
          <p:nvPr/>
        </p:nvSpPr>
        <p:spPr bwMode="auto">
          <a:xfrm>
            <a:off x="5846763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8" name="Oval 397"/>
          <p:cNvSpPr>
            <a:spLocks noChangeArrowheads="1"/>
          </p:cNvSpPr>
          <p:nvPr/>
        </p:nvSpPr>
        <p:spPr bwMode="auto">
          <a:xfrm>
            <a:off x="5345113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" name="Oval 398"/>
          <p:cNvSpPr>
            <a:spLocks noChangeArrowheads="1"/>
          </p:cNvSpPr>
          <p:nvPr/>
        </p:nvSpPr>
        <p:spPr bwMode="auto">
          <a:xfrm>
            <a:off x="6346825" y="4876800"/>
            <a:ext cx="381000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0" name="Oval 399"/>
          <p:cNvSpPr/>
          <p:nvPr/>
        </p:nvSpPr>
        <p:spPr bwMode="auto">
          <a:xfrm>
            <a:off x="2340561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01" name="Oval 400"/>
          <p:cNvSpPr/>
          <p:nvPr/>
        </p:nvSpPr>
        <p:spPr bwMode="auto">
          <a:xfrm>
            <a:off x="3342120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02" name="Oval 401"/>
          <p:cNvSpPr/>
          <p:nvPr/>
        </p:nvSpPr>
        <p:spPr bwMode="auto">
          <a:xfrm>
            <a:off x="4343679" y="4876800"/>
            <a:ext cx="381028" cy="381000"/>
          </a:xfrm>
          <a:prstGeom prst="ellipse">
            <a:avLst/>
          </a:prstGeom>
          <a:solidFill>
            <a:srgbClr val="E10202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05" name="Straight Connector 180"/>
          <p:cNvCxnSpPr>
            <a:cxnSpLocks noChangeShapeType="1"/>
          </p:cNvCxnSpPr>
          <p:nvPr/>
        </p:nvCxnSpPr>
        <p:spPr bwMode="auto">
          <a:xfrm rot="5400000" flipH="1" flipV="1">
            <a:off x="1481261" y="3805218"/>
            <a:ext cx="1676399" cy="485814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06" name="Straight Connector 181"/>
          <p:cNvCxnSpPr>
            <a:cxnSpLocks noChangeShapeType="1"/>
          </p:cNvCxnSpPr>
          <p:nvPr/>
        </p:nvCxnSpPr>
        <p:spPr bwMode="auto">
          <a:xfrm rot="16200000" flipV="1">
            <a:off x="1726549" y="4045743"/>
            <a:ext cx="1676399" cy="4761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07" name="Straight Connector 182"/>
          <p:cNvCxnSpPr>
            <a:cxnSpLocks noChangeShapeType="1"/>
          </p:cNvCxnSpPr>
          <p:nvPr/>
        </p:nvCxnSpPr>
        <p:spPr bwMode="auto">
          <a:xfrm rot="16200000" flipV="1">
            <a:off x="1971836" y="3800456"/>
            <a:ext cx="1676399" cy="495337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08" name="Straight Connector 183"/>
          <p:cNvCxnSpPr>
            <a:cxnSpLocks noChangeShapeType="1"/>
          </p:cNvCxnSpPr>
          <p:nvPr/>
        </p:nvCxnSpPr>
        <p:spPr bwMode="auto">
          <a:xfrm rot="16200000" flipV="1">
            <a:off x="2217124" y="3555168"/>
            <a:ext cx="1676399" cy="985912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09" name="Straight Connector 184"/>
          <p:cNvCxnSpPr>
            <a:cxnSpLocks noChangeShapeType="1"/>
          </p:cNvCxnSpPr>
          <p:nvPr/>
        </p:nvCxnSpPr>
        <p:spPr bwMode="auto">
          <a:xfrm rot="16200000" flipV="1">
            <a:off x="2707700" y="3064593"/>
            <a:ext cx="1676399" cy="1967063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2" name="Straight Connector 187"/>
          <p:cNvCxnSpPr>
            <a:cxnSpLocks noChangeShapeType="1"/>
          </p:cNvCxnSpPr>
          <p:nvPr/>
        </p:nvCxnSpPr>
        <p:spPr bwMode="auto">
          <a:xfrm rot="5400000" flipH="1" flipV="1">
            <a:off x="3698377" y="4040979"/>
            <a:ext cx="1676399" cy="14291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3" name="Straight Connector 188"/>
          <p:cNvCxnSpPr>
            <a:cxnSpLocks noChangeShapeType="1"/>
            <a:stCxn id="360" idx="0"/>
          </p:cNvCxnSpPr>
          <p:nvPr/>
        </p:nvCxnSpPr>
        <p:spPr bwMode="auto">
          <a:xfrm rot="5400000" flipH="1" flipV="1">
            <a:off x="3204518" y="3537596"/>
            <a:ext cx="1666874" cy="1011534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4" name="Straight Connector 189"/>
          <p:cNvCxnSpPr>
            <a:cxnSpLocks noChangeShapeType="1"/>
          </p:cNvCxnSpPr>
          <p:nvPr/>
        </p:nvCxnSpPr>
        <p:spPr bwMode="auto">
          <a:xfrm flipV="1">
            <a:off x="2557464" y="3209927"/>
            <a:ext cx="1986258" cy="1666872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5" name="Straight Connector 190"/>
          <p:cNvCxnSpPr>
            <a:cxnSpLocks noChangeShapeType="1"/>
          </p:cNvCxnSpPr>
          <p:nvPr/>
        </p:nvCxnSpPr>
        <p:spPr bwMode="auto">
          <a:xfrm rot="16200000" flipH="1">
            <a:off x="3943665" y="3809982"/>
            <a:ext cx="1676399" cy="47628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6" name="Straight Connector 191"/>
          <p:cNvCxnSpPr>
            <a:cxnSpLocks noChangeShapeType="1"/>
            <a:endCxn id="358" idx="0"/>
          </p:cNvCxnSpPr>
          <p:nvPr/>
        </p:nvCxnSpPr>
        <p:spPr bwMode="auto">
          <a:xfrm rot="10800000" flipV="1">
            <a:off x="1528763" y="3209924"/>
            <a:ext cx="3014960" cy="16668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7" name="Straight Connector 193"/>
          <p:cNvCxnSpPr>
            <a:cxnSpLocks noChangeShapeType="1"/>
            <a:stCxn id="390" idx="0"/>
          </p:cNvCxnSpPr>
          <p:nvPr/>
        </p:nvCxnSpPr>
        <p:spPr bwMode="auto">
          <a:xfrm rot="5400000" flipH="1" flipV="1">
            <a:off x="962033" y="3276607"/>
            <a:ext cx="1666875" cy="1533512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8" name="Straight Connector 194"/>
          <p:cNvCxnSpPr>
            <a:cxnSpLocks noChangeShapeType="1"/>
            <a:stCxn id="358" idx="0"/>
          </p:cNvCxnSpPr>
          <p:nvPr/>
        </p:nvCxnSpPr>
        <p:spPr bwMode="auto">
          <a:xfrm rot="5400000" flipH="1" flipV="1">
            <a:off x="1212057" y="3526632"/>
            <a:ext cx="1666874" cy="1033462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19" name="Straight Connector 195"/>
          <p:cNvCxnSpPr>
            <a:cxnSpLocks noChangeShapeType="1"/>
          </p:cNvCxnSpPr>
          <p:nvPr/>
        </p:nvCxnSpPr>
        <p:spPr bwMode="auto">
          <a:xfrm rot="5400000" flipH="1" flipV="1">
            <a:off x="1481138" y="3805236"/>
            <a:ext cx="1676399" cy="485776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0" name="Straight Connector 196"/>
          <p:cNvCxnSpPr>
            <a:cxnSpLocks noChangeShapeType="1"/>
          </p:cNvCxnSpPr>
          <p:nvPr/>
        </p:nvCxnSpPr>
        <p:spPr bwMode="auto">
          <a:xfrm rot="16200000" flipV="1">
            <a:off x="1726407" y="4045743"/>
            <a:ext cx="1676399" cy="4761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1" name="Straight Connector 197"/>
          <p:cNvCxnSpPr>
            <a:cxnSpLocks noChangeShapeType="1"/>
          </p:cNvCxnSpPr>
          <p:nvPr/>
        </p:nvCxnSpPr>
        <p:spPr bwMode="auto">
          <a:xfrm rot="16200000" flipV="1">
            <a:off x="1971675" y="3800475"/>
            <a:ext cx="1676399" cy="495298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2" name="Straight Connector 198"/>
          <p:cNvCxnSpPr>
            <a:cxnSpLocks noChangeShapeType="1"/>
          </p:cNvCxnSpPr>
          <p:nvPr/>
        </p:nvCxnSpPr>
        <p:spPr bwMode="auto">
          <a:xfrm rot="16200000" flipV="1">
            <a:off x="2216944" y="3555206"/>
            <a:ext cx="1676399" cy="98583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3" name="Straight Connector 199"/>
          <p:cNvCxnSpPr>
            <a:cxnSpLocks noChangeShapeType="1"/>
          </p:cNvCxnSpPr>
          <p:nvPr/>
        </p:nvCxnSpPr>
        <p:spPr bwMode="auto">
          <a:xfrm rot="16200000" flipV="1">
            <a:off x="2707481" y="3064669"/>
            <a:ext cx="1676399" cy="196691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4" name="Straight Connector 200"/>
          <p:cNvCxnSpPr>
            <a:cxnSpLocks noChangeShapeType="1"/>
          </p:cNvCxnSpPr>
          <p:nvPr/>
        </p:nvCxnSpPr>
        <p:spPr bwMode="auto">
          <a:xfrm rot="16200000" flipV="1">
            <a:off x="5961972" y="3801153"/>
            <a:ext cx="1676399" cy="493941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5" name="Straight Connector 201"/>
          <p:cNvCxnSpPr>
            <a:cxnSpLocks noChangeShapeType="1"/>
          </p:cNvCxnSpPr>
          <p:nvPr/>
        </p:nvCxnSpPr>
        <p:spPr bwMode="auto">
          <a:xfrm rot="5400000" flipH="1" flipV="1">
            <a:off x="5711600" y="4044723"/>
            <a:ext cx="1676399" cy="6802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6" name="Straight Connector 202"/>
          <p:cNvCxnSpPr>
            <a:cxnSpLocks noChangeShapeType="1"/>
          </p:cNvCxnSpPr>
          <p:nvPr/>
        </p:nvCxnSpPr>
        <p:spPr bwMode="auto">
          <a:xfrm rot="5400000" flipH="1" flipV="1">
            <a:off x="5461228" y="3794352"/>
            <a:ext cx="1676399" cy="50754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7" name="Straight Connector 203"/>
          <p:cNvCxnSpPr>
            <a:cxnSpLocks noChangeShapeType="1"/>
          </p:cNvCxnSpPr>
          <p:nvPr/>
        </p:nvCxnSpPr>
        <p:spPr bwMode="auto">
          <a:xfrm rot="5400000" flipH="1" flipV="1">
            <a:off x="4710114" y="3043237"/>
            <a:ext cx="1676399" cy="2009774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8" name="Straight Connector 204"/>
          <p:cNvCxnSpPr>
            <a:cxnSpLocks noChangeShapeType="1"/>
            <a:endCxn id="366" idx="0"/>
          </p:cNvCxnSpPr>
          <p:nvPr/>
        </p:nvCxnSpPr>
        <p:spPr bwMode="auto">
          <a:xfrm rot="16200000" flipH="1">
            <a:off x="6462712" y="3300412"/>
            <a:ext cx="1666876" cy="1485900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29" name="Straight Connector 205"/>
          <p:cNvCxnSpPr>
            <a:cxnSpLocks noChangeShapeType="1"/>
          </p:cNvCxnSpPr>
          <p:nvPr/>
        </p:nvCxnSpPr>
        <p:spPr bwMode="auto">
          <a:xfrm rot="5400000" flipH="1" flipV="1">
            <a:off x="5210857" y="3543980"/>
            <a:ext cx="1676399" cy="1008288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30" name="Straight Connector 206"/>
          <p:cNvCxnSpPr>
            <a:cxnSpLocks noChangeShapeType="1"/>
          </p:cNvCxnSpPr>
          <p:nvPr/>
        </p:nvCxnSpPr>
        <p:spPr bwMode="auto">
          <a:xfrm rot="16200000" flipV="1">
            <a:off x="6212343" y="3550782"/>
            <a:ext cx="1676399" cy="994684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40" name="Straight Connector 198"/>
          <p:cNvCxnSpPr>
            <a:cxnSpLocks noChangeShapeType="1"/>
            <a:stCxn id="395" idx="0"/>
            <a:endCxn id="349" idx="4"/>
          </p:cNvCxnSpPr>
          <p:nvPr/>
        </p:nvCxnSpPr>
        <p:spPr bwMode="auto">
          <a:xfrm rot="16200000" flipV="1">
            <a:off x="2455069" y="3298031"/>
            <a:ext cx="1676400" cy="1481138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cxnSp>
        <p:nvCxnSpPr>
          <p:cNvPr id="444" name="Straight Connector 205"/>
          <p:cNvCxnSpPr>
            <a:cxnSpLocks noChangeShapeType="1"/>
            <a:stCxn id="396" idx="0"/>
          </p:cNvCxnSpPr>
          <p:nvPr/>
        </p:nvCxnSpPr>
        <p:spPr bwMode="auto">
          <a:xfrm rot="5400000" flipH="1" flipV="1">
            <a:off x="4953002" y="3292476"/>
            <a:ext cx="1666872" cy="1501777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>
            <a:innerShdw blurRad="63500" dist="50800" dir="600000">
              <a:srgbClr val="000000">
                <a:alpha val="50000"/>
              </a:srgbClr>
            </a:innerShdw>
          </a:effectLst>
        </p:spPr>
      </p:cxnSp>
      <p:grpSp>
        <p:nvGrpSpPr>
          <p:cNvPr id="102" name="Group 101"/>
          <p:cNvGrpSpPr/>
          <p:nvPr/>
        </p:nvGrpSpPr>
        <p:grpSpPr>
          <a:xfrm>
            <a:off x="2888097" y="1600200"/>
            <a:ext cx="1302903" cy="1303102"/>
            <a:chOff x="2888097" y="1821098"/>
            <a:chExt cx="1302903" cy="1303102"/>
          </a:xfrm>
        </p:grpSpPr>
        <p:sp>
          <p:nvSpPr>
            <p:cNvPr id="450" name="Rectangle 256"/>
            <p:cNvSpPr>
              <a:spLocks noChangeArrowheads="1"/>
            </p:cNvSpPr>
            <p:nvPr/>
          </p:nvSpPr>
          <p:spPr bwMode="auto">
            <a:xfrm>
              <a:off x="2888097" y="1821098"/>
              <a:ext cx="1302903" cy="130310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>
              <a:outerShdw blurRad="50800" dist="88900" dir="2700000" algn="tl" rotWithShape="0">
                <a:srgbClr val="000000">
                  <a:alpha val="43000"/>
                </a:srgbClr>
              </a:outerShdw>
            </a:effectLst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49" name="Picture 1" descr="C:\lab\talks\Berlin08\figs\NoiseCorrelations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10206" y="1949348"/>
              <a:ext cx="1170558" cy="1174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" name="Group 102"/>
          <p:cNvGrpSpPr/>
          <p:nvPr/>
        </p:nvGrpSpPr>
        <p:grpSpPr>
          <a:xfrm>
            <a:off x="4924860" y="1600200"/>
            <a:ext cx="1302903" cy="1303102"/>
            <a:chOff x="4924860" y="1821098"/>
            <a:chExt cx="1302903" cy="1303102"/>
          </a:xfrm>
        </p:grpSpPr>
        <p:sp>
          <p:nvSpPr>
            <p:cNvPr id="452" name="Rectangle 256"/>
            <p:cNvSpPr>
              <a:spLocks noChangeArrowheads="1"/>
            </p:cNvSpPr>
            <p:nvPr/>
          </p:nvSpPr>
          <p:spPr bwMode="auto">
            <a:xfrm>
              <a:off x="4924860" y="1821098"/>
              <a:ext cx="1302903" cy="130310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>
              <a:outerShdw blurRad="50800" dist="88900" dir="2700000" algn="tl" rotWithShape="0">
                <a:srgbClr val="000000">
                  <a:alpha val="43000"/>
                </a:srgbClr>
              </a:outerShdw>
            </a:effectLst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51" name="Picture 2" descr="C:\lab\talks\Berlin08\figs\NoiseCorrelations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50171" y="1949433"/>
              <a:ext cx="1170883" cy="117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640512" y="3048000"/>
            <a:ext cx="598488" cy="244475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Verdana"/>
                <a:cs typeface="Verdana"/>
              </a:rPr>
              <a:t>Cell 3</a:t>
            </a:r>
            <a:endParaRPr lang="en-US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3657600" y="6400800"/>
            <a:ext cx="1809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why study them?</a:t>
            </a:r>
            <a:endParaRPr lang="en-US" dirty="0"/>
          </a:p>
        </p:txBody>
      </p:sp>
      <p:sp>
        <p:nvSpPr>
          <p:cNvPr id="106" name="Date Placeholder 10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10/6/10</a:t>
            </a:r>
            <a:endParaRPr lang="en-US"/>
          </a:p>
        </p:txBody>
      </p:sp>
      <p:sp>
        <p:nvSpPr>
          <p:cNvPr id="10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710906" y="3048000"/>
            <a:ext cx="598488" cy="244475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Verdana"/>
                <a:cs typeface="Verdana"/>
              </a:rPr>
              <a:t>Cell 2</a:t>
            </a:r>
            <a:endParaRPr lang="en-US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10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830512" y="3048000"/>
            <a:ext cx="598488" cy="244475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Verdana"/>
                <a:cs typeface="Verdana"/>
              </a:rPr>
              <a:t>Cell 1</a:t>
            </a:r>
            <a:endParaRPr lang="en-US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ヒラギノ丸ゴ Pro W4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26229</TotalTime>
  <Words>1092</Words>
  <Application>Microsoft Macintosh PowerPoint</Application>
  <PresentationFormat>On-screen Show (4:3)</PresentationFormat>
  <Paragraphs>253</Paragraphs>
  <Slides>48</Slides>
  <Notes>46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Metro</vt:lpstr>
      <vt:lpstr>Equation</vt:lpstr>
      <vt:lpstr>Structure of network activity in the neocortex</vt:lpstr>
      <vt:lpstr>Slide 2</vt:lpstr>
      <vt:lpstr>Slide 3</vt:lpstr>
      <vt:lpstr>Slide 4</vt:lpstr>
      <vt:lpstr>Slide 5</vt:lpstr>
      <vt:lpstr>Responses to the same stimulus are variable</vt:lpstr>
      <vt:lpstr>What are noise correlations?</vt:lpstr>
      <vt:lpstr>Slide 8</vt:lpstr>
      <vt:lpstr>Cortical connectivity: Common input leads to NC</vt:lpstr>
      <vt:lpstr>Population coding – Tuning functions</vt:lpstr>
      <vt:lpstr>Population coding (uncorrelated)</vt:lpstr>
      <vt:lpstr>Population coding – Correlation structure</vt:lpstr>
      <vt:lpstr>Population coding (limited-range)</vt:lpstr>
      <vt:lpstr>Population coding (uniform correlations)</vt:lpstr>
      <vt:lpstr>Slide 15</vt:lpstr>
      <vt:lpstr>What is the structure of NC in cortical microcircuits?</vt:lpstr>
      <vt:lpstr>Measuring NC: Chronically Implanted Tetrode Arrays</vt:lpstr>
      <vt:lpstr>Quality of single unit isolation</vt:lpstr>
      <vt:lpstr>Quality of single unit isolation</vt:lpstr>
      <vt:lpstr>Quality of single unit isolation</vt:lpstr>
      <vt:lpstr>Experimental Paradigm</vt:lpstr>
      <vt:lpstr>Firing Rates</vt:lpstr>
      <vt:lpstr>Noise correlation of adjacent cells</vt:lpstr>
      <vt:lpstr>Noise correlation versus Signal correlation</vt:lpstr>
      <vt:lpstr>Noise correlations across tetrodes</vt:lpstr>
      <vt:lpstr>Limited range correlations and spatial scale</vt:lpstr>
      <vt:lpstr>Generality I: Natural images</vt:lpstr>
      <vt:lpstr>Noise correlation in natural images</vt:lpstr>
      <vt:lpstr>Generality II: Moving bars</vt:lpstr>
      <vt:lpstr>Results so far</vt:lpstr>
      <vt:lpstr>Slide 31</vt:lpstr>
      <vt:lpstr>Slide 32</vt:lpstr>
      <vt:lpstr>Trial auto-correlogram (TAC)</vt:lpstr>
      <vt:lpstr>Trial cross-correlogram (TCC)</vt:lpstr>
      <vt:lpstr>Time scale of rsc: our data</vt:lpstr>
      <vt:lpstr>NC and Firing Rates</vt:lpstr>
      <vt:lpstr>Time scale of rsc: our data</vt:lpstr>
      <vt:lpstr>Slide 38</vt:lpstr>
      <vt:lpstr>Slide 39</vt:lpstr>
      <vt:lpstr>Correlations between MUA vs SUA</vt:lpstr>
      <vt:lpstr>Implications for neural coding</vt:lpstr>
      <vt:lpstr>Implications for neural coding</vt:lpstr>
      <vt:lpstr>Slide 43</vt:lpstr>
      <vt:lpstr>Slide 44</vt:lpstr>
      <vt:lpstr>Slide 45</vt:lpstr>
      <vt:lpstr>Slide 46</vt:lpstr>
      <vt:lpstr>Conclusions</vt:lpstr>
      <vt:lpstr>Slide 48</vt:lpstr>
    </vt:vector>
  </TitlesOfParts>
  <Company>BCM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FUNCTIONAL ORGANIZATION OF CORTICAL MICROCIRCUITS</dc:title>
  <dc:creator>Office 2004 Test Drive User</dc:creator>
  <cp:lastModifiedBy>Andreas S. Tolias</cp:lastModifiedBy>
  <cp:revision>225</cp:revision>
  <dcterms:created xsi:type="dcterms:W3CDTF">2011-05-24T22:40:23Z</dcterms:created>
  <dcterms:modified xsi:type="dcterms:W3CDTF">2011-05-24T22:45:35Z</dcterms:modified>
</cp:coreProperties>
</file>