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3"/>
  </p:notesMasterIdLst>
  <p:handoutMasterIdLst>
    <p:handoutMasterId r:id="rId24"/>
  </p:handoutMasterIdLst>
  <p:sldIdLst>
    <p:sldId id="309" r:id="rId2"/>
    <p:sldId id="310" r:id="rId3"/>
    <p:sldId id="330" r:id="rId4"/>
    <p:sldId id="312" r:id="rId5"/>
    <p:sldId id="311" r:id="rId6"/>
    <p:sldId id="320" r:id="rId7"/>
    <p:sldId id="313" r:id="rId8"/>
    <p:sldId id="314" r:id="rId9"/>
    <p:sldId id="322" r:id="rId10"/>
    <p:sldId id="315" r:id="rId11"/>
    <p:sldId id="316" r:id="rId12"/>
    <p:sldId id="319" r:id="rId13"/>
    <p:sldId id="317" r:id="rId14"/>
    <p:sldId id="323" r:id="rId15"/>
    <p:sldId id="324" r:id="rId16"/>
    <p:sldId id="326" r:id="rId17"/>
    <p:sldId id="327" r:id="rId18"/>
    <p:sldId id="328" r:id="rId19"/>
    <p:sldId id="329" r:id="rId20"/>
    <p:sldId id="331" r:id="rId21"/>
    <p:sldId id="318" r:id="rId22"/>
  </p:sldIdLst>
  <p:sldSz cx="9144000" cy="6858000" type="screen4x3"/>
  <p:notesSz cx="70104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66FFFF"/>
    <a:srgbClr val="FFCC66"/>
    <a:srgbClr val="FFCC00"/>
    <a:srgbClr val="FF9933"/>
    <a:srgbClr val="FFFF66"/>
    <a:srgbClr val="FFCCFF"/>
    <a:srgbClr val="CCFFCC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0929"/>
  </p:normalViewPr>
  <p:slideViewPr>
    <p:cSldViewPr>
      <p:cViewPr varScale="1">
        <p:scale>
          <a:sx n="71" d="100"/>
          <a:sy n="71" d="100"/>
        </p:scale>
        <p:origin x="-5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24.wmf"/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defRPr>
                <a:latin typeface="Swis721 BlkEx BT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>
                <a:latin typeface="Swis721 BlkEx BT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defRPr>
                <a:latin typeface="Swis721 BlkEx BT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>
                <a:latin typeface="Swis721 BlkEx BT" pitchFamily="34" charset="0"/>
              </a:defRPr>
            </a:lvl1pPr>
          </a:lstStyle>
          <a:p>
            <a:pPr>
              <a:defRPr/>
            </a:pPr>
            <a:fld id="{0ECEE1B0-805B-4D5E-A01F-43FD37E58D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76891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B3F1B2F-E6D0-4CCC-B023-D2D499C9E3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07020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84BE94-4450-4FD2-BD65-9F4BBBF10663}" type="slidenum">
              <a:rPr lang="en-US"/>
              <a:pPr/>
              <a:t>4</a:t>
            </a:fld>
            <a:endParaRPr lang="en-US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E24A97-AA8C-4749-81F9-1BB369F44181}" type="slidenum">
              <a:rPr lang="en-US"/>
              <a:pPr/>
              <a:t>14</a:t>
            </a:fld>
            <a:endParaRPr lang="en-US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305C06-7A45-4370-AE58-A947D33EC0BF}" type="slidenum">
              <a:rPr lang="en-US"/>
              <a:pPr/>
              <a:t>17</a:t>
            </a:fld>
            <a:endParaRPr lang="en-US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09E633-B1CA-4691-BC9B-595B84AB1D8B}" type="slidenum">
              <a:rPr lang="en-US"/>
              <a:pPr/>
              <a:t>18</a:t>
            </a:fld>
            <a:endParaRPr lang="en-US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F6E136-5C38-4B0E-AB25-DA95241D37F5}" type="slidenum">
              <a:rPr lang="en-US"/>
              <a:pPr/>
              <a:t>21</a:t>
            </a:fld>
            <a:endParaRPr lang="en-US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02163-02F5-4810-969A-245EDFF501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074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7526B-54E5-4FC2-9B12-B8BA5DE665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8083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BAE35-E280-4EC9-A9DF-946CB71C12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2408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11D9552-5C1D-4D13-8D3C-06E88AA630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573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037679-E460-43BF-A97A-6ECB7966F7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6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9A73EAE-AB05-422E-AAA8-219CB6B996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765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128C8-9A97-4109-AEE1-AAA4FCB669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5592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96C18-73CF-4CBE-8ACB-CA8781473F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6EA5C-9D37-401E-B3C4-4ACD2A058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286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39811-2315-4822-9990-65ECE4DF4D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287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4AE0F-B29D-4B6B-B04E-A7024C121B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176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B899-0400-40E7-816E-90E67115A2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5225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CAA89-5026-4FC4-9404-6254C1BE72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3642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BFB9-72F3-4673-8E49-67D683BB10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6030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F37FC22-C45E-4DA9-8E18-B89C747203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png"/><Relationship Id="rId11" Type="http://schemas.openxmlformats.org/officeDocument/2006/relationships/image" Target="../media/image29.png"/><Relationship Id="rId5" Type="http://schemas.openxmlformats.org/officeDocument/2006/relationships/image" Target="../media/image27.png"/><Relationship Id="rId10" Type="http://schemas.openxmlformats.org/officeDocument/2006/relationships/image" Target="../media/image26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47"/>
          <p:cNvGrpSpPr>
            <a:grpSpLocks/>
          </p:cNvGrpSpPr>
          <p:nvPr/>
        </p:nvGrpSpPr>
        <p:grpSpPr bwMode="auto">
          <a:xfrm>
            <a:off x="304800" y="5334000"/>
            <a:ext cx="8534400" cy="923925"/>
            <a:chOff x="240" y="3600"/>
            <a:chExt cx="5376" cy="582"/>
          </a:xfrm>
        </p:grpSpPr>
        <p:pic>
          <p:nvPicPr>
            <p:cNvPr id="2052" name="Picture 48" descr="nih_300 white transparen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3" y="3636"/>
              <a:ext cx="504" cy="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Picture 49" descr="dhhs_logo - huge white transparen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600"/>
              <a:ext cx="540" cy="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" name="Picture 50" descr="NIMH logo larg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8" y="3709"/>
              <a:ext cx="648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1112853" y="990600"/>
            <a:ext cx="718658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dirty="0" smtClean="0">
                <a:solidFill>
                  <a:schemeClr val="bg1"/>
                </a:solidFill>
              </a:rPr>
              <a:t>Noise correlations and information</a:t>
            </a:r>
          </a:p>
          <a:p>
            <a:pPr eaLnBrk="1" hangingPunct="1"/>
            <a:r>
              <a:rPr lang="en-US" sz="3600" dirty="0">
                <a:solidFill>
                  <a:schemeClr val="bg1"/>
                </a:solidFill>
              </a:rPr>
              <a:t>e</a:t>
            </a:r>
            <a:r>
              <a:rPr lang="en-US" sz="3600" dirty="0" smtClean="0">
                <a:solidFill>
                  <a:schemeClr val="bg1"/>
                </a:solidFill>
              </a:rPr>
              <a:t>ncoding and decoding</a:t>
            </a:r>
            <a:r>
              <a:rPr lang="en-US" sz="2800" dirty="0">
                <a:solidFill>
                  <a:schemeClr val="bg1"/>
                </a:solidFill>
              </a:rPr>
              <a:t/>
            </a:r>
            <a:br>
              <a:rPr lang="en-US" sz="2800" dirty="0">
                <a:solidFill>
                  <a:schemeClr val="bg1"/>
                </a:solidFill>
              </a:rPr>
            </a:br>
            <a:endParaRPr lang="en-US" sz="2800" dirty="0">
              <a:solidFill>
                <a:schemeClr val="bg1"/>
              </a:solidFill>
            </a:endParaRPr>
          </a:p>
          <a:p>
            <a:pPr eaLnBrk="1" hangingPunct="1"/>
            <a:endParaRPr lang="en-US" dirty="0">
              <a:solidFill>
                <a:schemeClr val="bg1"/>
              </a:solidFill>
            </a:endParaRPr>
          </a:p>
          <a:p>
            <a:pPr eaLnBrk="1" hangingPunct="1"/>
            <a:r>
              <a:rPr lang="en-US" sz="3200" dirty="0">
                <a:solidFill>
                  <a:schemeClr val="bg1"/>
                </a:solidFill>
              </a:rPr>
              <a:t>Bruno B. </a:t>
            </a:r>
            <a:r>
              <a:rPr lang="en-US" sz="3200" dirty="0" smtClean="0">
                <a:solidFill>
                  <a:schemeClr val="bg1"/>
                </a:solidFill>
              </a:rPr>
              <a:t>Averbeck</a:t>
            </a:r>
          </a:p>
          <a:p>
            <a:pPr eaLnBrk="1" hangingPunct="1"/>
            <a:r>
              <a:rPr lang="en-US" sz="3200" dirty="0" smtClean="0">
                <a:solidFill>
                  <a:schemeClr val="bg1"/>
                </a:solidFill>
              </a:rPr>
              <a:t>Laboratory of Neuropsychology</a:t>
            </a:r>
            <a:endParaRPr lang="en-US" sz="3200" dirty="0">
              <a:solidFill>
                <a:schemeClr val="bg1"/>
              </a:solidFill>
            </a:endParaRPr>
          </a:p>
          <a:p>
            <a:pPr eaLnBrk="1" hangingPunct="1"/>
            <a:r>
              <a:rPr lang="en-US" sz="3200" dirty="0">
                <a:solidFill>
                  <a:schemeClr val="bg1"/>
                </a:solidFill>
              </a:rPr>
              <a:t>National Institute of Mental Health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Time-scale effects on noise correlations</a:t>
            </a:r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05000"/>
            <a:ext cx="20193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895475"/>
            <a:ext cx="20574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038600"/>
            <a:ext cx="20193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4021810"/>
            <a:ext cx="239077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81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Time-scale of variance and covariance</a:t>
            </a:r>
            <a:endParaRPr lang="en-US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133600"/>
            <a:ext cx="333375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58139"/>
            <a:ext cx="31242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828800" y="2158139"/>
            <a:ext cx="1905000" cy="1575661"/>
          </a:xfrm>
          <a:prstGeom prst="rect">
            <a:avLst/>
          </a:prstGeom>
          <a:solidFill>
            <a:srgbClr val="595959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576047" y="2171585"/>
            <a:ext cx="1905000" cy="1575661"/>
          </a:xfrm>
          <a:prstGeom prst="rect">
            <a:avLst/>
          </a:prstGeom>
          <a:solidFill>
            <a:srgbClr val="595959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828800" y="2160494"/>
            <a:ext cx="952500" cy="1575661"/>
          </a:xfrm>
          <a:prstGeom prst="rect">
            <a:avLst/>
          </a:prstGeom>
          <a:solidFill>
            <a:srgbClr val="595959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76047" y="2173940"/>
            <a:ext cx="952500" cy="1575661"/>
          </a:xfrm>
          <a:prstGeom prst="rect">
            <a:avLst/>
          </a:prstGeom>
          <a:solidFill>
            <a:srgbClr val="595959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828800" y="2173941"/>
            <a:ext cx="381000" cy="1575661"/>
          </a:xfrm>
          <a:prstGeom prst="rect">
            <a:avLst/>
          </a:prstGeom>
          <a:solidFill>
            <a:srgbClr val="595959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576047" y="2187387"/>
            <a:ext cx="381000" cy="1575661"/>
          </a:xfrm>
          <a:prstGeom prst="rect">
            <a:avLst/>
          </a:prstGeom>
          <a:solidFill>
            <a:srgbClr val="595959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80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time-scale on information decoding vs. bin-size</a:t>
            </a:r>
            <a:endParaRPr lang="en-US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0"/>
            <a:ext cx="6248400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257800"/>
            <a:ext cx="137835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181600"/>
            <a:ext cx="1511987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5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Time-scale of analysis affects size of variance, size of noise correlations and effects of correlations on decoding.</a:t>
            </a:r>
          </a:p>
          <a:p>
            <a:r>
              <a:rPr lang="en-US" dirty="0" smtClean="0"/>
              <a:t>Time scales of computation in the brain are not known.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87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43125"/>
            <a:ext cx="8229600" cy="4140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Depends upon how we ask the question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 lvl="1">
              <a:lnSpc>
                <a:spcPct val="90000"/>
              </a:lnSpc>
            </a:pPr>
            <a:r>
              <a:rPr lang="en-US" sz="2400"/>
              <a:t>Encoding?</a:t>
            </a:r>
          </a:p>
          <a:p>
            <a:pPr lvl="1">
              <a:lnSpc>
                <a:spcPct val="90000"/>
              </a:lnSpc>
            </a:pPr>
            <a:endParaRPr lang="en-US" sz="2400"/>
          </a:p>
          <a:p>
            <a:pPr lvl="1">
              <a:lnSpc>
                <a:spcPct val="90000"/>
              </a:lnSpc>
            </a:pPr>
            <a:r>
              <a:rPr lang="en-US" sz="2400"/>
              <a:t>Decoding?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r>
              <a:rPr lang="en-US" sz="2800"/>
              <a:t>Type of noise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 lvl="1">
              <a:lnSpc>
                <a:spcPct val="90000"/>
              </a:lnSpc>
            </a:pPr>
            <a:r>
              <a:rPr lang="en-US" sz="2400"/>
              <a:t>Signal dependent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41325"/>
            <a:ext cx="8229600" cy="1143000"/>
          </a:xfrm>
          <a:noFill/>
          <a:ln/>
        </p:spPr>
        <p:txBody>
          <a:bodyPr/>
          <a:lstStyle/>
          <a:p>
            <a:r>
              <a:rPr lang="en-US" sz="3200">
                <a:effectLst>
                  <a:outerShdw blurRad="38100" dist="38100" dir="2700000" algn="tl">
                    <a:srgbClr val="C0C0C0"/>
                  </a:outerShdw>
                </a:effectLst>
              </a:rPr>
              <a:t>How can noise correlations affect information coding in populations of neurons?</a:t>
            </a:r>
          </a:p>
        </p:txBody>
      </p:sp>
    </p:spTree>
    <p:extLst>
      <p:ext uri="{BB962C8B-B14F-4D97-AF65-F5344CB8AC3E}">
        <p14:creationId xmlns:p14="http://schemas.microsoft.com/office/powerpoint/2010/main" val="34434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5" name="Rectangle 5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>
                <a:solidFill>
                  <a:srgbClr val="243E1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Using d’ (Gaussian assumption) to measure information in neural responses</a:t>
            </a:r>
          </a:p>
        </p:txBody>
      </p:sp>
      <p:sp>
        <p:nvSpPr>
          <p:cNvPr id="16896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25"/>
            <a:ext cx="8229600" cy="3835400"/>
          </a:xfrm>
        </p:spPr>
        <p:txBody>
          <a:bodyPr/>
          <a:lstStyle/>
          <a:p>
            <a:r>
              <a:rPr lang="en-US"/>
              <a:t>Most theory has been done with Fisher Information – d prime is classification analog of Fisher Information</a:t>
            </a:r>
          </a:p>
          <a:p>
            <a:r>
              <a:rPr lang="en-US"/>
              <a:t>Simple analytical results -  build intuition </a:t>
            </a:r>
          </a:p>
          <a:p>
            <a:r>
              <a:rPr lang="en-US"/>
              <a:t>In pairs of neurons in the motor system, d prime provides accurate measures of information</a:t>
            </a:r>
          </a:p>
        </p:txBody>
      </p:sp>
    </p:spTree>
    <p:extLst>
      <p:ext uri="{BB962C8B-B14F-4D97-AF65-F5344CB8AC3E}">
        <p14:creationId xmlns:p14="http://schemas.microsoft.com/office/powerpoint/2010/main" val="340327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 sz="quarter"/>
          </p:nvPr>
        </p:nvSpPr>
        <p:spPr>
          <a:noFill/>
          <a:ln/>
        </p:spPr>
        <p:txBody>
          <a:bodyPr/>
          <a:lstStyle/>
          <a:p>
            <a:r>
              <a:rPr lang="en-US" sz="3200">
                <a:solidFill>
                  <a:srgbClr val="243E1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Multivariate </a:t>
            </a:r>
            <a:r>
              <a:rPr lang="en-US" sz="3200" i="1">
                <a:solidFill>
                  <a:srgbClr val="243E1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en-US" sz="3200" baseline="30000">
                <a:solidFill>
                  <a:srgbClr val="243E1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graphicFrame>
        <p:nvGraphicFramePr>
          <p:cNvPr id="164867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4721225" y="1785938"/>
          <a:ext cx="277336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Equation" r:id="rId3" imgW="1028254" imgH="253890" progId="Equation.3">
                  <p:embed/>
                </p:oleObj>
              </mc:Choice>
              <mc:Fallback>
                <p:oleObj name="Equation" r:id="rId3" imgW="1028254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1225" y="1785938"/>
                        <a:ext cx="277336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486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125" y="1882775"/>
            <a:ext cx="3857625" cy="3660775"/>
          </a:xfrm>
          <a:noFill/>
          <a:ln/>
        </p:spPr>
      </p:pic>
      <p:pic>
        <p:nvPicPr>
          <p:cNvPr id="164869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125" y="1882775"/>
            <a:ext cx="3857625" cy="3660775"/>
          </a:xfrm>
          <a:noFill/>
          <a:ln/>
        </p:spPr>
      </p:pic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4871" name="Object 7"/>
          <p:cNvGraphicFramePr>
            <a:graphicFrameLocks noChangeAspect="1"/>
          </p:cNvGraphicFramePr>
          <p:nvPr/>
        </p:nvGraphicFramePr>
        <p:xfrm>
          <a:off x="4835525" y="4424363"/>
          <a:ext cx="4073525" cy="116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Equation" r:id="rId7" imgW="1625400" imgH="469800" progId="Equation.3">
                  <p:embed/>
                </p:oleObj>
              </mc:Choice>
              <mc:Fallback>
                <p:oleObj name="Equation" r:id="rId7" imgW="16254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5525" y="4424363"/>
                        <a:ext cx="4073525" cy="1169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872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4873" name="Object 9"/>
          <p:cNvGraphicFramePr>
            <a:graphicFrameLocks noChangeAspect="1"/>
          </p:cNvGraphicFramePr>
          <p:nvPr/>
        </p:nvGraphicFramePr>
        <p:xfrm>
          <a:off x="4627563" y="2824163"/>
          <a:ext cx="2874962" cy="118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Equation" r:id="rId9" imgW="1104840" imgH="457200" progId="Equation.3">
                  <p:embed/>
                </p:oleObj>
              </mc:Choice>
              <mc:Fallback>
                <p:oleObj name="Equation" r:id="rId9" imgW="110484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7563" y="2824163"/>
                        <a:ext cx="2874962" cy="1185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874" name="Rectangle 1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64875" name="Picture 1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125" y="1882775"/>
            <a:ext cx="3957638" cy="366077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34949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How can noise correlations affect information encoding?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086725" cy="30035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chemeClr val="bg1"/>
                </a:solidFill>
              </a:rPr>
              <a:t>Encoding – How much information is in the population?</a:t>
            </a:r>
          </a:p>
          <a:p>
            <a:pPr>
              <a:lnSpc>
                <a:spcPct val="9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</a:rPr>
              <a:t>Do noise correlations increase or decrease the information encoded </a:t>
            </a:r>
            <a:r>
              <a:rPr lang="en-US" sz="2400" u="sng" dirty="0">
                <a:solidFill>
                  <a:schemeClr val="bg1"/>
                </a:solidFill>
              </a:rPr>
              <a:t>with respect to a population of uncorrelated neurons</a:t>
            </a:r>
            <a:r>
              <a:rPr lang="en-US" sz="2400" dirty="0">
                <a:solidFill>
                  <a:schemeClr val="bg1"/>
                </a:solidFill>
              </a:rPr>
              <a:t>?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</a:rPr>
              <a:t>Correlations can either increase or decrease information encoded</a:t>
            </a:r>
          </a:p>
          <a:p>
            <a:pPr lvl="1">
              <a:lnSpc>
                <a:spcPct val="90000"/>
              </a:lnSpc>
            </a:pP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31749" name="Object 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165475" y="4811713"/>
          <a:ext cx="273367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Equation" r:id="rId4" imgW="1066680" imgH="253800" progId="Equation.3">
                  <p:embed/>
                </p:oleObj>
              </mc:Choice>
              <mc:Fallback>
                <p:oleObj name="Equation" r:id="rId4" imgW="10666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5475" y="4811713"/>
                        <a:ext cx="2733675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1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722438" y="5668963"/>
          <a:ext cx="25463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6" name="Equation" r:id="rId6" imgW="1028254" imgH="253890" progId="Equation.3">
                  <p:embed/>
                </p:oleObj>
              </mc:Choice>
              <mc:Fallback>
                <p:oleObj name="Equation" r:id="rId6" imgW="1028254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2438" y="5668963"/>
                        <a:ext cx="2546350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3" name="Object 9"/>
          <p:cNvGraphicFramePr>
            <a:graphicFrameLocks noChangeAspect="1"/>
          </p:cNvGraphicFramePr>
          <p:nvPr/>
        </p:nvGraphicFramePr>
        <p:xfrm>
          <a:off x="4641850" y="5648325"/>
          <a:ext cx="2811463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7" name="Equation" r:id="rId8" imgW="1155700" imgH="254000" progId="Equation.3">
                  <p:embed/>
                </p:oleObj>
              </mc:Choice>
              <mc:Fallback>
                <p:oleObj name="Equation" r:id="rId8" imgW="11557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1850" y="5648325"/>
                        <a:ext cx="2811463" cy="627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53975" y="6432550"/>
            <a:ext cx="4070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/>
              <a:t>Averbeck and Lee, J Neurophys, 2006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3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3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How can noise correlations affect information decoding?</a:t>
            </a:r>
          </a:p>
        </p:txBody>
      </p:sp>
      <p:sp>
        <p:nvSpPr>
          <p:cNvPr id="9933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353425" cy="2489200"/>
          </a:xfrm>
        </p:spPr>
        <p:txBody>
          <a:bodyPr/>
          <a:lstStyle/>
          <a:p>
            <a:r>
              <a:rPr lang="en-US" sz="2400" b="1">
                <a:solidFill>
                  <a:schemeClr val="bg1"/>
                </a:solidFill>
              </a:rPr>
              <a:t>Decoding – How do we extract the information?</a:t>
            </a:r>
          </a:p>
          <a:p>
            <a:endParaRPr lang="en-US" sz="2400" b="1">
              <a:solidFill>
                <a:schemeClr val="bg1"/>
              </a:solidFill>
            </a:endParaRPr>
          </a:p>
          <a:p>
            <a:pPr lvl="1"/>
            <a:r>
              <a:rPr lang="en-US" sz="2400">
                <a:solidFill>
                  <a:schemeClr val="bg1"/>
                </a:solidFill>
              </a:rPr>
              <a:t>Do we lose any information </a:t>
            </a:r>
            <a:r>
              <a:rPr lang="en-US" sz="2400" u="sng">
                <a:solidFill>
                  <a:schemeClr val="bg1"/>
                </a:solidFill>
              </a:rPr>
              <a:t>by ignoring correlations with a decoding algorithm?</a:t>
            </a:r>
            <a:endParaRPr lang="en-US" sz="2400">
              <a:solidFill>
                <a:schemeClr val="bg1"/>
              </a:solidFill>
            </a:endParaRPr>
          </a:p>
          <a:p>
            <a:pPr lvl="1"/>
            <a:r>
              <a:rPr lang="en-US" sz="2400">
                <a:solidFill>
                  <a:schemeClr val="bg1"/>
                </a:solidFill>
              </a:rPr>
              <a:t>Can only lose information by ignoring correlations</a:t>
            </a:r>
          </a:p>
        </p:txBody>
      </p:sp>
      <p:graphicFrame>
        <p:nvGraphicFramePr>
          <p:cNvPr id="99339" name="Object 11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33475" y="5291138"/>
          <a:ext cx="2874963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9" name="Equation" r:id="rId4" imgW="1028254" imgH="253890" progId="Equation.3">
                  <p:embed/>
                </p:oleObj>
              </mc:Choice>
              <mc:Fallback>
                <p:oleObj name="Equation" r:id="rId4" imgW="1028254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5291138"/>
                        <a:ext cx="2874963" cy="709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41" name="Object 1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373438" y="4010025"/>
          <a:ext cx="2935287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0" name="Equation" r:id="rId6" imgW="1066680" imgH="253800" progId="Equation.3">
                  <p:embed/>
                </p:oleObj>
              </mc:Choice>
              <mc:Fallback>
                <p:oleObj name="Equation" r:id="rId6" imgW="10666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3438" y="4010025"/>
                        <a:ext cx="2935287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43" name="Object 15"/>
          <p:cNvGraphicFramePr>
            <a:graphicFrameLocks noChangeAspect="1"/>
          </p:cNvGraphicFramePr>
          <p:nvPr/>
        </p:nvGraphicFramePr>
        <p:xfrm>
          <a:off x="4697413" y="5027613"/>
          <a:ext cx="3876675" cy="1192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1" name="Equation" r:id="rId8" imgW="1485900" imgH="457200" progId="Equation.3">
                  <p:embed/>
                </p:oleObj>
              </mc:Choice>
              <mc:Fallback>
                <p:oleObj name="Equation" r:id="rId8" imgW="1485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7413" y="5027613"/>
                        <a:ext cx="3876675" cy="1192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067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463" y="4459288"/>
            <a:ext cx="1789112" cy="200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077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86463" y="4459288"/>
            <a:ext cx="1789112" cy="2008187"/>
          </a:xfrm>
          <a:noFill/>
          <a:ln/>
        </p:spPr>
      </p:pic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4533900"/>
            <a:ext cx="1457325" cy="178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0773" name="Rectangle 5"/>
          <p:cNvSpPr>
            <a:spLocks noGrp="1" noChangeArrowheads="1"/>
          </p:cNvSpPr>
          <p:nvPr>
            <p:ph type="title"/>
          </p:nvPr>
        </p:nvSpPr>
        <p:spPr>
          <a:xfrm>
            <a:off x="449263" y="109538"/>
            <a:ext cx="8229600" cy="849312"/>
          </a:xfrm>
          <a:noFill/>
          <a:ln/>
        </p:spPr>
        <p:txBody>
          <a:bodyPr/>
          <a:lstStyle/>
          <a:p>
            <a:r>
              <a:rPr lang="en-US" sz="3200">
                <a:solidFill>
                  <a:srgbClr val="243E1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How are encoding and decoding related?</a:t>
            </a:r>
          </a:p>
        </p:txBody>
      </p:sp>
      <p:pic>
        <p:nvPicPr>
          <p:cNvPr id="160774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7900" y="1095375"/>
            <a:ext cx="3957638" cy="3171825"/>
          </a:xfrm>
          <a:noFill/>
          <a:ln/>
        </p:spPr>
      </p:pic>
      <p:pic>
        <p:nvPicPr>
          <p:cNvPr id="160775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19500" y="4533900"/>
            <a:ext cx="1457325" cy="1785938"/>
          </a:xfrm>
          <a:noFill/>
          <a:ln/>
        </p:spPr>
      </p:pic>
      <p:pic>
        <p:nvPicPr>
          <p:cNvPr id="160776" name="Picture 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4533900"/>
            <a:ext cx="1438275" cy="1776413"/>
          </a:xfrm>
          <a:noFill/>
          <a:ln/>
        </p:spPr>
      </p:pic>
      <p:pic>
        <p:nvPicPr>
          <p:cNvPr id="16077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533900"/>
            <a:ext cx="1438275" cy="177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0778" name="Line 10"/>
          <p:cNvSpPr>
            <a:spLocks noChangeShapeType="1"/>
          </p:cNvSpPr>
          <p:nvPr/>
        </p:nvSpPr>
        <p:spPr bwMode="auto">
          <a:xfrm>
            <a:off x="1533525" y="5011738"/>
            <a:ext cx="914400" cy="9144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0779" name="Line 11"/>
          <p:cNvSpPr>
            <a:spLocks noChangeShapeType="1"/>
          </p:cNvSpPr>
          <p:nvPr/>
        </p:nvSpPr>
        <p:spPr bwMode="auto">
          <a:xfrm flipV="1">
            <a:off x="3962400" y="5003800"/>
            <a:ext cx="965200" cy="83026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0780" name="Line 12"/>
          <p:cNvSpPr>
            <a:spLocks noChangeShapeType="1"/>
          </p:cNvSpPr>
          <p:nvPr/>
        </p:nvSpPr>
        <p:spPr bwMode="auto">
          <a:xfrm>
            <a:off x="3859213" y="5445125"/>
            <a:ext cx="114935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0781" name="Line 13"/>
          <p:cNvSpPr>
            <a:spLocks noChangeShapeType="1"/>
          </p:cNvSpPr>
          <p:nvPr/>
        </p:nvSpPr>
        <p:spPr bwMode="auto">
          <a:xfrm flipV="1">
            <a:off x="6696075" y="4900613"/>
            <a:ext cx="830263" cy="8731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0782" name="Line 14"/>
          <p:cNvSpPr>
            <a:spLocks noChangeShapeType="1"/>
          </p:cNvSpPr>
          <p:nvPr/>
        </p:nvSpPr>
        <p:spPr bwMode="auto">
          <a:xfrm flipV="1">
            <a:off x="2066925" y="3924300"/>
            <a:ext cx="568325" cy="611188"/>
          </a:xfrm>
          <a:prstGeom prst="line">
            <a:avLst/>
          </a:prstGeom>
          <a:noFill/>
          <a:ln w="9525">
            <a:solidFill>
              <a:srgbClr val="243E1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0783" name="Line 15"/>
          <p:cNvSpPr>
            <a:spLocks noChangeShapeType="1"/>
          </p:cNvSpPr>
          <p:nvPr/>
        </p:nvSpPr>
        <p:spPr bwMode="auto">
          <a:xfrm flipH="1" flipV="1">
            <a:off x="3724275" y="3998913"/>
            <a:ext cx="501650" cy="595312"/>
          </a:xfrm>
          <a:prstGeom prst="line">
            <a:avLst/>
          </a:prstGeom>
          <a:noFill/>
          <a:ln w="9525">
            <a:solidFill>
              <a:srgbClr val="243E1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0784" name="Line 16"/>
          <p:cNvSpPr>
            <a:spLocks noChangeShapeType="1"/>
          </p:cNvSpPr>
          <p:nvPr/>
        </p:nvSpPr>
        <p:spPr bwMode="auto">
          <a:xfrm flipH="1" flipV="1">
            <a:off x="4638675" y="3938588"/>
            <a:ext cx="2220913" cy="604837"/>
          </a:xfrm>
          <a:prstGeom prst="line">
            <a:avLst/>
          </a:prstGeom>
          <a:noFill/>
          <a:ln w="9525">
            <a:solidFill>
              <a:srgbClr val="243E1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0785" name="Text Box 17"/>
          <p:cNvSpPr txBox="1">
            <a:spLocks noChangeArrowheads="1"/>
          </p:cNvSpPr>
          <p:nvPr/>
        </p:nvSpPr>
        <p:spPr bwMode="auto">
          <a:xfrm>
            <a:off x="6340475" y="1123950"/>
            <a:ext cx="25273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243E1C"/>
                </a:solidFill>
              </a:rPr>
              <a:t>-Presence of correlations does not guarantee a change in information encoded</a:t>
            </a:r>
          </a:p>
        </p:txBody>
      </p:sp>
      <p:sp>
        <p:nvSpPr>
          <p:cNvPr id="160786" name="Text Box 18"/>
          <p:cNvSpPr txBox="1">
            <a:spLocks noChangeArrowheads="1"/>
          </p:cNvSpPr>
          <p:nvPr/>
        </p:nvSpPr>
        <p:spPr bwMode="auto">
          <a:xfrm>
            <a:off x="6324600" y="2392363"/>
            <a:ext cx="25050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Char char="-"/>
            </a:pPr>
            <a:r>
              <a:rPr lang="en-US">
                <a:solidFill>
                  <a:srgbClr val="243E1C"/>
                </a:solidFill>
              </a:rPr>
              <a:t>Same is true for decoding</a:t>
            </a:r>
          </a:p>
          <a:p>
            <a:pPr eaLnBrk="0" hangingPunct="0">
              <a:buFontTx/>
              <a:buChar char="-"/>
            </a:pPr>
            <a:endParaRPr lang="en-US">
              <a:solidFill>
                <a:srgbClr val="243E1C"/>
              </a:solidFill>
            </a:endParaRPr>
          </a:p>
          <a:p>
            <a:pPr eaLnBrk="0" hangingPunct="0">
              <a:buFontTx/>
              <a:buChar char="-"/>
            </a:pPr>
            <a:r>
              <a:rPr lang="en-US">
                <a:solidFill>
                  <a:srgbClr val="243E1C"/>
                </a:solidFill>
              </a:rPr>
              <a:t>Maximum effect on encoding is minimum effect on decoding</a:t>
            </a:r>
          </a:p>
        </p:txBody>
      </p:sp>
    </p:spTree>
    <p:extLst>
      <p:ext uri="{BB962C8B-B14F-4D97-AF65-F5344CB8AC3E}">
        <p14:creationId xmlns:p14="http://schemas.microsoft.com/office/powerpoint/2010/main" val="389213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8" grpId="0" animBg="1"/>
      <p:bldP spid="160779" grpId="0" animBg="1"/>
      <p:bldP spid="160780" grpId="0" animBg="1"/>
      <p:bldP spid="160781" grpId="0" animBg="1"/>
      <p:bldP spid="160782" grpId="0" animBg="1"/>
      <p:bldP spid="160783" grpId="0" animBg="1"/>
      <p:bldP spid="160784" grpId="0" animBg="1"/>
      <p:bldP spid="160785" grpId="0"/>
      <p:bldP spid="1607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Overview</a:t>
            </a:r>
            <a:endParaRPr lang="en-US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199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Details can effect results of correlation analysis</a:t>
            </a:r>
          </a:p>
          <a:p>
            <a:pPr lvl="1" eaLnBrk="1" hangingPunct="1"/>
            <a:r>
              <a:rPr lang="en-US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Time scale</a:t>
            </a:r>
          </a:p>
          <a:p>
            <a:pPr lvl="2" eaLnBrk="1" hangingPunct="1"/>
            <a:r>
              <a:rPr lang="en-US" dirty="0" smtClean="0">
                <a:latin typeface="Arial" charset="0"/>
                <a:cs typeface="Arial" charset="0"/>
              </a:rPr>
              <a:t>Mean variance relationship</a:t>
            </a:r>
          </a:p>
          <a:p>
            <a:pPr lvl="2" eaLnBrk="1" hangingPunct="1"/>
            <a:r>
              <a:rPr lang="en-US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Noise correlation</a:t>
            </a:r>
          </a:p>
          <a:p>
            <a:pPr lvl="2" eaLnBrk="1" hangingPunct="1"/>
            <a:r>
              <a:rPr lang="en-US" dirty="0" smtClean="0">
                <a:latin typeface="Arial" charset="0"/>
                <a:cs typeface="Arial" charset="0"/>
              </a:rPr>
              <a:t>Effects of noise correlations on decoding</a:t>
            </a:r>
            <a:endParaRPr lang="en-US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lvl="1" eaLnBrk="1" hangingPunct="1"/>
            <a:r>
              <a:rPr lang="en-US" dirty="0" smtClean="0">
                <a:latin typeface="Arial" charset="0"/>
                <a:cs typeface="Arial" charset="0"/>
              </a:rPr>
              <a:t>Specific question: Encoding vs. decoding vs. redundancy</a:t>
            </a:r>
          </a:p>
          <a:p>
            <a:pPr lvl="1" eaLnBrk="1" hangingPunct="1"/>
            <a:r>
              <a:rPr lang="en-US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Types of correlations</a:t>
            </a:r>
          </a:p>
          <a:p>
            <a:pPr lvl="2" eaLnBrk="1" hangingPunct="1"/>
            <a:r>
              <a:rPr lang="en-US" dirty="0" smtClean="0">
                <a:latin typeface="Arial" charset="0"/>
                <a:cs typeface="Arial" charset="0"/>
              </a:rPr>
              <a:t>Stimulus dependent or not</a:t>
            </a:r>
          </a:p>
          <a:p>
            <a:pPr lvl="2" eaLnBrk="1" hangingPunct="1"/>
            <a:r>
              <a:rPr lang="en-US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Order of correlations</a:t>
            </a:r>
          </a:p>
          <a:p>
            <a:pPr eaLnBrk="1" hangingPunct="1"/>
            <a:endParaRPr lang="en-US" dirty="0" smtClean="0">
              <a:solidFill>
                <a:srgbClr val="FFFF00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en-US" dirty="0" smtClean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factors are relevant when studying the effects of correlations on neural coding and computation in the brain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10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73100"/>
          </a:xfrm>
        </p:spPr>
        <p:txBody>
          <a:bodyPr/>
          <a:lstStyle/>
          <a:p>
            <a:r>
              <a:rPr lang="en-US" sz="3200" dirty="0"/>
              <a:t>Acknowledgements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7888" y="1504950"/>
            <a:ext cx="45212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 err="1"/>
              <a:t>Daeyeol</a:t>
            </a:r>
            <a:r>
              <a:rPr lang="en-US" sz="2800" dirty="0"/>
              <a:t> Lee</a:t>
            </a:r>
          </a:p>
          <a:p>
            <a:pPr marL="0" indent="0">
              <a:lnSpc>
                <a:spcPct val="80000"/>
              </a:lnSpc>
              <a:buNone/>
            </a:pPr>
            <a:endParaRPr lang="en-US" sz="2800" dirty="0"/>
          </a:p>
          <a:p>
            <a:pPr>
              <a:lnSpc>
                <a:spcPct val="80000"/>
              </a:lnSpc>
            </a:pPr>
            <a:r>
              <a:rPr lang="en-US" sz="2800" dirty="0"/>
              <a:t>Stephan </a:t>
            </a:r>
            <a:r>
              <a:rPr lang="en-US" sz="2800" dirty="0" err="1" smtClean="0"/>
              <a:t>Quessy</a:t>
            </a:r>
            <a:endParaRPr lang="en-US" sz="2800" dirty="0" smtClean="0"/>
          </a:p>
          <a:p>
            <a:pPr>
              <a:lnSpc>
                <a:spcPct val="80000"/>
              </a:lnSpc>
            </a:pPr>
            <a:endParaRPr lang="en-US" sz="2800" dirty="0"/>
          </a:p>
          <a:p>
            <a:pPr>
              <a:lnSpc>
                <a:spcPct val="80000"/>
              </a:lnSpc>
            </a:pPr>
            <a:r>
              <a:rPr lang="en-US" sz="2800" dirty="0" smtClean="0"/>
              <a:t>Peter Latham</a:t>
            </a:r>
          </a:p>
          <a:p>
            <a:pPr>
              <a:lnSpc>
                <a:spcPct val="80000"/>
              </a:lnSpc>
            </a:pPr>
            <a:endParaRPr lang="en-US" sz="2800" dirty="0"/>
          </a:p>
          <a:p>
            <a:pPr>
              <a:lnSpc>
                <a:spcPct val="80000"/>
              </a:lnSpc>
            </a:pPr>
            <a:r>
              <a:rPr lang="en-US" sz="2800" dirty="0" smtClean="0"/>
              <a:t>Alex </a:t>
            </a:r>
            <a:r>
              <a:rPr lang="en-US" sz="2800" dirty="0" err="1" smtClean="0"/>
              <a:t>Pouget</a:t>
            </a:r>
            <a:endParaRPr lang="en-US" sz="2800" dirty="0"/>
          </a:p>
          <a:p>
            <a:pPr marL="0" indent="0">
              <a:lnSpc>
                <a:spcPct val="80000"/>
              </a:lnSpc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1948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scale effects in data from SMA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Effects on mean-variance</a:t>
            </a:r>
          </a:p>
          <a:p>
            <a:r>
              <a:rPr lang="en-US" dirty="0" smtClean="0"/>
              <a:t>Effects on noise correlations</a:t>
            </a:r>
          </a:p>
          <a:p>
            <a:r>
              <a:rPr lang="en-US" dirty="0" smtClean="0"/>
              <a:t>Effects on decoding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22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8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00200"/>
            <a:ext cx="3962400" cy="15240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800" dirty="0">
                <a:solidFill>
                  <a:schemeClr val="bg1"/>
                </a:solidFill>
              </a:rPr>
              <a:t>   Repeating sequence of 3 movements</a:t>
            </a:r>
          </a:p>
        </p:txBody>
      </p:sp>
      <p:pic>
        <p:nvPicPr>
          <p:cNvPr id="20493" name="Picture 13" descr="Fig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09800"/>
            <a:ext cx="3886200" cy="373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7070725" y="5497513"/>
            <a:ext cx="733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/>
              <a:t>5 cm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111125" y="584200"/>
            <a:ext cx="8890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Behavioral task: manual serial reaction time task</a:t>
            </a:r>
          </a:p>
        </p:txBody>
      </p:sp>
      <p:pic>
        <p:nvPicPr>
          <p:cNvPr id="20505" name="Picture 2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1313" y="3400425"/>
            <a:ext cx="4038600" cy="3119438"/>
          </a:xfrm>
          <a:noFill/>
          <a:ln/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744" y="2360441"/>
            <a:ext cx="3973512" cy="316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76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2762"/>
          </a:xfrm>
        </p:spPr>
        <p:txBody>
          <a:bodyPr/>
          <a:lstStyle/>
          <a:p>
            <a:r>
              <a:rPr lang="en-US" dirty="0" smtClean="0"/>
              <a:t>Repeating sequence generated an average of 2400 movements for analysis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2457450"/>
            <a:ext cx="627697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960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Time-scale effects on mean-variance relationship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75329"/>
            <a:ext cx="4578350" cy="3461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85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Mean-variance relation</a:t>
            </a:r>
            <a:endParaRPr lang="en-US" dirty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867025"/>
            <a:ext cx="422910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838200"/>
            <a:ext cx="421957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4618656"/>
            <a:ext cx="42767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648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Fine-time scale variance</a:t>
            </a:r>
            <a:endParaRPr lang="en-US" dirty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31623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0"/>
            <a:ext cx="311467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266950" y="4343400"/>
                <a:ext cx="4903296" cy="11715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𝜎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𝑇</m:t>
                          </m:r>
                        </m:sup>
                        <m:e>
                          <m:sSubSup>
                            <m:sSub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sub>
                            <m:sup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/>
                        </a:rPr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=1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≠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sub>
                        <m:sup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𝑇</m:t>
                          </m:r>
                        </m:sup>
                        <m:e>
                          <m:sSub>
                            <m:sSub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𝑡𝑡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6950" y="4343400"/>
                <a:ext cx="4903296" cy="117153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Connector 7"/>
          <p:cNvCxnSpPr/>
          <p:nvPr/>
        </p:nvCxnSpPr>
        <p:spPr>
          <a:xfrm>
            <a:off x="5486400" y="3323094"/>
            <a:ext cx="243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61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Time-scale effects on noise correlations</a:t>
            </a:r>
            <a:endParaRPr lang="en-US" dirty="0"/>
          </a:p>
        </p:txBody>
      </p:sp>
      <p:graphicFrame>
        <p:nvGraphicFramePr>
          <p:cNvPr id="1628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836215"/>
              </p:ext>
            </p:extLst>
          </p:nvPr>
        </p:nvGraphicFramePr>
        <p:xfrm>
          <a:off x="1625600" y="4713288"/>
          <a:ext cx="2608263" cy="1208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Equation" r:id="rId3" imgW="1028520" imgH="482400" progId="Equation.3">
                  <p:embed/>
                </p:oleObj>
              </mc:Choice>
              <mc:Fallback>
                <p:oleObj name="Equation" r:id="rId3" imgW="102852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600" y="4713288"/>
                        <a:ext cx="2608263" cy="1208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634985"/>
              </p:ext>
            </p:extLst>
          </p:nvPr>
        </p:nvGraphicFramePr>
        <p:xfrm>
          <a:off x="6064250" y="4987925"/>
          <a:ext cx="1866900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Equation" r:id="rId5" imgW="736560" imgH="241200" progId="Equation.3">
                  <p:embed/>
                </p:oleObj>
              </mc:Choice>
              <mc:Fallback>
                <p:oleObj name="Equation" r:id="rId5" imgW="7365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4250" y="4987925"/>
                        <a:ext cx="1866900" cy="604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282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1676400"/>
            <a:ext cx="6883400" cy="303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484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7711</TotalTime>
  <Words>435</Words>
  <Application>Microsoft Office PowerPoint</Application>
  <PresentationFormat>On-screen Show (4:3)</PresentationFormat>
  <Paragraphs>81</Paragraphs>
  <Slides>21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Equation</vt:lpstr>
      <vt:lpstr>PowerPoint Presentation</vt:lpstr>
      <vt:lpstr>Overview</vt:lpstr>
      <vt:lpstr>Time scale effects in data from SMA</vt:lpstr>
      <vt:lpstr>PowerPoint Presentation</vt:lpstr>
      <vt:lpstr>Repeating sequence generated an average of 2400 movements for analysis</vt:lpstr>
      <vt:lpstr>Time-scale effects on mean-variance relationship</vt:lpstr>
      <vt:lpstr>Mean-variance relation</vt:lpstr>
      <vt:lpstr>Fine-time scale variance</vt:lpstr>
      <vt:lpstr>Time-scale effects on noise correlations</vt:lpstr>
      <vt:lpstr>Time-scale effects on noise correlations</vt:lpstr>
      <vt:lpstr>Time-scale of variance and covariance</vt:lpstr>
      <vt:lpstr>Effect of time-scale on information decoding vs. bin-size</vt:lpstr>
      <vt:lpstr>Conclusions 1</vt:lpstr>
      <vt:lpstr>How can noise correlations affect information coding in populations of neurons?</vt:lpstr>
      <vt:lpstr>PowerPoint Presentation</vt:lpstr>
      <vt:lpstr>Multivariate d2</vt:lpstr>
      <vt:lpstr>How can noise correlations affect information encoding?</vt:lpstr>
      <vt:lpstr>How can noise correlations affect information decoding?</vt:lpstr>
      <vt:lpstr>How are encoding and decoding related?</vt:lpstr>
      <vt:lpstr>Conclusions 2</vt:lpstr>
      <vt:lpstr>Acknowledgements</vt:lpstr>
    </vt:vector>
  </TitlesOfParts>
  <Company>NIH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Institute of Mental Health</dc:title>
  <dc:creator>NIMH</dc:creator>
  <cp:lastModifiedBy>Bruno Averbeck</cp:lastModifiedBy>
  <cp:revision>355</cp:revision>
  <dcterms:created xsi:type="dcterms:W3CDTF">2001-02-16T17:35:22Z</dcterms:created>
  <dcterms:modified xsi:type="dcterms:W3CDTF">2011-04-05T17:40:57Z</dcterms:modified>
</cp:coreProperties>
</file>