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Default Extension="emf" ContentType="image/x-emf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1397" r:id="rId2"/>
    <p:sldId id="1053" r:id="rId3"/>
    <p:sldId id="1066" r:id="rId4"/>
    <p:sldId id="1365" r:id="rId5"/>
    <p:sldId id="1366" r:id="rId6"/>
    <p:sldId id="1398" r:id="rId7"/>
    <p:sldId id="1065" r:id="rId8"/>
    <p:sldId id="1031" r:id="rId9"/>
    <p:sldId id="1372" r:id="rId10"/>
    <p:sldId id="1429" r:id="rId11"/>
    <p:sldId id="1430" r:id="rId12"/>
    <p:sldId id="1431" r:id="rId13"/>
    <p:sldId id="1399" r:id="rId14"/>
    <p:sldId id="1400" r:id="rId15"/>
    <p:sldId id="1401" r:id="rId16"/>
    <p:sldId id="1402" r:id="rId17"/>
    <p:sldId id="1403" r:id="rId18"/>
    <p:sldId id="1404" r:id="rId19"/>
    <p:sldId id="1405" r:id="rId20"/>
    <p:sldId id="1406" r:id="rId21"/>
    <p:sldId id="1407" r:id="rId22"/>
    <p:sldId id="1408" r:id="rId23"/>
    <p:sldId id="1409" r:id="rId24"/>
    <p:sldId id="1410" r:id="rId25"/>
    <p:sldId id="1411" r:id="rId26"/>
    <p:sldId id="1413" r:id="rId27"/>
    <p:sldId id="1415" r:id="rId28"/>
    <p:sldId id="1416" r:id="rId29"/>
    <p:sldId id="1417" r:id="rId30"/>
    <p:sldId id="1418" r:id="rId31"/>
    <p:sldId id="1419" r:id="rId32"/>
    <p:sldId id="1420" r:id="rId33"/>
    <p:sldId id="1421" r:id="rId34"/>
    <p:sldId id="1423" r:id="rId35"/>
    <p:sldId id="1426" r:id="rId36"/>
    <p:sldId id="1427" r:id="rId37"/>
    <p:sldId id="1428" r:id="rId38"/>
    <p:sldId id="1068" r:id="rId39"/>
    <p:sldId id="994" r:id="rId40"/>
    <p:sldId id="1073" r:id="rId41"/>
    <p:sldId id="1355" r:id="rId42"/>
    <p:sldId id="1360" r:id="rId43"/>
    <p:sldId id="1361" r:id="rId44"/>
    <p:sldId id="1362" r:id="rId45"/>
    <p:sldId id="1060" r:id="rId46"/>
    <p:sldId id="746" r:id="rId47"/>
    <p:sldId id="1445" r:id="rId48"/>
    <p:sldId id="1440" r:id="rId49"/>
    <p:sldId id="1446" r:id="rId50"/>
    <p:sldId id="1447" r:id="rId51"/>
    <p:sldId id="1448" r:id="rId52"/>
    <p:sldId id="1452" r:id="rId53"/>
    <p:sldId id="1018" r:id="rId54"/>
    <p:sldId id="1453" r:id="rId55"/>
    <p:sldId id="1432" r:id="rId56"/>
  </p:sldIdLst>
  <p:sldSz cx="9906000" cy="6858000" type="A4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66FF"/>
    <a:srgbClr val="E6E6E6"/>
    <a:srgbClr val="FFFF00"/>
    <a:srgbClr val="FF3300"/>
    <a:srgbClr val="FFFF66"/>
    <a:srgbClr val="DCEFF0"/>
    <a:srgbClr val="FF9900"/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6458" autoAdjust="0"/>
    <p:restoredTop sz="95437" autoAdjust="0"/>
  </p:normalViewPr>
  <p:slideViewPr>
    <p:cSldViewPr snapToGrid="0" showGuides="1">
      <p:cViewPr>
        <p:scale>
          <a:sx n="60" d="100"/>
          <a:sy n="60" d="100"/>
        </p:scale>
        <p:origin x="-1224" y="-204"/>
      </p:cViewPr>
      <p:guideLst>
        <p:guide orient="horz" pos="302"/>
        <p:guide pos="646"/>
      </p:guideLst>
    </p:cSldViewPr>
  </p:slideViewPr>
  <p:outlineViewPr>
    <p:cViewPr>
      <p:scale>
        <a:sx n="33" d="100"/>
        <a:sy n="33" d="100"/>
      </p:scale>
      <p:origin x="0" y="44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7710"/>
    </p:cViewPr>
  </p:sorterViewPr>
  <p:notesViewPr>
    <p:cSldViewPr snapToGrid="0" showGuides="1">
      <p:cViewPr varScale="1">
        <p:scale>
          <a:sx n="94" d="100"/>
          <a:sy n="94" d="100"/>
        </p:scale>
        <p:origin x="-3678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75C54D0-D2F4-45A3-BABB-B43FE29100D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283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0" y="685800"/>
            <a:ext cx="4953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D389FD2-2159-4936-A414-96A0C6AE7C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85FE22-8AC3-4754-8ED5-845F74C795FA}" type="slidenum">
              <a:rPr lang="en-GB" smtClean="0"/>
              <a:pPr/>
              <a:t>1</a:t>
            </a:fld>
            <a:endParaRPr lang="en-GB" smtClean="0"/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E84295-11FD-4D9D-B482-59226B6D2152}" type="slidenum">
              <a:rPr lang="en-GB" smtClean="0"/>
              <a:pPr/>
              <a:t>10</a:t>
            </a:fld>
            <a:endParaRPr lang="en-GB" smtClean="0"/>
          </a:p>
        </p:txBody>
      </p:sp>
      <p:sp>
        <p:nvSpPr>
          <p:cNvPr id="234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31EF83-9834-48B3-AC1A-5544EBA0F096}" type="slidenum">
              <a:rPr lang="en-GB" smtClean="0"/>
              <a:pPr/>
              <a:t>11</a:t>
            </a:fld>
            <a:endParaRPr lang="en-GB" smtClean="0"/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89FD2-2159-4936-A414-96A0C6AE7CC5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114258-1704-4FCB-B5F3-2DDF5A65B19C}" type="slidenum">
              <a:rPr lang="en-GB" smtClean="0"/>
              <a:pPr/>
              <a:t>13</a:t>
            </a:fld>
            <a:endParaRPr lang="en-GB" smtClean="0"/>
          </a:p>
        </p:txBody>
      </p:sp>
      <p:sp>
        <p:nvSpPr>
          <p:cNvPr id="239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89FD2-2159-4936-A414-96A0C6AE7CC5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89FD2-2159-4936-A414-96A0C6AE7CC5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89FD2-2159-4936-A414-96A0C6AE7CC5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89FD2-2159-4936-A414-96A0C6AE7CC5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89FD2-2159-4936-A414-96A0C6AE7CC5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89FD2-2159-4936-A414-96A0C6AE7CC5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130C52-9435-4612-B0A4-62D8D60010B8}" type="slidenum">
              <a:rPr lang="en-GB" smtClean="0"/>
              <a:pPr/>
              <a:t>2</a:t>
            </a:fld>
            <a:endParaRPr lang="en-GB" smtClean="0"/>
          </a:p>
        </p:txBody>
      </p:sp>
      <p:sp>
        <p:nvSpPr>
          <p:cNvPr id="230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89FD2-2159-4936-A414-96A0C6AE7CC5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89FD2-2159-4936-A414-96A0C6AE7CC5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89FD2-2159-4936-A414-96A0C6AE7CC5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8CBD3D-015F-46ED-8926-14CE0A833EA9}" type="slidenum">
              <a:rPr lang="en-GB" smtClean="0"/>
              <a:pPr/>
              <a:t>23</a:t>
            </a:fld>
            <a:endParaRPr lang="en-GB" smtClean="0"/>
          </a:p>
        </p:txBody>
      </p:sp>
      <p:sp>
        <p:nvSpPr>
          <p:cNvPr id="241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89FD2-2159-4936-A414-96A0C6AE7CC5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89FD2-2159-4936-A414-96A0C6AE7CC5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C5932C-5DB4-4129-B7D5-D7A0485FC110}" type="slidenum">
              <a:rPr lang="en-GB" smtClean="0"/>
              <a:pPr/>
              <a:t>26</a:t>
            </a:fld>
            <a:endParaRPr lang="en-GB" smtClean="0"/>
          </a:p>
        </p:txBody>
      </p:sp>
      <p:sp>
        <p:nvSpPr>
          <p:cNvPr id="297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89FD2-2159-4936-A414-96A0C6AE7CC5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89FD2-2159-4936-A414-96A0C6AE7CC5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89FD2-2159-4936-A414-96A0C6AE7CC5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89FD2-2159-4936-A414-96A0C6AE7CC5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89FD2-2159-4936-A414-96A0C6AE7CC5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89FD2-2159-4936-A414-96A0C6AE7CC5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6D8CE6-38B7-4B53-AB36-0ED9C624A0A2}" type="slidenum">
              <a:rPr lang="en-GB" smtClean="0"/>
              <a:pPr/>
              <a:t>32</a:t>
            </a:fld>
            <a:endParaRPr lang="en-GB" smtClean="0"/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FC2FA9-78D6-4A4F-9822-7B32757A2145}" type="slidenum">
              <a:rPr lang="en-GB" smtClean="0"/>
              <a:pPr/>
              <a:t>33</a:t>
            </a:fld>
            <a:endParaRPr lang="en-GB" smtClean="0"/>
          </a:p>
        </p:txBody>
      </p:sp>
      <p:sp>
        <p:nvSpPr>
          <p:cNvPr id="243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77806D-1735-4641-A6E0-254D78BDCFA1}" type="slidenum">
              <a:rPr lang="en-GB" smtClean="0"/>
              <a:pPr/>
              <a:t>34</a:t>
            </a:fld>
            <a:endParaRPr lang="en-GB" smtClean="0"/>
          </a:p>
        </p:txBody>
      </p:sp>
      <p:sp>
        <p:nvSpPr>
          <p:cNvPr id="244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F6B56D-C4BB-43A5-B78C-9C1A1A8B1870}" type="slidenum">
              <a:rPr lang="en-GB" smtClean="0"/>
              <a:pPr/>
              <a:t>35</a:t>
            </a:fld>
            <a:endParaRPr lang="en-GB" smtClean="0"/>
          </a:p>
        </p:txBody>
      </p:sp>
      <p:sp>
        <p:nvSpPr>
          <p:cNvPr id="246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F6B56D-C4BB-43A5-B78C-9C1A1A8B1870}" type="slidenum">
              <a:rPr lang="en-GB" smtClean="0"/>
              <a:pPr/>
              <a:t>36</a:t>
            </a:fld>
            <a:endParaRPr lang="en-GB" smtClean="0"/>
          </a:p>
        </p:txBody>
      </p:sp>
      <p:sp>
        <p:nvSpPr>
          <p:cNvPr id="246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89FD2-2159-4936-A414-96A0C6AE7CC5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89FD2-2159-4936-A414-96A0C6AE7CC5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89FD2-2159-4936-A414-96A0C6AE7CC5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119FB4-E8D9-4CA4-B912-ABD25EFE6BC1}" type="slidenum">
              <a:rPr lang="en-GB"/>
              <a:pPr/>
              <a:t>4</a:t>
            </a:fld>
            <a:endParaRPr lang="en-GB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89FD2-2159-4936-A414-96A0C6AE7CC5}" type="slidenum">
              <a:rPr lang="en-GB" smtClean="0"/>
              <a:pPr>
                <a:defRPr/>
              </a:pPr>
              <a:t>40</a:t>
            </a:fld>
            <a:endParaRPr lang="en-GB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89FD2-2159-4936-A414-96A0C6AE7CC5}" type="slidenum">
              <a:rPr lang="en-GB" smtClean="0"/>
              <a:pPr>
                <a:defRPr/>
              </a:pPr>
              <a:t>41</a:t>
            </a:fld>
            <a:endParaRPr lang="en-GB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89FD2-2159-4936-A414-96A0C6AE7CC5}" type="slidenum">
              <a:rPr lang="en-GB" smtClean="0"/>
              <a:pPr>
                <a:defRPr/>
              </a:pPr>
              <a:t>42</a:t>
            </a:fld>
            <a:endParaRPr lang="en-GB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89FD2-2159-4936-A414-96A0C6AE7CC5}" type="slidenum">
              <a:rPr lang="en-GB" smtClean="0"/>
              <a:pPr>
                <a:defRPr/>
              </a:pPr>
              <a:t>43</a:t>
            </a:fld>
            <a:endParaRPr lang="en-GB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89FD2-2159-4936-A414-96A0C6AE7CC5}" type="slidenum">
              <a:rPr lang="en-GB" smtClean="0"/>
              <a:pPr>
                <a:defRPr/>
              </a:pPr>
              <a:t>44</a:t>
            </a:fld>
            <a:endParaRPr lang="en-GB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89FD2-2159-4936-A414-96A0C6AE7CC5}" type="slidenum">
              <a:rPr lang="en-GB" smtClean="0"/>
              <a:pPr>
                <a:defRPr/>
              </a:pPr>
              <a:t>45</a:t>
            </a:fld>
            <a:endParaRPr lang="en-GB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89FD2-2159-4936-A414-96A0C6AE7CC5}" type="slidenum">
              <a:rPr lang="en-GB" smtClean="0"/>
              <a:pPr>
                <a:defRPr/>
              </a:pPr>
              <a:t>46</a:t>
            </a:fld>
            <a:endParaRPr lang="en-GB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89FD2-2159-4936-A414-96A0C6AE7CC5}" type="slidenum">
              <a:rPr lang="en-GB" smtClean="0"/>
              <a:pPr>
                <a:defRPr/>
              </a:pPr>
              <a:t>47</a:t>
            </a:fld>
            <a:endParaRPr lang="en-GB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89FD2-2159-4936-A414-96A0C6AE7CC5}" type="slidenum">
              <a:rPr lang="en-GB" smtClean="0"/>
              <a:pPr>
                <a:defRPr/>
              </a:pPr>
              <a:t>48</a:t>
            </a:fld>
            <a:endParaRPr lang="en-GB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89FD2-2159-4936-A414-96A0C6AE7CC5}" type="slidenum">
              <a:rPr lang="en-GB" smtClean="0"/>
              <a:pPr>
                <a:defRPr/>
              </a:pPr>
              <a:t>49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F0AFAC-8621-4A05-ADA9-60B354916E9D}" type="slidenum">
              <a:rPr lang="en-GB"/>
              <a:pPr/>
              <a:t>5</a:t>
            </a:fld>
            <a:endParaRPr lang="en-GB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89FD2-2159-4936-A414-96A0C6AE7CC5}" type="slidenum">
              <a:rPr lang="en-GB" smtClean="0"/>
              <a:pPr>
                <a:defRPr/>
              </a:pPr>
              <a:t>50</a:t>
            </a:fld>
            <a:endParaRPr lang="en-GB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89FD2-2159-4936-A414-96A0C6AE7CC5}" type="slidenum">
              <a:rPr lang="en-GB" smtClean="0"/>
              <a:pPr>
                <a:defRPr/>
              </a:pPr>
              <a:t>51</a:t>
            </a:fld>
            <a:endParaRPr lang="en-GB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89FD2-2159-4936-A414-96A0C6AE7CC5}" type="slidenum">
              <a:rPr lang="en-GB" smtClean="0"/>
              <a:pPr>
                <a:defRPr/>
              </a:pPr>
              <a:t>52</a:t>
            </a:fld>
            <a:endParaRPr lang="en-GB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89FD2-2159-4936-A414-96A0C6AE7CC5}" type="slidenum">
              <a:rPr lang="en-GB" smtClean="0"/>
              <a:pPr>
                <a:defRPr/>
              </a:pPr>
              <a:t>53</a:t>
            </a:fld>
            <a:endParaRPr lang="en-GB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FA5DA9-B1E6-456B-8AB8-9206DF579383}" type="slidenum">
              <a:rPr lang="en-GB"/>
              <a:pPr/>
              <a:t>54</a:t>
            </a:fld>
            <a:endParaRPr lang="en-GB"/>
          </a:p>
        </p:txBody>
      </p:sp>
      <p:sp>
        <p:nvSpPr>
          <p:cNvPr id="1085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89FD2-2159-4936-A414-96A0C6AE7CC5}" type="slidenum">
              <a:rPr lang="en-GB" smtClean="0"/>
              <a:pPr>
                <a:defRPr/>
              </a:pPr>
              <a:t>55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7FD550-A86A-41E5-9284-F21CBB483D22}" type="slidenum">
              <a:rPr lang="en-GB"/>
              <a:pPr/>
              <a:t>6</a:t>
            </a:fld>
            <a:endParaRPr lang="en-GB"/>
          </a:p>
        </p:txBody>
      </p:sp>
      <p:sp>
        <p:nvSpPr>
          <p:cNvPr id="68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89FD2-2159-4936-A414-96A0C6AE7CC5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E7A0FB-CD38-467C-8449-D313D619A69A}" type="slidenum">
              <a:rPr lang="en-GB" smtClean="0"/>
              <a:pPr/>
              <a:t>8</a:t>
            </a:fld>
            <a:endParaRPr lang="en-GB" smtClean="0"/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89FD2-2159-4936-A414-96A0C6AE7CC5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7C695-186F-4DCC-BF79-49E9D09DFE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920F6-FF11-430E-9471-69BF58F81D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394E7-2A65-412E-8197-856E61D9221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95300" y="274638"/>
            <a:ext cx="89154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0D0AE-4532-4675-BF0C-9BDD3E6C8C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9200" y="1600200"/>
            <a:ext cx="43815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29200" y="3938588"/>
            <a:ext cx="43815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2C3E8-1455-4509-9FDC-D4E690C23D1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95300" y="1600200"/>
            <a:ext cx="43815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9200" y="1600200"/>
            <a:ext cx="43815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5300" y="3938588"/>
            <a:ext cx="43815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3938588"/>
            <a:ext cx="43815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661A1-EF95-49B7-8A1C-E2EF4B0A18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1DC99-9FDB-480D-B67D-6436F35F91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685A3-B84F-4BB8-8DE2-123AB692272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9F101D-B964-44B5-B3AD-4E30C23917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9CDA5-E5CA-49FF-A3F0-1C7A6C1080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0679D-D6DD-4F91-8351-C71C6350A68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F01C0-7F2B-42FE-B7CC-4FB0FA985B0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4107DA-5A3D-4BDF-8DB0-381DEBD37E4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1E943-DE9D-4536-87E0-A22CB3F3B8B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A24A9E2-F2AD-42E9-817F-EF7AC4A088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4.jpe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4.jpeg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7.jpeg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40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8.jpe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36.png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Microsoft_Office_Excel_97-2003_Worksheet1.xls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Microsoft_Office_Excel_97-2003_Worksheet2.xls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1.jpe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12" Type="http://schemas.openxmlformats.org/officeDocument/2006/relationships/image" Target="../media/image70.w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11" Type="http://schemas.openxmlformats.org/officeDocument/2006/relationships/image" Target="../media/image69.wmf"/><Relationship Id="rId5" Type="http://schemas.openxmlformats.org/officeDocument/2006/relationships/image" Target="../media/image64.png"/><Relationship Id="rId10" Type="http://schemas.openxmlformats.org/officeDocument/2006/relationships/image" Target="../media/image23.png"/><Relationship Id="rId4" Type="http://schemas.openxmlformats.org/officeDocument/2006/relationships/image" Target="../media/image63.png"/><Relationship Id="rId9" Type="http://schemas.openxmlformats.org/officeDocument/2006/relationships/image" Target="../media/image6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nes2cognition.org/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3336925" y="3444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>
              <a:cs typeface="Arial" charset="0"/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04800" y="485775"/>
            <a:ext cx="9448800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dirty="0">
                <a:solidFill>
                  <a:srgbClr val="FFFF66"/>
                </a:solidFill>
              </a:rPr>
              <a:t>Synapse </a:t>
            </a:r>
            <a:r>
              <a:rPr lang="en-US" sz="3600" dirty="0" smtClean="0">
                <a:solidFill>
                  <a:srgbClr val="FFFF66"/>
                </a:solidFill>
              </a:rPr>
              <a:t>Complexity</a:t>
            </a:r>
            <a:endParaRPr lang="en-GB" sz="8000" dirty="0">
              <a:solidFill>
                <a:srgbClr val="FFFF66"/>
              </a:solidFill>
              <a:cs typeface="Arial" charset="0"/>
            </a:endParaRPr>
          </a:p>
          <a:p>
            <a:pPr algn="ctr"/>
            <a:endParaRPr lang="en-GB" sz="4000" dirty="0">
              <a:solidFill>
                <a:srgbClr val="FFFF66"/>
              </a:solidFill>
              <a:cs typeface="Arial" charset="0"/>
            </a:endParaRPr>
          </a:p>
          <a:p>
            <a:pPr algn="ctr"/>
            <a:r>
              <a:rPr lang="en-GB" sz="2000" dirty="0" smtClean="0">
                <a:solidFill>
                  <a:srgbClr val="FFFFFF"/>
                </a:solidFill>
                <a:cs typeface="Arial" charset="0"/>
              </a:rPr>
              <a:t>Swartz Foundation</a:t>
            </a:r>
            <a:endParaRPr lang="en-GB" sz="2000" dirty="0">
              <a:solidFill>
                <a:srgbClr val="FFFFFF"/>
              </a:solidFill>
              <a:cs typeface="Arial" charset="0"/>
            </a:endParaRPr>
          </a:p>
          <a:p>
            <a:pPr algn="ctr"/>
            <a:r>
              <a:rPr lang="en-GB" sz="2000" dirty="0" smtClean="0">
                <a:solidFill>
                  <a:srgbClr val="FFFFFF"/>
                </a:solidFill>
                <a:cs typeface="Arial" charset="0"/>
              </a:rPr>
              <a:t>Banbury Meeting, CSHL</a:t>
            </a:r>
            <a:endParaRPr lang="en-GB" sz="2000" dirty="0">
              <a:solidFill>
                <a:srgbClr val="FFFFFF"/>
              </a:solidFill>
              <a:cs typeface="Arial" charset="0"/>
            </a:endParaRPr>
          </a:p>
          <a:p>
            <a:pPr algn="ctr"/>
            <a:endParaRPr lang="en-GB" sz="2000" dirty="0">
              <a:solidFill>
                <a:srgbClr val="FFFFFF"/>
              </a:solidFill>
              <a:cs typeface="Arial" charset="0"/>
            </a:endParaRPr>
          </a:p>
          <a:p>
            <a:pPr algn="ctr"/>
            <a:r>
              <a:rPr lang="en-GB" sz="2000" dirty="0" smtClean="0">
                <a:solidFill>
                  <a:srgbClr val="FFFFFF"/>
                </a:solidFill>
                <a:cs typeface="Arial" charset="0"/>
              </a:rPr>
              <a:t>15</a:t>
            </a:r>
            <a:r>
              <a:rPr lang="en-GB" sz="2000" baseline="30000" dirty="0" smtClean="0">
                <a:solidFill>
                  <a:srgbClr val="FFFFFF"/>
                </a:solidFill>
                <a:cs typeface="Arial" charset="0"/>
              </a:rPr>
              <a:t>th</a:t>
            </a:r>
            <a:r>
              <a:rPr lang="en-GB" sz="2000" dirty="0" smtClean="0">
                <a:solidFill>
                  <a:srgbClr val="FFFFFF"/>
                </a:solidFill>
                <a:cs typeface="Arial" charset="0"/>
              </a:rPr>
              <a:t> April 2009</a:t>
            </a:r>
            <a:endParaRPr lang="en-GB" sz="2000" dirty="0">
              <a:solidFill>
                <a:srgbClr val="FFFFFF"/>
              </a:solidFill>
              <a:cs typeface="Arial" charset="0"/>
            </a:endParaRPr>
          </a:p>
          <a:p>
            <a:pPr algn="ctr"/>
            <a:endParaRPr lang="en-GB" sz="2000" dirty="0">
              <a:solidFill>
                <a:srgbClr val="FFFFFF"/>
              </a:solidFill>
              <a:cs typeface="Arial" charset="0"/>
            </a:endParaRPr>
          </a:p>
          <a:p>
            <a:pPr algn="ctr"/>
            <a:endParaRPr lang="en-GB" sz="2000" dirty="0">
              <a:solidFill>
                <a:srgbClr val="FFFFFF"/>
              </a:solidFill>
              <a:cs typeface="Arial" charset="0"/>
            </a:endParaRPr>
          </a:p>
          <a:p>
            <a:pPr algn="ctr"/>
            <a:r>
              <a:rPr lang="en-GB" sz="3200" dirty="0">
                <a:solidFill>
                  <a:srgbClr val="FFFFFF"/>
                </a:solidFill>
                <a:cs typeface="Arial" charset="0"/>
              </a:rPr>
              <a:t>Seth Grant</a:t>
            </a:r>
          </a:p>
          <a:p>
            <a:pPr algn="ctr"/>
            <a:endParaRPr lang="en-GB" sz="3200" dirty="0">
              <a:solidFill>
                <a:srgbClr val="FFFFFF"/>
              </a:solidFill>
              <a:cs typeface="Arial" charset="0"/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  <a:cs typeface="Arial" charset="0"/>
              </a:rPr>
              <a:t>Genes to Cognition program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  <a:cs typeface="Arial" charset="0"/>
              </a:rPr>
              <a:t>www.genes2cognition.org</a:t>
            </a:r>
          </a:p>
          <a:p>
            <a:pPr algn="ctr"/>
            <a:r>
              <a:rPr lang="en-GB" sz="2000" dirty="0" err="1">
                <a:solidFill>
                  <a:schemeClr val="bg1"/>
                </a:solidFill>
                <a:cs typeface="Arial" charset="0"/>
              </a:rPr>
              <a:t>Wellcome</a:t>
            </a:r>
            <a:r>
              <a:rPr lang="en-GB" sz="2000" dirty="0">
                <a:solidFill>
                  <a:schemeClr val="bg1"/>
                </a:solidFill>
                <a:cs typeface="Arial" charset="0"/>
              </a:rPr>
              <a:t> Trust Sanger Institute, Cambridge UK</a:t>
            </a:r>
          </a:p>
          <a:p>
            <a:pPr algn="ctr"/>
            <a:endParaRPr lang="en-GB" sz="2800" dirty="0">
              <a:solidFill>
                <a:schemeClr val="bg1"/>
              </a:solidFill>
              <a:cs typeface="Arial" charset="0"/>
            </a:endParaRPr>
          </a:p>
          <a:p>
            <a:pPr algn="ctr"/>
            <a:endParaRPr lang="en-GB" sz="2400" dirty="0">
              <a:solidFill>
                <a:srgbClr val="FFFF00"/>
              </a:solidFill>
              <a:cs typeface="Arial" charset="0"/>
            </a:endParaRPr>
          </a:p>
        </p:txBody>
      </p:sp>
      <p:pic>
        <p:nvPicPr>
          <p:cNvPr id="6148" name="Picture 5" descr="logo_no_bor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78863" y="5527675"/>
            <a:ext cx="1193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1617663" y="1279525"/>
            <a:ext cx="6665912" cy="4498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50825" y="6365420"/>
            <a:ext cx="40575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dirty="0" smtClean="0"/>
              <a:t>Pocklington, et al, Molecular </a:t>
            </a:r>
            <a:r>
              <a:rPr lang="en-GB" sz="1400" dirty="0"/>
              <a:t>Systems </a:t>
            </a:r>
            <a:r>
              <a:rPr lang="en-GB" sz="1400" dirty="0" err="1"/>
              <a:t>Biol</a:t>
            </a:r>
            <a:r>
              <a:rPr lang="en-GB" sz="1400" dirty="0"/>
              <a:t>  2006.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989013" y="398463"/>
            <a:ext cx="795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/>
              <a:t>Molecular Networks: modular protein interaction networks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800" y="1301750"/>
            <a:ext cx="5138738" cy="416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692900" y="2400300"/>
            <a:ext cx="1714500" cy="1300163"/>
            <a:chOff x="846" y="1496"/>
            <a:chExt cx="2028" cy="1540"/>
          </a:xfrm>
        </p:grpSpPr>
        <p:sp>
          <p:nvSpPr>
            <p:cNvPr id="20488" name="Line 4"/>
            <p:cNvSpPr>
              <a:spLocks noChangeShapeType="1"/>
            </p:cNvSpPr>
            <p:nvPr/>
          </p:nvSpPr>
          <p:spPr bwMode="auto">
            <a:xfrm rot="10800000">
              <a:off x="2187" y="2360"/>
              <a:ext cx="375" cy="43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489" name="Line 5"/>
            <p:cNvSpPr>
              <a:spLocks noChangeShapeType="1"/>
            </p:cNvSpPr>
            <p:nvPr/>
          </p:nvSpPr>
          <p:spPr bwMode="auto">
            <a:xfrm rot="10800000" flipH="1">
              <a:off x="1134" y="2418"/>
              <a:ext cx="380" cy="39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490" name="Line 6"/>
            <p:cNvSpPr>
              <a:spLocks noChangeShapeType="1"/>
            </p:cNvSpPr>
            <p:nvPr/>
          </p:nvSpPr>
          <p:spPr bwMode="auto">
            <a:xfrm rot="10800000" flipH="1">
              <a:off x="1875" y="2339"/>
              <a:ext cx="10" cy="56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491" name="Line 7"/>
            <p:cNvSpPr>
              <a:spLocks noChangeShapeType="1"/>
            </p:cNvSpPr>
            <p:nvPr/>
          </p:nvSpPr>
          <p:spPr bwMode="auto">
            <a:xfrm rot="10800000">
              <a:off x="1563" y="1770"/>
              <a:ext cx="297" cy="58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492" name="Line 8"/>
            <p:cNvSpPr>
              <a:spLocks noChangeShapeType="1"/>
            </p:cNvSpPr>
            <p:nvPr/>
          </p:nvSpPr>
          <p:spPr bwMode="auto">
            <a:xfrm rot="10800000" flipH="1">
              <a:off x="1946" y="1798"/>
              <a:ext cx="265" cy="5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493" name="Line 9"/>
            <p:cNvSpPr>
              <a:spLocks noChangeShapeType="1"/>
            </p:cNvSpPr>
            <p:nvPr/>
          </p:nvSpPr>
          <p:spPr bwMode="auto">
            <a:xfrm>
              <a:off x="1696" y="1669"/>
              <a:ext cx="678" cy="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494" name="AutoShape 10"/>
            <p:cNvSpPr>
              <a:spLocks/>
            </p:cNvSpPr>
            <p:nvPr/>
          </p:nvSpPr>
          <p:spPr bwMode="auto">
            <a:xfrm>
              <a:off x="1338" y="1496"/>
              <a:ext cx="397" cy="339"/>
            </a:xfrm>
            <a:custGeom>
              <a:avLst/>
              <a:gdLst>
                <a:gd name="T0" fmla="*/ 0 w 19679"/>
                <a:gd name="T1" fmla="*/ 0 h 19679"/>
                <a:gd name="T2" fmla="*/ 19679 w 19679"/>
                <a:gd name="T3" fmla="*/ 19679 h 19679"/>
              </a:gdLst>
              <a:ahLst/>
              <a:cxnLst/>
              <a:rect l="T0" t="T1" r="T2" b="T3"/>
              <a:pathLst>
                <a:path w="19679" h="19679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  <a:moveTo>
                    <a:pt x="16796" y="2882"/>
                  </a:moveTo>
                </a:path>
              </a:pathLst>
            </a:cu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5" name="AutoShape 11"/>
            <p:cNvSpPr>
              <a:spLocks/>
            </p:cNvSpPr>
            <p:nvPr/>
          </p:nvSpPr>
          <p:spPr bwMode="auto">
            <a:xfrm>
              <a:off x="2016" y="1496"/>
              <a:ext cx="398" cy="339"/>
            </a:xfrm>
            <a:custGeom>
              <a:avLst/>
              <a:gdLst>
                <a:gd name="T0" fmla="*/ 0 w 19679"/>
                <a:gd name="T1" fmla="*/ 0 h 19679"/>
                <a:gd name="T2" fmla="*/ 19679 w 19679"/>
                <a:gd name="T3" fmla="*/ 19679 h 19679"/>
              </a:gdLst>
              <a:ahLst/>
              <a:cxnLst/>
              <a:rect l="T0" t="T1" r="T2" b="T3"/>
              <a:pathLst>
                <a:path w="19679" h="19679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  <a:moveTo>
                    <a:pt x="16796" y="2882"/>
                  </a:moveTo>
                </a:path>
              </a:pathLst>
            </a:cu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6" name="Rectangle 12"/>
            <p:cNvSpPr>
              <a:spLocks/>
            </p:cNvSpPr>
            <p:nvPr/>
          </p:nvSpPr>
          <p:spPr bwMode="auto">
            <a:xfrm>
              <a:off x="1329" y="2116"/>
              <a:ext cx="1101" cy="338"/>
            </a:xfrm>
            <a:prstGeom prst="rect">
              <a:avLst/>
            </a:prstGeom>
            <a:solidFill>
              <a:srgbClr val="FF1D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7" name="AutoShape 13"/>
            <p:cNvSpPr>
              <a:spLocks/>
            </p:cNvSpPr>
            <p:nvPr/>
          </p:nvSpPr>
          <p:spPr bwMode="auto">
            <a:xfrm rot="10800000">
              <a:off x="955" y="2742"/>
              <a:ext cx="523" cy="294"/>
            </a:xfrm>
            <a:prstGeom prst="triangle">
              <a:avLst>
                <a:gd name="adj" fmla="val 50000"/>
              </a:avLst>
            </a:prstGeom>
            <a:solidFill>
              <a:srgbClr val="FCFE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8" name="AutoShape 14"/>
            <p:cNvSpPr>
              <a:spLocks/>
            </p:cNvSpPr>
            <p:nvPr/>
          </p:nvSpPr>
          <p:spPr bwMode="auto">
            <a:xfrm rot="10800000">
              <a:off x="1618" y="2742"/>
              <a:ext cx="523" cy="294"/>
            </a:xfrm>
            <a:prstGeom prst="triangle">
              <a:avLst>
                <a:gd name="adj" fmla="val 50000"/>
              </a:avLst>
            </a:prstGeom>
            <a:solidFill>
              <a:srgbClr val="FCFE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9" name="AutoShape 15"/>
            <p:cNvSpPr>
              <a:spLocks/>
            </p:cNvSpPr>
            <p:nvPr/>
          </p:nvSpPr>
          <p:spPr bwMode="auto">
            <a:xfrm rot="10800000">
              <a:off x="2258" y="2742"/>
              <a:ext cx="523" cy="294"/>
            </a:xfrm>
            <a:prstGeom prst="triangle">
              <a:avLst>
                <a:gd name="adj" fmla="val 50000"/>
              </a:avLst>
            </a:prstGeom>
            <a:solidFill>
              <a:srgbClr val="FCFE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0" name="Line 16"/>
            <p:cNvSpPr>
              <a:spLocks noChangeShapeType="1"/>
            </p:cNvSpPr>
            <p:nvPr/>
          </p:nvSpPr>
          <p:spPr bwMode="auto">
            <a:xfrm rot="10800000" flipH="1">
              <a:off x="846" y="1986"/>
              <a:ext cx="2028" cy="2"/>
            </a:xfrm>
            <a:prstGeom prst="line">
              <a:avLst/>
            </a:prstGeom>
            <a:noFill/>
            <a:ln w="25400">
              <a:solidFill>
                <a:srgbClr val="838383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501" name="Line 17"/>
            <p:cNvSpPr>
              <a:spLocks noChangeShapeType="1"/>
            </p:cNvSpPr>
            <p:nvPr/>
          </p:nvSpPr>
          <p:spPr bwMode="auto">
            <a:xfrm rot="10800000" flipH="1">
              <a:off x="846" y="2576"/>
              <a:ext cx="2028" cy="9"/>
            </a:xfrm>
            <a:prstGeom prst="line">
              <a:avLst/>
            </a:prstGeom>
            <a:noFill/>
            <a:ln w="25400">
              <a:solidFill>
                <a:srgbClr val="838383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0484" name="Text Box 18"/>
          <p:cNvSpPr txBox="1">
            <a:spLocks noChangeArrowheads="1"/>
          </p:cNvSpPr>
          <p:nvPr/>
        </p:nvSpPr>
        <p:spPr bwMode="auto">
          <a:xfrm>
            <a:off x="8308975" y="2012950"/>
            <a:ext cx="13160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i="1">
                <a:cs typeface="Arial" charset="0"/>
              </a:rPr>
              <a:t>upstream</a:t>
            </a:r>
          </a:p>
        </p:txBody>
      </p:sp>
      <p:sp>
        <p:nvSpPr>
          <p:cNvPr id="20485" name="Text Box 19"/>
          <p:cNvSpPr txBox="1">
            <a:spLocks noChangeArrowheads="1"/>
          </p:cNvSpPr>
          <p:nvPr/>
        </p:nvSpPr>
        <p:spPr bwMode="auto">
          <a:xfrm>
            <a:off x="8256588" y="3643313"/>
            <a:ext cx="15128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i="1">
                <a:cs typeface="Arial" charset="0"/>
              </a:rPr>
              <a:t>downstream</a:t>
            </a:r>
          </a:p>
        </p:txBody>
      </p:sp>
      <p:sp>
        <p:nvSpPr>
          <p:cNvPr id="20486" name="Text Box 20"/>
          <p:cNvSpPr txBox="1">
            <a:spLocks noChangeArrowheads="1"/>
          </p:cNvSpPr>
          <p:nvPr/>
        </p:nvSpPr>
        <p:spPr bwMode="auto">
          <a:xfrm>
            <a:off x="1962150" y="347663"/>
            <a:ext cx="59674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/>
              <a:t>Upstream and Downstream modules</a:t>
            </a:r>
          </a:p>
        </p:txBody>
      </p:sp>
      <p:sp>
        <p:nvSpPr>
          <p:cNvPr id="20487" name="Text Box 21"/>
          <p:cNvSpPr txBox="1">
            <a:spLocks noChangeArrowheads="1"/>
          </p:cNvSpPr>
          <p:nvPr/>
        </p:nvSpPr>
        <p:spPr bwMode="auto">
          <a:xfrm>
            <a:off x="3001963" y="5988050"/>
            <a:ext cx="3905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i="1"/>
              <a:t>A useful tool for handling complexity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82384" y="216582"/>
            <a:ext cx="8915400" cy="487362"/>
          </a:xfrm>
        </p:spPr>
        <p:txBody>
          <a:bodyPr/>
          <a:lstStyle/>
          <a:p>
            <a:r>
              <a:rPr lang="en-US" sz="2400" b="1" dirty="0" smtClean="0"/>
              <a:t>Human cortex PSD: 1462 protein network</a:t>
            </a:r>
            <a:endParaRPr lang="en-GB" sz="2400" b="1" dirty="0" smtClean="0"/>
          </a:p>
        </p:txBody>
      </p:sp>
      <p:pic>
        <p:nvPicPr>
          <p:cNvPr id="165891" name="Picture 3" descr="WholePsdMcl1"/>
          <p:cNvPicPr>
            <a:picLocks noChangeAspect="1" noChangeArrowheads="1"/>
          </p:cNvPicPr>
          <p:nvPr/>
        </p:nvPicPr>
        <p:blipFill>
          <a:blip r:embed="rId3"/>
          <a:srcRect l="12709" r="7875"/>
          <a:stretch>
            <a:fillRect/>
          </a:stretch>
        </p:blipFill>
        <p:spPr bwMode="auto">
          <a:xfrm>
            <a:off x="1074738" y="685800"/>
            <a:ext cx="7840662" cy="605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2550" y="6483350"/>
            <a:ext cx="32813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050" dirty="0"/>
              <a:t>Alex Bayes, Mark Collins, Louie Van De Lagemaat, </a:t>
            </a:r>
          </a:p>
          <a:p>
            <a:pPr>
              <a:defRPr/>
            </a:pPr>
            <a:r>
              <a:rPr lang="en-GB" sz="1050" dirty="0"/>
              <a:t>Ian Whittle, Jyoti Choudhary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brain evolution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80988" y="2408238"/>
            <a:ext cx="9420225" cy="2097087"/>
          </a:xfrm>
          <a:noFill/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009650" y="788988"/>
            <a:ext cx="81676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/>
              <a:t>The origin and evolution of synapses and the brain</a:t>
            </a:r>
          </a:p>
        </p:txBody>
      </p:sp>
      <p:sp>
        <p:nvSpPr>
          <p:cNvPr id="5" name="Text Box 90"/>
          <p:cNvSpPr txBox="1">
            <a:spLocks noChangeArrowheads="1"/>
          </p:cNvSpPr>
          <p:nvPr/>
        </p:nvSpPr>
        <p:spPr bwMode="auto">
          <a:xfrm>
            <a:off x="2470785" y="6327077"/>
            <a:ext cx="43767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dirty="0"/>
              <a:t>Emes et al, Nature Neuroscience 11, 799 (2008)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Line 2"/>
          <p:cNvSpPr>
            <a:spLocks noChangeShapeType="1"/>
          </p:cNvSpPr>
          <p:nvPr/>
        </p:nvSpPr>
        <p:spPr bwMode="auto">
          <a:xfrm>
            <a:off x="1600200" y="2709863"/>
            <a:ext cx="3816350" cy="30241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5059" name="Line 3"/>
          <p:cNvSpPr>
            <a:spLocks noChangeShapeType="1"/>
          </p:cNvSpPr>
          <p:nvPr/>
        </p:nvSpPr>
        <p:spPr bwMode="auto">
          <a:xfrm flipV="1">
            <a:off x="2032000" y="2709863"/>
            <a:ext cx="504825" cy="3587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5060" name="Line 4"/>
          <p:cNvSpPr>
            <a:spLocks noChangeShapeType="1"/>
          </p:cNvSpPr>
          <p:nvPr/>
        </p:nvSpPr>
        <p:spPr bwMode="auto">
          <a:xfrm flipV="1">
            <a:off x="2608263" y="2709863"/>
            <a:ext cx="1152525" cy="7905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5061" name="Line 5"/>
          <p:cNvSpPr>
            <a:spLocks noChangeShapeType="1"/>
          </p:cNvSpPr>
          <p:nvPr/>
        </p:nvSpPr>
        <p:spPr bwMode="auto">
          <a:xfrm flipV="1">
            <a:off x="3687763" y="2709863"/>
            <a:ext cx="2520950" cy="1655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45062" name="Picture 6" descr="mammal mouse_7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1863" y="2320925"/>
            <a:ext cx="649287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7" descr="fly drosophila_7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48350" y="2278063"/>
            <a:ext cx="8905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8" descr="primate human_7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95375" y="1906588"/>
            <a:ext cx="76676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9" descr="primate chimp_7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20925" y="2014538"/>
            <a:ext cx="51276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Picture 10" descr="yeast pombe_7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96275" y="2276475"/>
            <a:ext cx="61753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7" name="Text Box 11"/>
          <p:cNvSpPr txBox="1">
            <a:spLocks noChangeArrowheads="1"/>
          </p:cNvSpPr>
          <p:nvPr/>
        </p:nvSpPr>
        <p:spPr bwMode="auto">
          <a:xfrm>
            <a:off x="1239838" y="2990850"/>
            <a:ext cx="755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6 myr</a:t>
            </a:r>
          </a:p>
        </p:txBody>
      </p:sp>
      <p:sp>
        <p:nvSpPr>
          <p:cNvPr id="45068" name="Text Box 12"/>
          <p:cNvSpPr txBox="1">
            <a:spLocks noChangeArrowheads="1"/>
          </p:cNvSpPr>
          <p:nvPr/>
        </p:nvSpPr>
        <p:spPr bwMode="auto">
          <a:xfrm>
            <a:off x="1743075" y="3422650"/>
            <a:ext cx="88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75 myr</a:t>
            </a:r>
          </a:p>
        </p:txBody>
      </p:sp>
      <p:sp>
        <p:nvSpPr>
          <p:cNvPr id="45069" name="Text Box 13"/>
          <p:cNvSpPr txBox="1">
            <a:spLocks noChangeArrowheads="1"/>
          </p:cNvSpPr>
          <p:nvPr/>
        </p:nvSpPr>
        <p:spPr bwMode="auto">
          <a:xfrm>
            <a:off x="2608263" y="4214813"/>
            <a:ext cx="1009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600 myr</a:t>
            </a:r>
          </a:p>
        </p:txBody>
      </p:sp>
      <p:sp>
        <p:nvSpPr>
          <p:cNvPr id="45070" name="Text Box 14"/>
          <p:cNvSpPr txBox="1">
            <a:spLocks noChangeArrowheads="1"/>
          </p:cNvSpPr>
          <p:nvPr/>
        </p:nvSpPr>
        <p:spPr bwMode="auto">
          <a:xfrm>
            <a:off x="3616325" y="5157788"/>
            <a:ext cx="1136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1000 myr</a:t>
            </a:r>
          </a:p>
        </p:txBody>
      </p:sp>
      <p:sp>
        <p:nvSpPr>
          <p:cNvPr id="45071" name="Line 15"/>
          <p:cNvSpPr>
            <a:spLocks noChangeShapeType="1"/>
          </p:cNvSpPr>
          <p:nvPr/>
        </p:nvSpPr>
        <p:spPr bwMode="auto">
          <a:xfrm flipV="1">
            <a:off x="4808538" y="2708275"/>
            <a:ext cx="3848100" cy="25209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5072" name="Text Box 16"/>
          <p:cNvSpPr txBox="1">
            <a:spLocks noChangeArrowheads="1"/>
          </p:cNvSpPr>
          <p:nvPr/>
        </p:nvSpPr>
        <p:spPr bwMode="auto">
          <a:xfrm>
            <a:off x="4221163" y="379413"/>
            <a:ext cx="14525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i="1"/>
              <a:t>Tree of life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Line 2"/>
          <p:cNvSpPr>
            <a:spLocks noChangeShapeType="1"/>
          </p:cNvSpPr>
          <p:nvPr/>
        </p:nvSpPr>
        <p:spPr bwMode="auto">
          <a:xfrm>
            <a:off x="1600200" y="2709863"/>
            <a:ext cx="3816350" cy="30241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7107" name="Line 3"/>
          <p:cNvSpPr>
            <a:spLocks noChangeShapeType="1"/>
          </p:cNvSpPr>
          <p:nvPr/>
        </p:nvSpPr>
        <p:spPr bwMode="auto">
          <a:xfrm flipV="1">
            <a:off x="2032000" y="2709863"/>
            <a:ext cx="504825" cy="3587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7108" name="Line 4"/>
          <p:cNvSpPr>
            <a:spLocks noChangeShapeType="1"/>
          </p:cNvSpPr>
          <p:nvPr/>
        </p:nvSpPr>
        <p:spPr bwMode="auto">
          <a:xfrm flipV="1">
            <a:off x="2608263" y="2709863"/>
            <a:ext cx="1152525" cy="7905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7109" name="Line 5"/>
          <p:cNvSpPr>
            <a:spLocks noChangeShapeType="1"/>
          </p:cNvSpPr>
          <p:nvPr/>
        </p:nvSpPr>
        <p:spPr bwMode="auto">
          <a:xfrm flipV="1">
            <a:off x="3687763" y="2709863"/>
            <a:ext cx="2520950" cy="1655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47110" name="Picture 6" descr="mammal mouse_7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1863" y="2320925"/>
            <a:ext cx="649287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7" descr="fly drosophila_7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48350" y="2278063"/>
            <a:ext cx="8905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8" descr="primate human_7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36650" y="1989138"/>
            <a:ext cx="725488" cy="69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3" name="Picture 9" descr="primate chimp_7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20925" y="2014538"/>
            <a:ext cx="51276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4" name="Picture 10" descr="yeast pombe_7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96275" y="2276475"/>
            <a:ext cx="61753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1239838" y="2990850"/>
            <a:ext cx="755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6 myr</a:t>
            </a:r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1743075" y="3422650"/>
            <a:ext cx="88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75 myr</a:t>
            </a:r>
          </a:p>
        </p:txBody>
      </p:sp>
      <p:sp>
        <p:nvSpPr>
          <p:cNvPr id="47117" name="Text Box 13"/>
          <p:cNvSpPr txBox="1">
            <a:spLocks noChangeArrowheads="1"/>
          </p:cNvSpPr>
          <p:nvPr/>
        </p:nvSpPr>
        <p:spPr bwMode="auto">
          <a:xfrm>
            <a:off x="2608263" y="4214813"/>
            <a:ext cx="1009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600 myr</a:t>
            </a:r>
          </a:p>
        </p:txBody>
      </p:sp>
      <p:sp>
        <p:nvSpPr>
          <p:cNvPr id="47118" name="Text Box 14"/>
          <p:cNvSpPr txBox="1">
            <a:spLocks noChangeArrowheads="1"/>
          </p:cNvSpPr>
          <p:nvPr/>
        </p:nvSpPr>
        <p:spPr bwMode="auto">
          <a:xfrm>
            <a:off x="3616325" y="5157788"/>
            <a:ext cx="1136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1000 myr</a:t>
            </a:r>
          </a:p>
        </p:txBody>
      </p:sp>
      <p:sp>
        <p:nvSpPr>
          <p:cNvPr id="47119" name="Line 15"/>
          <p:cNvSpPr>
            <a:spLocks noChangeShapeType="1"/>
          </p:cNvSpPr>
          <p:nvPr/>
        </p:nvSpPr>
        <p:spPr bwMode="auto">
          <a:xfrm flipV="1">
            <a:off x="4808538" y="2708275"/>
            <a:ext cx="3848100" cy="25209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7120" name="Line 16"/>
          <p:cNvSpPr>
            <a:spLocks noChangeShapeType="1"/>
          </p:cNvSpPr>
          <p:nvPr/>
        </p:nvSpPr>
        <p:spPr bwMode="auto">
          <a:xfrm flipV="1">
            <a:off x="2216150" y="1989138"/>
            <a:ext cx="3744913" cy="2592387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7121" name="Line 17"/>
          <p:cNvSpPr>
            <a:spLocks noChangeShapeType="1"/>
          </p:cNvSpPr>
          <p:nvPr/>
        </p:nvSpPr>
        <p:spPr bwMode="auto">
          <a:xfrm flipV="1">
            <a:off x="3008313" y="1989138"/>
            <a:ext cx="4897437" cy="3382962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7122" name="Line 18"/>
          <p:cNvSpPr>
            <a:spLocks noChangeShapeType="1"/>
          </p:cNvSpPr>
          <p:nvPr/>
        </p:nvSpPr>
        <p:spPr bwMode="auto">
          <a:xfrm flipV="1">
            <a:off x="5961063" y="1484313"/>
            <a:ext cx="0" cy="504825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7123" name="Line 19"/>
          <p:cNvSpPr>
            <a:spLocks noChangeShapeType="1"/>
          </p:cNvSpPr>
          <p:nvPr/>
        </p:nvSpPr>
        <p:spPr bwMode="auto">
          <a:xfrm flipV="1">
            <a:off x="7905750" y="1052513"/>
            <a:ext cx="0" cy="936625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7124" name="Rectangle 20"/>
          <p:cNvSpPr>
            <a:spLocks noChangeArrowheads="1"/>
          </p:cNvSpPr>
          <p:nvPr/>
        </p:nvSpPr>
        <p:spPr bwMode="auto">
          <a:xfrm>
            <a:off x="1136650" y="1484313"/>
            <a:ext cx="4824413" cy="5048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i="1"/>
              <a:t>chordates</a:t>
            </a:r>
          </a:p>
        </p:txBody>
      </p:sp>
      <p:sp>
        <p:nvSpPr>
          <p:cNvPr id="47125" name="Rectangle 21"/>
          <p:cNvSpPr>
            <a:spLocks noChangeArrowheads="1"/>
          </p:cNvSpPr>
          <p:nvPr/>
        </p:nvSpPr>
        <p:spPr bwMode="auto">
          <a:xfrm>
            <a:off x="1136650" y="981075"/>
            <a:ext cx="6769100" cy="504825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i="1"/>
              <a:t>metazoans</a:t>
            </a:r>
          </a:p>
        </p:txBody>
      </p:sp>
      <p:sp>
        <p:nvSpPr>
          <p:cNvPr id="47126" name="Rectangle 22"/>
          <p:cNvSpPr>
            <a:spLocks noChangeArrowheads="1"/>
          </p:cNvSpPr>
          <p:nvPr/>
        </p:nvSpPr>
        <p:spPr bwMode="auto">
          <a:xfrm>
            <a:off x="1136650" y="476250"/>
            <a:ext cx="7920038" cy="504825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i="1"/>
              <a:t>eukaryotes</a:t>
            </a:r>
          </a:p>
        </p:txBody>
      </p:sp>
      <p:sp>
        <p:nvSpPr>
          <p:cNvPr id="47127" name="AutoShape 23"/>
          <p:cNvSpPr>
            <a:spLocks noChangeArrowheads="1"/>
          </p:cNvSpPr>
          <p:nvPr/>
        </p:nvSpPr>
        <p:spPr bwMode="auto">
          <a:xfrm rot="-1974315">
            <a:off x="2933700" y="4813300"/>
            <a:ext cx="1079500" cy="190500"/>
          </a:xfrm>
          <a:prstGeom prst="rightArrow">
            <a:avLst>
              <a:gd name="adj1" fmla="val 50000"/>
              <a:gd name="adj2" fmla="val 141667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3300"/>
              </a:solidFill>
            </a:endParaRPr>
          </a:p>
        </p:txBody>
      </p:sp>
      <p:sp>
        <p:nvSpPr>
          <p:cNvPr id="47128" name="Text Box 24"/>
          <p:cNvSpPr txBox="1">
            <a:spLocks noChangeArrowheads="1"/>
          </p:cNvSpPr>
          <p:nvPr/>
        </p:nvSpPr>
        <p:spPr bwMode="auto">
          <a:xfrm>
            <a:off x="949325" y="5027613"/>
            <a:ext cx="2000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3300"/>
                </a:solidFill>
              </a:rPr>
              <a:t>Origin of the brain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jelly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4275" y="1236663"/>
            <a:ext cx="4745038" cy="508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1554925" y="280162"/>
            <a:ext cx="61943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The first </a:t>
            </a:r>
            <a:r>
              <a:rPr lang="en-GB" sz="3200" dirty="0" smtClean="0">
                <a:solidFill>
                  <a:schemeClr val="bg1"/>
                </a:solidFill>
              </a:rPr>
              <a:t>neurons </a:t>
            </a:r>
            <a:r>
              <a:rPr lang="en-GB" sz="3200" dirty="0">
                <a:solidFill>
                  <a:schemeClr val="bg1"/>
                </a:solidFill>
              </a:rPr>
              <a:t>and first brains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676525" y="869950"/>
            <a:ext cx="812800" cy="420688"/>
            <a:chOff x="494" y="1694"/>
            <a:chExt cx="989" cy="697"/>
          </a:xfrm>
        </p:grpSpPr>
        <p:sp>
          <p:nvSpPr>
            <p:cNvPr id="51274" name="Oval 3"/>
            <p:cNvSpPr>
              <a:spLocks noChangeArrowheads="1"/>
            </p:cNvSpPr>
            <p:nvPr/>
          </p:nvSpPr>
          <p:spPr bwMode="auto">
            <a:xfrm>
              <a:off x="494" y="1694"/>
              <a:ext cx="221" cy="221"/>
            </a:xfrm>
            <a:prstGeom prst="ellipse">
              <a:avLst/>
            </a:prstGeom>
            <a:solidFill>
              <a:srgbClr val="00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5" name="Oval 4"/>
            <p:cNvSpPr>
              <a:spLocks noChangeArrowheads="1"/>
            </p:cNvSpPr>
            <p:nvPr/>
          </p:nvSpPr>
          <p:spPr bwMode="auto">
            <a:xfrm>
              <a:off x="750" y="1700"/>
              <a:ext cx="221" cy="221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6" name="Oval 5"/>
            <p:cNvSpPr>
              <a:spLocks noChangeArrowheads="1"/>
            </p:cNvSpPr>
            <p:nvPr/>
          </p:nvSpPr>
          <p:spPr bwMode="auto">
            <a:xfrm>
              <a:off x="1006" y="1706"/>
              <a:ext cx="221" cy="221"/>
            </a:xfrm>
            <a:prstGeom prst="ellipse">
              <a:avLst/>
            </a:prstGeom>
            <a:solidFill>
              <a:srgbClr val="9999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7" name="Oval 6"/>
            <p:cNvSpPr>
              <a:spLocks noChangeArrowheads="1"/>
            </p:cNvSpPr>
            <p:nvPr/>
          </p:nvSpPr>
          <p:spPr bwMode="auto">
            <a:xfrm>
              <a:off x="1262" y="1712"/>
              <a:ext cx="221" cy="221"/>
            </a:xfrm>
            <a:prstGeom prst="ellipse">
              <a:avLst/>
            </a:prstGeom>
            <a:solidFill>
              <a:srgbClr val="A3F3FB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8" name="Rectangle 7"/>
            <p:cNvSpPr>
              <a:spLocks noChangeArrowheads="1"/>
            </p:cNvSpPr>
            <p:nvPr/>
          </p:nvSpPr>
          <p:spPr bwMode="auto">
            <a:xfrm>
              <a:off x="629" y="2006"/>
              <a:ext cx="211" cy="168"/>
            </a:xfrm>
            <a:prstGeom prst="rect">
              <a:avLst/>
            </a:prstGeom>
            <a:solidFill>
              <a:srgbClr val="F81C4B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9" name="Rectangle 8"/>
            <p:cNvSpPr>
              <a:spLocks noChangeArrowheads="1"/>
            </p:cNvSpPr>
            <p:nvPr/>
          </p:nvSpPr>
          <p:spPr bwMode="auto">
            <a:xfrm>
              <a:off x="870" y="2007"/>
              <a:ext cx="211" cy="168"/>
            </a:xfrm>
            <a:prstGeom prst="rect">
              <a:avLst/>
            </a:prstGeom>
            <a:solidFill>
              <a:srgbClr val="CF073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0" name="Rectangle 9"/>
            <p:cNvSpPr>
              <a:spLocks noChangeArrowheads="1"/>
            </p:cNvSpPr>
            <p:nvPr/>
          </p:nvSpPr>
          <p:spPr bwMode="auto">
            <a:xfrm>
              <a:off x="1111" y="2008"/>
              <a:ext cx="211" cy="168"/>
            </a:xfrm>
            <a:prstGeom prst="rect">
              <a:avLst/>
            </a:prstGeom>
            <a:solidFill>
              <a:srgbClr val="FCA2B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1" name="AutoShape 10"/>
            <p:cNvSpPr>
              <a:spLocks noChangeArrowheads="1"/>
            </p:cNvSpPr>
            <p:nvPr/>
          </p:nvSpPr>
          <p:spPr bwMode="auto">
            <a:xfrm flipH="1" flipV="1">
              <a:off x="558" y="2279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2" name="AutoShape 11"/>
            <p:cNvSpPr>
              <a:spLocks noChangeArrowheads="1"/>
            </p:cNvSpPr>
            <p:nvPr/>
          </p:nvSpPr>
          <p:spPr bwMode="auto">
            <a:xfrm flipH="1" flipV="1">
              <a:off x="844" y="2275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3" name="AutoShape 12"/>
            <p:cNvSpPr>
              <a:spLocks noChangeArrowheads="1"/>
            </p:cNvSpPr>
            <p:nvPr/>
          </p:nvSpPr>
          <p:spPr bwMode="auto">
            <a:xfrm flipH="1" flipV="1">
              <a:off x="1129" y="2280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4" name="Line 13"/>
            <p:cNvSpPr>
              <a:spLocks noChangeShapeType="1"/>
            </p:cNvSpPr>
            <p:nvPr/>
          </p:nvSpPr>
          <p:spPr bwMode="auto">
            <a:xfrm>
              <a:off x="657" y="1902"/>
              <a:ext cx="73" cy="1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85" name="Line 14"/>
            <p:cNvSpPr>
              <a:spLocks noChangeShapeType="1"/>
            </p:cNvSpPr>
            <p:nvPr/>
          </p:nvSpPr>
          <p:spPr bwMode="auto">
            <a:xfrm>
              <a:off x="898" y="1915"/>
              <a:ext cx="67" cy="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86" name="Line 15"/>
            <p:cNvSpPr>
              <a:spLocks noChangeShapeType="1"/>
            </p:cNvSpPr>
            <p:nvPr/>
          </p:nvSpPr>
          <p:spPr bwMode="auto">
            <a:xfrm flipH="1">
              <a:off x="979" y="1903"/>
              <a:ext cx="67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87" name="Line 16"/>
            <p:cNvSpPr>
              <a:spLocks noChangeShapeType="1"/>
            </p:cNvSpPr>
            <p:nvPr/>
          </p:nvSpPr>
          <p:spPr bwMode="auto">
            <a:xfrm flipH="1">
              <a:off x="1226" y="1908"/>
              <a:ext cx="69" cy="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88" name="Line 17"/>
            <p:cNvSpPr>
              <a:spLocks noChangeShapeType="1"/>
            </p:cNvSpPr>
            <p:nvPr/>
          </p:nvSpPr>
          <p:spPr bwMode="auto">
            <a:xfrm>
              <a:off x="1191" y="2178"/>
              <a:ext cx="73" cy="1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89" name="Line 18"/>
            <p:cNvSpPr>
              <a:spLocks noChangeShapeType="1"/>
            </p:cNvSpPr>
            <p:nvPr/>
          </p:nvSpPr>
          <p:spPr bwMode="auto">
            <a:xfrm flipH="1">
              <a:off x="654" y="2180"/>
              <a:ext cx="69" cy="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90" name="Line 19"/>
            <p:cNvSpPr>
              <a:spLocks noChangeShapeType="1"/>
            </p:cNvSpPr>
            <p:nvPr/>
          </p:nvSpPr>
          <p:spPr bwMode="auto">
            <a:xfrm flipH="1">
              <a:off x="971" y="2175"/>
              <a:ext cx="1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3838575" y="876300"/>
            <a:ext cx="812800" cy="420688"/>
            <a:chOff x="1728" y="1716"/>
            <a:chExt cx="989" cy="697"/>
          </a:xfrm>
        </p:grpSpPr>
        <p:sp>
          <p:nvSpPr>
            <p:cNvPr id="51257" name="Oval 21"/>
            <p:cNvSpPr>
              <a:spLocks noChangeArrowheads="1"/>
            </p:cNvSpPr>
            <p:nvPr/>
          </p:nvSpPr>
          <p:spPr bwMode="auto">
            <a:xfrm>
              <a:off x="1728" y="1716"/>
              <a:ext cx="221" cy="221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8" name="Oval 22"/>
            <p:cNvSpPr>
              <a:spLocks noChangeArrowheads="1"/>
            </p:cNvSpPr>
            <p:nvPr/>
          </p:nvSpPr>
          <p:spPr bwMode="auto">
            <a:xfrm>
              <a:off x="1984" y="1722"/>
              <a:ext cx="221" cy="221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9" name="Oval 23"/>
            <p:cNvSpPr>
              <a:spLocks noChangeArrowheads="1"/>
            </p:cNvSpPr>
            <p:nvPr/>
          </p:nvSpPr>
          <p:spPr bwMode="auto">
            <a:xfrm>
              <a:off x="2240" y="1728"/>
              <a:ext cx="221" cy="221"/>
            </a:xfrm>
            <a:prstGeom prst="ellipse">
              <a:avLst/>
            </a:prstGeom>
            <a:solidFill>
              <a:srgbClr val="9999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0" name="Oval 24"/>
            <p:cNvSpPr>
              <a:spLocks noChangeArrowheads="1"/>
            </p:cNvSpPr>
            <p:nvPr/>
          </p:nvSpPr>
          <p:spPr bwMode="auto">
            <a:xfrm>
              <a:off x="2496" y="1734"/>
              <a:ext cx="221" cy="221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1" name="Rectangle 25"/>
            <p:cNvSpPr>
              <a:spLocks noChangeArrowheads="1"/>
            </p:cNvSpPr>
            <p:nvPr/>
          </p:nvSpPr>
          <p:spPr bwMode="auto">
            <a:xfrm>
              <a:off x="1863" y="2028"/>
              <a:ext cx="211" cy="168"/>
            </a:xfrm>
            <a:prstGeom prst="rect">
              <a:avLst/>
            </a:prstGeom>
            <a:solidFill>
              <a:srgbClr val="FF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2" name="Rectangle 26"/>
            <p:cNvSpPr>
              <a:spLocks noChangeArrowheads="1"/>
            </p:cNvSpPr>
            <p:nvPr/>
          </p:nvSpPr>
          <p:spPr bwMode="auto">
            <a:xfrm>
              <a:off x="2104" y="2029"/>
              <a:ext cx="211" cy="168"/>
            </a:xfrm>
            <a:prstGeom prst="rect">
              <a:avLst/>
            </a:prstGeom>
            <a:solidFill>
              <a:srgbClr val="CF073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3" name="Rectangle 27"/>
            <p:cNvSpPr>
              <a:spLocks noChangeArrowheads="1"/>
            </p:cNvSpPr>
            <p:nvPr/>
          </p:nvSpPr>
          <p:spPr bwMode="auto">
            <a:xfrm>
              <a:off x="2345" y="2030"/>
              <a:ext cx="211" cy="168"/>
            </a:xfrm>
            <a:prstGeom prst="rect">
              <a:avLst/>
            </a:prstGeom>
            <a:solidFill>
              <a:srgbClr val="FF99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4" name="AutoShape 28"/>
            <p:cNvSpPr>
              <a:spLocks noChangeArrowheads="1"/>
            </p:cNvSpPr>
            <p:nvPr/>
          </p:nvSpPr>
          <p:spPr bwMode="auto">
            <a:xfrm flipH="1" flipV="1">
              <a:off x="1792" y="2301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5" name="AutoShape 29"/>
            <p:cNvSpPr>
              <a:spLocks noChangeArrowheads="1"/>
            </p:cNvSpPr>
            <p:nvPr/>
          </p:nvSpPr>
          <p:spPr bwMode="auto">
            <a:xfrm flipH="1" flipV="1">
              <a:off x="2078" y="2297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6" name="AutoShape 30"/>
            <p:cNvSpPr>
              <a:spLocks noChangeArrowheads="1"/>
            </p:cNvSpPr>
            <p:nvPr/>
          </p:nvSpPr>
          <p:spPr bwMode="auto">
            <a:xfrm flipH="1" flipV="1">
              <a:off x="2363" y="2302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7" name="Line 31"/>
            <p:cNvSpPr>
              <a:spLocks noChangeShapeType="1"/>
            </p:cNvSpPr>
            <p:nvPr/>
          </p:nvSpPr>
          <p:spPr bwMode="auto">
            <a:xfrm>
              <a:off x="1891" y="1924"/>
              <a:ext cx="73" cy="1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68" name="Line 32"/>
            <p:cNvSpPr>
              <a:spLocks noChangeShapeType="1"/>
            </p:cNvSpPr>
            <p:nvPr/>
          </p:nvSpPr>
          <p:spPr bwMode="auto">
            <a:xfrm>
              <a:off x="2132" y="1937"/>
              <a:ext cx="67" cy="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69" name="Line 33"/>
            <p:cNvSpPr>
              <a:spLocks noChangeShapeType="1"/>
            </p:cNvSpPr>
            <p:nvPr/>
          </p:nvSpPr>
          <p:spPr bwMode="auto">
            <a:xfrm flipH="1">
              <a:off x="2213" y="1925"/>
              <a:ext cx="67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70" name="Line 34"/>
            <p:cNvSpPr>
              <a:spLocks noChangeShapeType="1"/>
            </p:cNvSpPr>
            <p:nvPr/>
          </p:nvSpPr>
          <p:spPr bwMode="auto">
            <a:xfrm flipH="1">
              <a:off x="2460" y="1930"/>
              <a:ext cx="69" cy="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71" name="Line 35"/>
            <p:cNvSpPr>
              <a:spLocks noChangeShapeType="1"/>
            </p:cNvSpPr>
            <p:nvPr/>
          </p:nvSpPr>
          <p:spPr bwMode="auto">
            <a:xfrm>
              <a:off x="2425" y="2200"/>
              <a:ext cx="73" cy="1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72" name="Line 36"/>
            <p:cNvSpPr>
              <a:spLocks noChangeShapeType="1"/>
            </p:cNvSpPr>
            <p:nvPr/>
          </p:nvSpPr>
          <p:spPr bwMode="auto">
            <a:xfrm flipH="1">
              <a:off x="1888" y="2202"/>
              <a:ext cx="69" cy="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73" name="Line 37"/>
            <p:cNvSpPr>
              <a:spLocks noChangeShapeType="1"/>
            </p:cNvSpPr>
            <p:nvPr/>
          </p:nvSpPr>
          <p:spPr bwMode="auto">
            <a:xfrm flipH="1">
              <a:off x="2205" y="2197"/>
              <a:ext cx="1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5021263" y="901700"/>
            <a:ext cx="814387" cy="420688"/>
            <a:chOff x="3076" y="1744"/>
            <a:chExt cx="989" cy="697"/>
          </a:xfrm>
        </p:grpSpPr>
        <p:sp>
          <p:nvSpPr>
            <p:cNvPr id="51240" name="Oval 39"/>
            <p:cNvSpPr>
              <a:spLocks noChangeArrowheads="1"/>
            </p:cNvSpPr>
            <p:nvPr/>
          </p:nvSpPr>
          <p:spPr bwMode="auto">
            <a:xfrm>
              <a:off x="3076" y="1744"/>
              <a:ext cx="221" cy="221"/>
            </a:xfrm>
            <a:prstGeom prst="ellipse">
              <a:avLst/>
            </a:prstGeom>
            <a:solidFill>
              <a:srgbClr val="A3F3FB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1" name="Oval 40"/>
            <p:cNvSpPr>
              <a:spLocks noChangeArrowheads="1"/>
            </p:cNvSpPr>
            <p:nvPr/>
          </p:nvSpPr>
          <p:spPr bwMode="auto">
            <a:xfrm>
              <a:off x="3332" y="1750"/>
              <a:ext cx="221" cy="221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2" name="Oval 41"/>
            <p:cNvSpPr>
              <a:spLocks noChangeArrowheads="1"/>
            </p:cNvSpPr>
            <p:nvPr/>
          </p:nvSpPr>
          <p:spPr bwMode="auto">
            <a:xfrm>
              <a:off x="3588" y="1756"/>
              <a:ext cx="221" cy="221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3" name="Oval 42"/>
            <p:cNvSpPr>
              <a:spLocks noChangeArrowheads="1"/>
            </p:cNvSpPr>
            <p:nvPr/>
          </p:nvSpPr>
          <p:spPr bwMode="auto">
            <a:xfrm>
              <a:off x="3844" y="1762"/>
              <a:ext cx="221" cy="221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4" name="Rectangle 43"/>
            <p:cNvSpPr>
              <a:spLocks noChangeArrowheads="1"/>
            </p:cNvSpPr>
            <p:nvPr/>
          </p:nvSpPr>
          <p:spPr bwMode="auto">
            <a:xfrm>
              <a:off x="3211" y="2056"/>
              <a:ext cx="211" cy="168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5" name="Rectangle 44"/>
            <p:cNvSpPr>
              <a:spLocks noChangeArrowheads="1"/>
            </p:cNvSpPr>
            <p:nvPr/>
          </p:nvSpPr>
          <p:spPr bwMode="auto">
            <a:xfrm>
              <a:off x="3452" y="2057"/>
              <a:ext cx="211" cy="168"/>
            </a:xfrm>
            <a:prstGeom prst="rect">
              <a:avLst/>
            </a:prstGeom>
            <a:solidFill>
              <a:srgbClr val="CF073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6" name="Rectangle 45"/>
            <p:cNvSpPr>
              <a:spLocks noChangeArrowheads="1"/>
            </p:cNvSpPr>
            <p:nvPr/>
          </p:nvSpPr>
          <p:spPr bwMode="auto">
            <a:xfrm>
              <a:off x="3693" y="2058"/>
              <a:ext cx="211" cy="168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7" name="AutoShape 46"/>
            <p:cNvSpPr>
              <a:spLocks noChangeArrowheads="1"/>
            </p:cNvSpPr>
            <p:nvPr/>
          </p:nvSpPr>
          <p:spPr bwMode="auto">
            <a:xfrm flipH="1" flipV="1">
              <a:off x="3140" y="2329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8" name="AutoShape 47"/>
            <p:cNvSpPr>
              <a:spLocks noChangeArrowheads="1"/>
            </p:cNvSpPr>
            <p:nvPr/>
          </p:nvSpPr>
          <p:spPr bwMode="auto">
            <a:xfrm flipH="1" flipV="1">
              <a:off x="3426" y="2325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9" name="AutoShape 48"/>
            <p:cNvSpPr>
              <a:spLocks noChangeArrowheads="1"/>
            </p:cNvSpPr>
            <p:nvPr/>
          </p:nvSpPr>
          <p:spPr bwMode="auto">
            <a:xfrm flipH="1" flipV="1">
              <a:off x="3711" y="2330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0" name="Line 49"/>
            <p:cNvSpPr>
              <a:spLocks noChangeShapeType="1"/>
            </p:cNvSpPr>
            <p:nvPr/>
          </p:nvSpPr>
          <p:spPr bwMode="auto">
            <a:xfrm>
              <a:off x="3239" y="1952"/>
              <a:ext cx="73" cy="1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51" name="Line 50"/>
            <p:cNvSpPr>
              <a:spLocks noChangeShapeType="1"/>
            </p:cNvSpPr>
            <p:nvPr/>
          </p:nvSpPr>
          <p:spPr bwMode="auto">
            <a:xfrm>
              <a:off x="3480" y="1965"/>
              <a:ext cx="67" cy="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52" name="Line 51"/>
            <p:cNvSpPr>
              <a:spLocks noChangeShapeType="1"/>
            </p:cNvSpPr>
            <p:nvPr/>
          </p:nvSpPr>
          <p:spPr bwMode="auto">
            <a:xfrm flipH="1">
              <a:off x="3561" y="1953"/>
              <a:ext cx="67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53" name="Line 52"/>
            <p:cNvSpPr>
              <a:spLocks noChangeShapeType="1"/>
            </p:cNvSpPr>
            <p:nvPr/>
          </p:nvSpPr>
          <p:spPr bwMode="auto">
            <a:xfrm flipH="1">
              <a:off x="3808" y="1958"/>
              <a:ext cx="69" cy="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54" name="Line 53"/>
            <p:cNvSpPr>
              <a:spLocks noChangeShapeType="1"/>
            </p:cNvSpPr>
            <p:nvPr/>
          </p:nvSpPr>
          <p:spPr bwMode="auto">
            <a:xfrm>
              <a:off x="3773" y="2228"/>
              <a:ext cx="73" cy="1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55" name="Line 54"/>
            <p:cNvSpPr>
              <a:spLocks noChangeShapeType="1"/>
            </p:cNvSpPr>
            <p:nvPr/>
          </p:nvSpPr>
          <p:spPr bwMode="auto">
            <a:xfrm flipH="1">
              <a:off x="3236" y="2230"/>
              <a:ext cx="69" cy="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56" name="Line 55"/>
            <p:cNvSpPr>
              <a:spLocks noChangeShapeType="1"/>
            </p:cNvSpPr>
            <p:nvPr/>
          </p:nvSpPr>
          <p:spPr bwMode="auto">
            <a:xfrm flipH="1">
              <a:off x="3553" y="2225"/>
              <a:ext cx="1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" name="Group 56"/>
          <p:cNvGrpSpPr>
            <a:grpSpLocks/>
          </p:cNvGrpSpPr>
          <p:nvPr/>
        </p:nvGrpSpPr>
        <p:grpSpPr bwMode="auto">
          <a:xfrm>
            <a:off x="6153150" y="898525"/>
            <a:ext cx="814388" cy="420688"/>
            <a:chOff x="4424" y="1772"/>
            <a:chExt cx="989" cy="697"/>
          </a:xfrm>
        </p:grpSpPr>
        <p:sp>
          <p:nvSpPr>
            <p:cNvPr id="51223" name="Oval 57"/>
            <p:cNvSpPr>
              <a:spLocks noChangeArrowheads="1"/>
            </p:cNvSpPr>
            <p:nvPr/>
          </p:nvSpPr>
          <p:spPr bwMode="auto">
            <a:xfrm>
              <a:off x="4424" y="1772"/>
              <a:ext cx="221" cy="221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4" name="Oval 58"/>
            <p:cNvSpPr>
              <a:spLocks noChangeArrowheads="1"/>
            </p:cNvSpPr>
            <p:nvPr/>
          </p:nvSpPr>
          <p:spPr bwMode="auto">
            <a:xfrm>
              <a:off x="4680" y="1778"/>
              <a:ext cx="221" cy="221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5" name="Oval 59"/>
            <p:cNvSpPr>
              <a:spLocks noChangeArrowheads="1"/>
            </p:cNvSpPr>
            <p:nvPr/>
          </p:nvSpPr>
          <p:spPr bwMode="auto">
            <a:xfrm>
              <a:off x="4936" y="1784"/>
              <a:ext cx="221" cy="221"/>
            </a:xfrm>
            <a:prstGeom prst="ellipse">
              <a:avLst/>
            </a:prstGeom>
            <a:solidFill>
              <a:srgbClr val="9999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6" name="Oval 60"/>
            <p:cNvSpPr>
              <a:spLocks noChangeArrowheads="1"/>
            </p:cNvSpPr>
            <p:nvPr/>
          </p:nvSpPr>
          <p:spPr bwMode="auto">
            <a:xfrm>
              <a:off x="5192" y="1790"/>
              <a:ext cx="221" cy="221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7" name="Rectangle 61"/>
            <p:cNvSpPr>
              <a:spLocks noChangeArrowheads="1"/>
            </p:cNvSpPr>
            <p:nvPr/>
          </p:nvSpPr>
          <p:spPr bwMode="auto">
            <a:xfrm>
              <a:off x="4559" y="2084"/>
              <a:ext cx="211" cy="168"/>
            </a:xfrm>
            <a:prstGeom prst="rect">
              <a:avLst/>
            </a:prstGeom>
            <a:solidFill>
              <a:srgbClr val="FF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8" name="Rectangle 62"/>
            <p:cNvSpPr>
              <a:spLocks noChangeArrowheads="1"/>
            </p:cNvSpPr>
            <p:nvPr/>
          </p:nvSpPr>
          <p:spPr bwMode="auto">
            <a:xfrm>
              <a:off x="4800" y="2085"/>
              <a:ext cx="211" cy="168"/>
            </a:xfrm>
            <a:prstGeom prst="rect">
              <a:avLst/>
            </a:prstGeom>
            <a:solidFill>
              <a:srgbClr val="FF99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9" name="Rectangle 63"/>
            <p:cNvSpPr>
              <a:spLocks noChangeArrowheads="1"/>
            </p:cNvSpPr>
            <p:nvPr/>
          </p:nvSpPr>
          <p:spPr bwMode="auto">
            <a:xfrm>
              <a:off x="5041" y="2086"/>
              <a:ext cx="211" cy="168"/>
            </a:xfrm>
            <a:prstGeom prst="rect">
              <a:avLst/>
            </a:prstGeom>
            <a:solidFill>
              <a:srgbClr val="FF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0" name="AutoShape 64"/>
            <p:cNvSpPr>
              <a:spLocks noChangeArrowheads="1"/>
            </p:cNvSpPr>
            <p:nvPr/>
          </p:nvSpPr>
          <p:spPr bwMode="auto">
            <a:xfrm flipH="1" flipV="1">
              <a:off x="4488" y="2357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1" name="AutoShape 65"/>
            <p:cNvSpPr>
              <a:spLocks noChangeArrowheads="1"/>
            </p:cNvSpPr>
            <p:nvPr/>
          </p:nvSpPr>
          <p:spPr bwMode="auto">
            <a:xfrm flipH="1" flipV="1">
              <a:off x="4774" y="2353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2" name="AutoShape 66"/>
            <p:cNvSpPr>
              <a:spLocks noChangeArrowheads="1"/>
            </p:cNvSpPr>
            <p:nvPr/>
          </p:nvSpPr>
          <p:spPr bwMode="auto">
            <a:xfrm flipH="1" flipV="1">
              <a:off x="5059" y="2358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3" name="Line 67"/>
            <p:cNvSpPr>
              <a:spLocks noChangeShapeType="1"/>
            </p:cNvSpPr>
            <p:nvPr/>
          </p:nvSpPr>
          <p:spPr bwMode="auto">
            <a:xfrm>
              <a:off x="4587" y="1980"/>
              <a:ext cx="73" cy="1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34" name="Line 68"/>
            <p:cNvSpPr>
              <a:spLocks noChangeShapeType="1"/>
            </p:cNvSpPr>
            <p:nvPr/>
          </p:nvSpPr>
          <p:spPr bwMode="auto">
            <a:xfrm>
              <a:off x="4828" y="1993"/>
              <a:ext cx="67" cy="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35" name="Line 69"/>
            <p:cNvSpPr>
              <a:spLocks noChangeShapeType="1"/>
            </p:cNvSpPr>
            <p:nvPr/>
          </p:nvSpPr>
          <p:spPr bwMode="auto">
            <a:xfrm flipH="1">
              <a:off x="4909" y="1981"/>
              <a:ext cx="67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36" name="Line 70"/>
            <p:cNvSpPr>
              <a:spLocks noChangeShapeType="1"/>
            </p:cNvSpPr>
            <p:nvPr/>
          </p:nvSpPr>
          <p:spPr bwMode="auto">
            <a:xfrm flipH="1">
              <a:off x="5156" y="1986"/>
              <a:ext cx="69" cy="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37" name="Line 71"/>
            <p:cNvSpPr>
              <a:spLocks noChangeShapeType="1"/>
            </p:cNvSpPr>
            <p:nvPr/>
          </p:nvSpPr>
          <p:spPr bwMode="auto">
            <a:xfrm>
              <a:off x="5121" y="2256"/>
              <a:ext cx="73" cy="1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38" name="Line 72"/>
            <p:cNvSpPr>
              <a:spLocks noChangeShapeType="1"/>
            </p:cNvSpPr>
            <p:nvPr/>
          </p:nvSpPr>
          <p:spPr bwMode="auto">
            <a:xfrm flipH="1">
              <a:off x="4584" y="2258"/>
              <a:ext cx="69" cy="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39" name="Line 73"/>
            <p:cNvSpPr>
              <a:spLocks noChangeShapeType="1"/>
            </p:cNvSpPr>
            <p:nvPr/>
          </p:nvSpPr>
          <p:spPr bwMode="auto">
            <a:xfrm flipH="1">
              <a:off x="4901" y="2253"/>
              <a:ext cx="1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1206" name="AutoShape 74"/>
          <p:cNvSpPr>
            <a:spLocks/>
          </p:cNvSpPr>
          <p:nvPr/>
        </p:nvSpPr>
        <p:spPr bwMode="auto">
          <a:xfrm rot="-5400000">
            <a:off x="4682331" y="178594"/>
            <a:ext cx="314325" cy="3405188"/>
          </a:xfrm>
          <a:prstGeom prst="leftBrace">
            <a:avLst>
              <a:gd name="adj1" fmla="val 90278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1207" name="Picture 75" descr="Figure4"/>
          <p:cNvPicPr>
            <a:picLocks noChangeAspect="1" noChangeArrowheads="1"/>
          </p:cNvPicPr>
          <p:nvPr/>
        </p:nvPicPr>
        <p:blipFill>
          <a:blip r:embed="rId3"/>
          <a:srcRect l="70958" t="53734" r="18564" b="38042"/>
          <a:stretch>
            <a:fillRect/>
          </a:stretch>
        </p:blipFill>
        <p:spPr bwMode="auto">
          <a:xfrm>
            <a:off x="4445000" y="5486400"/>
            <a:ext cx="787400" cy="725488"/>
          </a:xfrm>
          <a:prstGeom prst="rect">
            <a:avLst/>
          </a:prstGeom>
          <a:solidFill>
            <a:schemeClr val="bg1"/>
          </a:solidFill>
          <a:ln w="38100" cmpd="dbl" algn="ctr">
            <a:noFill/>
            <a:miter lim="800000"/>
            <a:headEnd/>
            <a:tailEnd/>
          </a:ln>
        </p:spPr>
      </p:pic>
      <p:pic>
        <p:nvPicPr>
          <p:cNvPr id="51208" name="Picture 76" descr="Figure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44289" t="50734" r="40466" b="35800"/>
          <a:stretch>
            <a:fillRect/>
          </a:stretch>
        </p:blipFill>
        <p:spPr bwMode="auto">
          <a:xfrm>
            <a:off x="4316413" y="3763963"/>
            <a:ext cx="941387" cy="976312"/>
          </a:xfrm>
          <a:prstGeom prst="rect">
            <a:avLst/>
          </a:prstGeom>
          <a:solidFill>
            <a:schemeClr val="bg1"/>
          </a:solidFill>
          <a:ln w="38100" cmpd="dbl" algn="ctr">
            <a:noFill/>
            <a:miter lim="800000"/>
            <a:headEnd/>
            <a:tailEnd/>
          </a:ln>
        </p:spPr>
      </p:pic>
      <p:pic>
        <p:nvPicPr>
          <p:cNvPr id="51209" name="Picture 77" descr="Figure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18100" t="50093" r="63826" b="34953"/>
          <a:stretch>
            <a:fillRect/>
          </a:stretch>
        </p:blipFill>
        <p:spPr bwMode="auto">
          <a:xfrm>
            <a:off x="4330700" y="2063750"/>
            <a:ext cx="1028700" cy="1001713"/>
          </a:xfrm>
          <a:prstGeom prst="rect">
            <a:avLst/>
          </a:prstGeom>
          <a:solidFill>
            <a:schemeClr val="bg1"/>
          </a:solidFill>
          <a:ln w="38100" cmpd="dbl">
            <a:noFill/>
            <a:miter lim="800000"/>
            <a:headEnd/>
            <a:tailEnd/>
          </a:ln>
        </p:spPr>
      </p:pic>
      <p:sp>
        <p:nvSpPr>
          <p:cNvPr id="51210" name="Text Box 78"/>
          <p:cNvSpPr txBox="1">
            <a:spLocks noChangeArrowheads="1"/>
          </p:cNvSpPr>
          <p:nvPr/>
        </p:nvSpPr>
        <p:spPr bwMode="auto">
          <a:xfrm>
            <a:off x="633413" y="5689600"/>
            <a:ext cx="13509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1"/>
              <a:t>protosynapse</a:t>
            </a:r>
          </a:p>
        </p:txBody>
      </p:sp>
      <p:pic>
        <p:nvPicPr>
          <p:cNvPr id="51211" name="Picture 79" descr="yeast pombe_7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19788" y="5657850"/>
            <a:ext cx="5937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2" name="Picture 80" descr="fly drosophila_7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88038" y="4051300"/>
            <a:ext cx="85883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3" name="Picture 81" descr="primate chimp_7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00863" y="2301875"/>
            <a:ext cx="493712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4" name="Text Box 82"/>
          <p:cNvSpPr txBox="1">
            <a:spLocks noChangeArrowheads="1"/>
          </p:cNvSpPr>
          <p:nvPr/>
        </p:nvSpPr>
        <p:spPr bwMode="auto">
          <a:xfrm>
            <a:off x="539750" y="1050925"/>
            <a:ext cx="13287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1"/>
              <a:t>combinations</a:t>
            </a:r>
          </a:p>
        </p:txBody>
      </p:sp>
      <p:sp>
        <p:nvSpPr>
          <p:cNvPr id="51215" name="Text Box 83"/>
          <p:cNvSpPr txBox="1">
            <a:spLocks noChangeArrowheads="1"/>
          </p:cNvSpPr>
          <p:nvPr/>
        </p:nvSpPr>
        <p:spPr bwMode="auto">
          <a:xfrm>
            <a:off x="774700" y="3276600"/>
            <a:ext cx="1066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1"/>
              <a:t>expansion</a:t>
            </a:r>
          </a:p>
        </p:txBody>
      </p:sp>
      <p:pic>
        <p:nvPicPr>
          <p:cNvPr id="51216" name="Picture 84" descr="brain_side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51325" y="115888"/>
            <a:ext cx="101282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7" name="Picture 85" descr="neuron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768600" y="3933825"/>
            <a:ext cx="11303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8" name="Picture 86" descr="primate human_7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374063" y="2276475"/>
            <a:ext cx="94773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9" name="Picture 87" descr="mammal mouse_7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888038" y="2463800"/>
            <a:ext cx="625475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0" name="Picture 88" descr="worm elegans_7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137400" y="4005263"/>
            <a:ext cx="45085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1" name="Picture 89" descr="bird parrot_7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816850" y="2289175"/>
            <a:ext cx="390525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2" name="Text Box 90"/>
          <p:cNvSpPr txBox="1">
            <a:spLocks noChangeArrowheads="1"/>
          </p:cNvSpPr>
          <p:nvPr/>
        </p:nvSpPr>
        <p:spPr bwMode="auto">
          <a:xfrm>
            <a:off x="5305425" y="6500813"/>
            <a:ext cx="43767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dirty="0"/>
              <a:t>Emes et al, Nature Neuroscience 11, 799 (2008)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19275" y="968375"/>
            <a:ext cx="6551613" cy="421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2400300" y="5384800"/>
            <a:ext cx="53879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cs typeface="Arial" charset="0"/>
              </a:rPr>
              <a:t>570 genes: 186 NRC/MASC; 570 PSD</a:t>
            </a:r>
          </a:p>
          <a:p>
            <a:endParaRPr lang="en-GB" sz="2000">
              <a:cs typeface="Arial" charset="0"/>
            </a:endParaRPr>
          </a:p>
          <a:p>
            <a:r>
              <a:rPr lang="en-GB" sz="2000">
                <a:cs typeface="Arial" charset="0"/>
              </a:rPr>
              <a:t>Number of orthologues compared to mouse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3044825" y="357188"/>
            <a:ext cx="41021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b="1"/>
              <a:t>Comparative genomics</a:t>
            </a:r>
            <a:endParaRPr lang="en-GB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2638" y="1223509"/>
            <a:ext cx="4689248" cy="3903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711428" y="579438"/>
            <a:ext cx="864852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/>
              <a:t>Synapse </a:t>
            </a:r>
            <a:r>
              <a:rPr lang="en-GB" sz="2400" b="1" dirty="0" err="1" smtClean="0"/>
              <a:t>orthologues</a:t>
            </a:r>
            <a:r>
              <a:rPr lang="en-GB" sz="2400" b="1" dirty="0" smtClean="0"/>
              <a:t> in </a:t>
            </a:r>
            <a:r>
              <a:rPr lang="en-GB" sz="2400" b="1" dirty="0"/>
              <a:t>single cell </a:t>
            </a:r>
            <a:r>
              <a:rPr lang="en-GB" sz="2400" b="1" dirty="0" smtClean="0"/>
              <a:t>eukaryotes control </a:t>
            </a:r>
          </a:p>
          <a:p>
            <a:r>
              <a:rPr lang="en-GB" sz="2400" b="1" dirty="0" smtClean="0"/>
              <a:t>					response to environment</a:t>
            </a:r>
            <a:endParaRPr lang="en-US" sz="2400" b="1" dirty="0"/>
          </a:p>
        </p:txBody>
      </p:sp>
      <p:sp>
        <p:nvSpPr>
          <p:cNvPr id="53252" name="Oval 4"/>
          <p:cNvSpPr>
            <a:spLocks noChangeArrowheads="1"/>
          </p:cNvSpPr>
          <p:nvPr/>
        </p:nvSpPr>
        <p:spPr bwMode="auto">
          <a:xfrm>
            <a:off x="3268435" y="4527550"/>
            <a:ext cx="2032000" cy="638175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3" name="Text Box 6"/>
          <p:cNvSpPr txBox="1">
            <a:spLocks noChangeArrowheads="1"/>
          </p:cNvSpPr>
          <p:nvPr/>
        </p:nvSpPr>
        <p:spPr bwMode="auto">
          <a:xfrm>
            <a:off x="5498193" y="4635727"/>
            <a:ext cx="316304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u="sng" dirty="0"/>
              <a:t>Yeast </a:t>
            </a:r>
            <a:r>
              <a:rPr lang="en-GB" sz="2000" u="sng" dirty="0" smtClean="0"/>
              <a:t>behaviours:</a:t>
            </a:r>
          </a:p>
          <a:p>
            <a:pPr>
              <a:buFontTx/>
              <a:buChar char="-"/>
            </a:pPr>
            <a:r>
              <a:rPr lang="en-GB" sz="2000" dirty="0" smtClean="0">
                <a:solidFill>
                  <a:srgbClr val="FF3300"/>
                </a:solidFill>
              </a:rPr>
              <a:t>Environmental responses</a:t>
            </a:r>
          </a:p>
          <a:p>
            <a:pPr lvl="1">
              <a:buFontTx/>
              <a:buChar char="-"/>
            </a:pPr>
            <a:r>
              <a:rPr lang="en-GB" sz="2000" dirty="0" smtClean="0">
                <a:solidFill>
                  <a:srgbClr val="FF3300"/>
                </a:solidFill>
              </a:rPr>
              <a:t>- stress</a:t>
            </a:r>
          </a:p>
          <a:p>
            <a:pPr lvl="1">
              <a:buFontTx/>
              <a:buChar char="-"/>
            </a:pPr>
            <a:r>
              <a:rPr lang="en-GB" sz="2000" dirty="0" smtClean="0">
                <a:solidFill>
                  <a:srgbClr val="FF3300"/>
                </a:solidFill>
              </a:rPr>
              <a:t>- nutrients</a:t>
            </a:r>
          </a:p>
          <a:p>
            <a:pPr lvl="1">
              <a:buFontTx/>
              <a:buChar char="-"/>
            </a:pPr>
            <a:r>
              <a:rPr lang="en-GB" sz="2000" dirty="0" smtClean="0">
                <a:solidFill>
                  <a:srgbClr val="FF3300"/>
                </a:solidFill>
              </a:rPr>
              <a:t>- pH</a:t>
            </a:r>
            <a:endParaRPr lang="en-US" sz="2000" dirty="0">
              <a:solidFill>
                <a:srgbClr val="FF3300"/>
              </a:solidFill>
            </a:endParaRPr>
          </a:p>
        </p:txBody>
      </p:sp>
      <p:pic>
        <p:nvPicPr>
          <p:cNvPr id="6" name="Picture 4" descr="yeast pombe_7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59655" y="5798232"/>
            <a:ext cx="826861" cy="651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091542" y="5283201"/>
            <a:ext cx="2322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143 PSD proteins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ev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9625" y="1335088"/>
            <a:ext cx="57404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4362450" y="4576763"/>
            <a:ext cx="857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chemeClr val="bg1"/>
                </a:solidFill>
              </a:rPr>
              <a:t>MASC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jelly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4216400"/>
            <a:ext cx="3349625" cy="358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2936875" y="458788"/>
            <a:ext cx="35210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>
                <a:solidFill>
                  <a:schemeClr val="bg1"/>
                </a:solidFill>
              </a:rPr>
              <a:t>Origin of the brain </a:t>
            </a:r>
          </a:p>
        </p:txBody>
      </p:sp>
      <p:pic>
        <p:nvPicPr>
          <p:cNvPr id="54276" name="Picture 4" descr="yeast pombe_7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85025" y="4637088"/>
            <a:ext cx="1027113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5" descr="Figure4"/>
          <p:cNvPicPr>
            <a:picLocks noChangeAspect="1" noChangeArrowheads="1"/>
          </p:cNvPicPr>
          <p:nvPr/>
        </p:nvPicPr>
        <p:blipFill>
          <a:blip r:embed="rId5"/>
          <a:srcRect l="70958" t="53734" r="18564" b="38042"/>
          <a:stretch>
            <a:fillRect/>
          </a:stretch>
        </p:blipFill>
        <p:spPr bwMode="auto">
          <a:xfrm>
            <a:off x="7245350" y="3402013"/>
            <a:ext cx="889000" cy="819150"/>
          </a:xfrm>
          <a:prstGeom prst="rect">
            <a:avLst/>
          </a:prstGeom>
          <a:solidFill>
            <a:schemeClr val="bg1"/>
          </a:solidFill>
          <a:ln w="38100" cmpd="dbl" algn="ctr">
            <a:noFill/>
            <a:miter lim="800000"/>
            <a:headEnd/>
            <a:tailEnd/>
          </a:ln>
        </p:spPr>
      </p:pic>
      <p:pic>
        <p:nvPicPr>
          <p:cNvPr id="54278" name="Picture 6" descr="neuro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65300" y="3402013"/>
            <a:ext cx="1325563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261938" y="5935663"/>
            <a:ext cx="4962525" cy="2265362"/>
          </a:xfrm>
          <a:prstGeom prst="rect">
            <a:avLst/>
          </a:prstGeom>
          <a:solidFill>
            <a:schemeClr val="tx1"/>
          </a:solidFill>
          <a:ln w="9525">
            <a:miter lim="800000"/>
            <a:headEnd/>
            <a:tailEnd/>
          </a:ln>
          <a:scene3d>
            <a:camera prst="legacyObliqueFront">
              <a:rot lat="20099989" lon="0" rev="0"/>
            </a:camera>
            <a:lightRig rig="legacyFlat2" dir="b"/>
          </a:scene3d>
          <a:sp3d extrusionH="3630600" prstMaterial="legacyPlastic">
            <a:bevelT w="13500" h="13500" prst="angle"/>
            <a:bevelB w="13500" h="13500" prst="angle"/>
            <a:extrusionClr>
              <a:schemeClr val="tx1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6290628" y="2306638"/>
            <a:ext cx="283763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i="1" dirty="0">
                <a:solidFill>
                  <a:schemeClr val="bg1"/>
                </a:solidFill>
              </a:rPr>
              <a:t>synapse </a:t>
            </a:r>
            <a:r>
              <a:rPr lang="en-GB" sz="2400" i="1" dirty="0" smtClean="0">
                <a:solidFill>
                  <a:schemeClr val="bg1"/>
                </a:solidFill>
              </a:rPr>
              <a:t>first model</a:t>
            </a:r>
            <a:endParaRPr lang="en-GB" sz="2400" i="1" dirty="0">
              <a:solidFill>
                <a:schemeClr val="bg1"/>
              </a:solidFill>
            </a:endParaRPr>
          </a:p>
        </p:txBody>
      </p:sp>
      <p:sp>
        <p:nvSpPr>
          <p:cNvPr id="54281" name="Text Box 9"/>
          <p:cNvSpPr txBox="1">
            <a:spLocks noChangeArrowheads="1"/>
          </p:cNvSpPr>
          <p:nvPr/>
        </p:nvSpPr>
        <p:spPr bwMode="auto">
          <a:xfrm>
            <a:off x="1402334" y="2306638"/>
            <a:ext cx="273504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i="1" dirty="0">
                <a:solidFill>
                  <a:schemeClr val="bg1"/>
                </a:solidFill>
              </a:rPr>
              <a:t>neuron </a:t>
            </a:r>
            <a:r>
              <a:rPr lang="en-GB" sz="2400" i="1" dirty="0" smtClean="0">
                <a:solidFill>
                  <a:schemeClr val="bg1"/>
                </a:solidFill>
              </a:rPr>
              <a:t>first model </a:t>
            </a:r>
            <a:endParaRPr lang="en-GB" sz="24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Line 2"/>
          <p:cNvSpPr>
            <a:spLocks noChangeShapeType="1"/>
          </p:cNvSpPr>
          <p:nvPr/>
        </p:nvSpPr>
        <p:spPr bwMode="auto">
          <a:xfrm>
            <a:off x="1600200" y="2709863"/>
            <a:ext cx="3816350" cy="30241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7107" name="Line 3"/>
          <p:cNvSpPr>
            <a:spLocks noChangeShapeType="1"/>
          </p:cNvSpPr>
          <p:nvPr/>
        </p:nvSpPr>
        <p:spPr bwMode="auto">
          <a:xfrm flipV="1">
            <a:off x="2032000" y="2709863"/>
            <a:ext cx="504825" cy="3587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7108" name="Line 4"/>
          <p:cNvSpPr>
            <a:spLocks noChangeShapeType="1"/>
          </p:cNvSpPr>
          <p:nvPr/>
        </p:nvSpPr>
        <p:spPr bwMode="auto">
          <a:xfrm flipV="1">
            <a:off x="2608263" y="2709863"/>
            <a:ext cx="1152525" cy="7905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7109" name="Line 5"/>
          <p:cNvSpPr>
            <a:spLocks noChangeShapeType="1"/>
          </p:cNvSpPr>
          <p:nvPr/>
        </p:nvSpPr>
        <p:spPr bwMode="auto">
          <a:xfrm flipV="1">
            <a:off x="3687763" y="2709863"/>
            <a:ext cx="2520950" cy="1655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47110" name="Picture 6" descr="mammal mouse_7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1863" y="2320925"/>
            <a:ext cx="649287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7" descr="fly drosophila_7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48350" y="2278063"/>
            <a:ext cx="8905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8" descr="primate human_7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36650" y="1989138"/>
            <a:ext cx="725488" cy="69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3" name="Picture 9" descr="primate chimp_7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20925" y="2014538"/>
            <a:ext cx="51276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4" name="Picture 10" descr="yeast pombe_7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96275" y="2276475"/>
            <a:ext cx="61753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1239838" y="2990850"/>
            <a:ext cx="755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6 myr</a:t>
            </a:r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1743075" y="3422650"/>
            <a:ext cx="88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75 myr</a:t>
            </a:r>
          </a:p>
        </p:txBody>
      </p:sp>
      <p:sp>
        <p:nvSpPr>
          <p:cNvPr id="47117" name="Text Box 13"/>
          <p:cNvSpPr txBox="1">
            <a:spLocks noChangeArrowheads="1"/>
          </p:cNvSpPr>
          <p:nvPr/>
        </p:nvSpPr>
        <p:spPr bwMode="auto">
          <a:xfrm>
            <a:off x="2608263" y="4214813"/>
            <a:ext cx="1009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600 myr</a:t>
            </a:r>
          </a:p>
        </p:txBody>
      </p:sp>
      <p:sp>
        <p:nvSpPr>
          <p:cNvPr id="47118" name="Text Box 14"/>
          <p:cNvSpPr txBox="1">
            <a:spLocks noChangeArrowheads="1"/>
          </p:cNvSpPr>
          <p:nvPr/>
        </p:nvSpPr>
        <p:spPr bwMode="auto">
          <a:xfrm>
            <a:off x="3616325" y="5157788"/>
            <a:ext cx="1136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1000 myr</a:t>
            </a:r>
          </a:p>
        </p:txBody>
      </p:sp>
      <p:sp>
        <p:nvSpPr>
          <p:cNvPr id="47119" name="Line 15"/>
          <p:cNvSpPr>
            <a:spLocks noChangeShapeType="1"/>
          </p:cNvSpPr>
          <p:nvPr/>
        </p:nvSpPr>
        <p:spPr bwMode="auto">
          <a:xfrm flipV="1">
            <a:off x="4808538" y="2708275"/>
            <a:ext cx="3848100" cy="25209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7120" name="Line 16"/>
          <p:cNvSpPr>
            <a:spLocks noChangeShapeType="1"/>
          </p:cNvSpPr>
          <p:nvPr/>
        </p:nvSpPr>
        <p:spPr bwMode="auto">
          <a:xfrm flipV="1">
            <a:off x="2216150" y="1989138"/>
            <a:ext cx="3744913" cy="2592387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7121" name="Line 17"/>
          <p:cNvSpPr>
            <a:spLocks noChangeShapeType="1"/>
          </p:cNvSpPr>
          <p:nvPr/>
        </p:nvSpPr>
        <p:spPr bwMode="auto">
          <a:xfrm flipV="1">
            <a:off x="3008313" y="1989138"/>
            <a:ext cx="4897437" cy="3382962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7122" name="Line 18"/>
          <p:cNvSpPr>
            <a:spLocks noChangeShapeType="1"/>
          </p:cNvSpPr>
          <p:nvPr/>
        </p:nvSpPr>
        <p:spPr bwMode="auto">
          <a:xfrm flipV="1">
            <a:off x="5961063" y="1484313"/>
            <a:ext cx="0" cy="504825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7123" name="Line 19"/>
          <p:cNvSpPr>
            <a:spLocks noChangeShapeType="1"/>
          </p:cNvSpPr>
          <p:nvPr/>
        </p:nvSpPr>
        <p:spPr bwMode="auto">
          <a:xfrm flipV="1">
            <a:off x="7905750" y="1052513"/>
            <a:ext cx="0" cy="936625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7124" name="Rectangle 20"/>
          <p:cNvSpPr>
            <a:spLocks noChangeArrowheads="1"/>
          </p:cNvSpPr>
          <p:nvPr/>
        </p:nvSpPr>
        <p:spPr bwMode="auto">
          <a:xfrm>
            <a:off x="1136650" y="1484313"/>
            <a:ext cx="4824413" cy="5048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i="1"/>
              <a:t>chordates</a:t>
            </a:r>
          </a:p>
        </p:txBody>
      </p:sp>
      <p:sp>
        <p:nvSpPr>
          <p:cNvPr id="47125" name="Rectangle 21"/>
          <p:cNvSpPr>
            <a:spLocks noChangeArrowheads="1"/>
          </p:cNvSpPr>
          <p:nvPr/>
        </p:nvSpPr>
        <p:spPr bwMode="auto">
          <a:xfrm>
            <a:off x="1136650" y="981075"/>
            <a:ext cx="6769100" cy="504825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i="1"/>
              <a:t>metazoans</a:t>
            </a:r>
          </a:p>
        </p:txBody>
      </p:sp>
      <p:sp>
        <p:nvSpPr>
          <p:cNvPr id="47126" name="Rectangle 22"/>
          <p:cNvSpPr>
            <a:spLocks noChangeArrowheads="1"/>
          </p:cNvSpPr>
          <p:nvPr/>
        </p:nvSpPr>
        <p:spPr bwMode="auto">
          <a:xfrm>
            <a:off x="1136650" y="476250"/>
            <a:ext cx="7920038" cy="504825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i="1"/>
              <a:t>eukaryotes</a:t>
            </a:r>
          </a:p>
        </p:txBody>
      </p:sp>
      <p:sp>
        <p:nvSpPr>
          <p:cNvPr id="47127" name="AutoShape 23"/>
          <p:cNvSpPr>
            <a:spLocks noChangeArrowheads="1"/>
          </p:cNvSpPr>
          <p:nvPr/>
        </p:nvSpPr>
        <p:spPr bwMode="auto">
          <a:xfrm rot="-1974315">
            <a:off x="2933700" y="4813300"/>
            <a:ext cx="1079500" cy="190500"/>
          </a:xfrm>
          <a:prstGeom prst="rightArrow">
            <a:avLst>
              <a:gd name="adj1" fmla="val 50000"/>
              <a:gd name="adj2" fmla="val 141667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3300"/>
              </a:solidFill>
            </a:endParaRPr>
          </a:p>
        </p:txBody>
      </p:sp>
      <p:sp>
        <p:nvSpPr>
          <p:cNvPr id="47128" name="Text Box 24"/>
          <p:cNvSpPr txBox="1">
            <a:spLocks noChangeArrowheads="1"/>
          </p:cNvSpPr>
          <p:nvPr/>
        </p:nvSpPr>
        <p:spPr bwMode="auto">
          <a:xfrm>
            <a:off x="949325" y="5027613"/>
            <a:ext cx="2000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3300"/>
                </a:solidFill>
              </a:rPr>
              <a:t>Origin of the brain</a:t>
            </a:r>
          </a:p>
        </p:txBody>
      </p:sp>
      <p:pic>
        <p:nvPicPr>
          <p:cNvPr id="25" name="Picture 75" descr="Figure4"/>
          <p:cNvPicPr>
            <a:picLocks noChangeAspect="1" noChangeArrowheads="1"/>
          </p:cNvPicPr>
          <p:nvPr/>
        </p:nvPicPr>
        <p:blipFill>
          <a:blip r:embed="rId8"/>
          <a:srcRect l="70958" t="53734" r="18564" b="38042"/>
          <a:stretch>
            <a:fillRect/>
          </a:stretch>
        </p:blipFill>
        <p:spPr bwMode="auto">
          <a:xfrm>
            <a:off x="6282944" y="5038344"/>
            <a:ext cx="787400" cy="725488"/>
          </a:xfrm>
          <a:prstGeom prst="rect">
            <a:avLst/>
          </a:prstGeom>
          <a:solidFill>
            <a:schemeClr val="bg1"/>
          </a:solidFill>
          <a:ln w="38100" cmpd="dbl" algn="ctr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5879592" y="565099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/>
              <a:t>protosynapse</a:t>
            </a:r>
            <a:endParaRPr lang="en-GB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327E-6 -2.22222E-6 L 0.08288 0.119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7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" y="6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1289E-6 4.07407E-6 L 0.07006 0.0997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7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27" grpId="0" animBg="1"/>
      <p:bldP spid="47128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Figur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50" y="-2136775"/>
            <a:ext cx="8723313" cy="1111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Rectangle 4"/>
          <p:cNvSpPr>
            <a:spLocks noChangeArrowheads="1"/>
          </p:cNvSpPr>
          <p:nvPr/>
        </p:nvSpPr>
        <p:spPr bwMode="auto">
          <a:xfrm>
            <a:off x="-1857375" y="4992688"/>
            <a:ext cx="14630400" cy="47894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00" name="Rectangle 7"/>
          <p:cNvSpPr>
            <a:spLocks noChangeArrowheads="1"/>
          </p:cNvSpPr>
          <p:nvPr/>
        </p:nvSpPr>
        <p:spPr bwMode="auto">
          <a:xfrm>
            <a:off x="-1438275" y="-1395413"/>
            <a:ext cx="14630400" cy="47894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5301" name="Text Box 9"/>
          <p:cNvSpPr txBox="1">
            <a:spLocks noChangeArrowheads="1"/>
          </p:cNvSpPr>
          <p:nvPr/>
        </p:nvSpPr>
        <p:spPr bwMode="auto">
          <a:xfrm>
            <a:off x="1824038" y="2506663"/>
            <a:ext cx="14271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Unicellular</a:t>
            </a:r>
          </a:p>
          <a:p>
            <a:r>
              <a:rPr lang="en-GB" sz="2000"/>
              <a:t>eukaryotes</a:t>
            </a:r>
          </a:p>
        </p:txBody>
      </p:sp>
      <p:sp>
        <p:nvSpPr>
          <p:cNvPr id="55302" name="Text Box 10"/>
          <p:cNvSpPr txBox="1">
            <a:spLocks noChangeArrowheads="1"/>
          </p:cNvSpPr>
          <p:nvPr/>
        </p:nvSpPr>
        <p:spPr bwMode="auto">
          <a:xfrm>
            <a:off x="3709988" y="2592388"/>
            <a:ext cx="1663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Invertebrates</a:t>
            </a:r>
          </a:p>
        </p:txBody>
      </p:sp>
      <p:sp>
        <p:nvSpPr>
          <p:cNvPr id="55303" name="Text Box 11"/>
          <p:cNvSpPr txBox="1">
            <a:spLocks noChangeArrowheads="1"/>
          </p:cNvSpPr>
          <p:nvPr/>
        </p:nvSpPr>
        <p:spPr bwMode="auto">
          <a:xfrm>
            <a:off x="6248400" y="2590800"/>
            <a:ext cx="1495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Vertebrates</a:t>
            </a:r>
          </a:p>
        </p:txBody>
      </p:sp>
      <p:sp>
        <p:nvSpPr>
          <p:cNvPr id="55304" name="Text Box 12"/>
          <p:cNvSpPr txBox="1">
            <a:spLocks noChangeArrowheads="1"/>
          </p:cNvSpPr>
          <p:nvPr/>
        </p:nvSpPr>
        <p:spPr bwMode="auto">
          <a:xfrm>
            <a:off x="1141413" y="1030288"/>
            <a:ext cx="83712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dirty="0"/>
              <a:t>Evolutionary elaboration </a:t>
            </a:r>
            <a:r>
              <a:rPr lang="en-GB" sz="2400" dirty="0" smtClean="0"/>
              <a:t>and expansion of </a:t>
            </a:r>
            <a:r>
              <a:rPr lang="en-GB" sz="2400" dirty="0"/>
              <a:t>the </a:t>
            </a:r>
            <a:r>
              <a:rPr lang="en-GB" sz="2400" dirty="0" err="1"/>
              <a:t>protosynapse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800" y="1301750"/>
            <a:ext cx="5138738" cy="416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692900" y="2400300"/>
            <a:ext cx="1714500" cy="1300163"/>
            <a:chOff x="846" y="1496"/>
            <a:chExt cx="2028" cy="1540"/>
          </a:xfrm>
        </p:grpSpPr>
        <p:sp>
          <p:nvSpPr>
            <p:cNvPr id="56326" name="Line 4"/>
            <p:cNvSpPr>
              <a:spLocks noChangeShapeType="1"/>
            </p:cNvSpPr>
            <p:nvPr/>
          </p:nvSpPr>
          <p:spPr bwMode="auto">
            <a:xfrm rot="10800000">
              <a:off x="2187" y="2360"/>
              <a:ext cx="375" cy="43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6327" name="Line 5"/>
            <p:cNvSpPr>
              <a:spLocks noChangeShapeType="1"/>
            </p:cNvSpPr>
            <p:nvPr/>
          </p:nvSpPr>
          <p:spPr bwMode="auto">
            <a:xfrm rot="10800000" flipH="1">
              <a:off x="1134" y="2418"/>
              <a:ext cx="380" cy="39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6328" name="Line 6"/>
            <p:cNvSpPr>
              <a:spLocks noChangeShapeType="1"/>
            </p:cNvSpPr>
            <p:nvPr/>
          </p:nvSpPr>
          <p:spPr bwMode="auto">
            <a:xfrm rot="10800000" flipH="1">
              <a:off x="1875" y="2339"/>
              <a:ext cx="10" cy="56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6329" name="Line 7"/>
            <p:cNvSpPr>
              <a:spLocks noChangeShapeType="1"/>
            </p:cNvSpPr>
            <p:nvPr/>
          </p:nvSpPr>
          <p:spPr bwMode="auto">
            <a:xfrm rot="10800000">
              <a:off x="1563" y="1770"/>
              <a:ext cx="297" cy="58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6330" name="Line 8"/>
            <p:cNvSpPr>
              <a:spLocks noChangeShapeType="1"/>
            </p:cNvSpPr>
            <p:nvPr/>
          </p:nvSpPr>
          <p:spPr bwMode="auto">
            <a:xfrm rot="10800000" flipH="1">
              <a:off x="1946" y="1798"/>
              <a:ext cx="265" cy="5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6331" name="Line 9"/>
            <p:cNvSpPr>
              <a:spLocks noChangeShapeType="1"/>
            </p:cNvSpPr>
            <p:nvPr/>
          </p:nvSpPr>
          <p:spPr bwMode="auto">
            <a:xfrm>
              <a:off x="1696" y="1669"/>
              <a:ext cx="678" cy="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6332" name="AutoShape 10"/>
            <p:cNvSpPr>
              <a:spLocks/>
            </p:cNvSpPr>
            <p:nvPr/>
          </p:nvSpPr>
          <p:spPr bwMode="auto">
            <a:xfrm>
              <a:off x="1338" y="1496"/>
              <a:ext cx="397" cy="339"/>
            </a:xfrm>
            <a:custGeom>
              <a:avLst/>
              <a:gdLst>
                <a:gd name="T0" fmla="*/ 0 w 19679"/>
                <a:gd name="T1" fmla="*/ 0 h 19679"/>
                <a:gd name="T2" fmla="*/ 19679 w 19679"/>
                <a:gd name="T3" fmla="*/ 19679 h 19679"/>
              </a:gdLst>
              <a:ahLst/>
              <a:cxnLst/>
              <a:rect l="T0" t="T1" r="T2" b="T3"/>
              <a:pathLst>
                <a:path w="19679" h="19679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  <a:moveTo>
                    <a:pt x="16796" y="2882"/>
                  </a:moveTo>
                </a:path>
              </a:pathLst>
            </a:cu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33" name="AutoShape 11"/>
            <p:cNvSpPr>
              <a:spLocks/>
            </p:cNvSpPr>
            <p:nvPr/>
          </p:nvSpPr>
          <p:spPr bwMode="auto">
            <a:xfrm>
              <a:off x="2016" y="1496"/>
              <a:ext cx="398" cy="339"/>
            </a:xfrm>
            <a:custGeom>
              <a:avLst/>
              <a:gdLst>
                <a:gd name="T0" fmla="*/ 0 w 19679"/>
                <a:gd name="T1" fmla="*/ 0 h 19679"/>
                <a:gd name="T2" fmla="*/ 19679 w 19679"/>
                <a:gd name="T3" fmla="*/ 19679 h 19679"/>
              </a:gdLst>
              <a:ahLst/>
              <a:cxnLst/>
              <a:rect l="T0" t="T1" r="T2" b="T3"/>
              <a:pathLst>
                <a:path w="19679" h="19679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  <a:moveTo>
                    <a:pt x="16796" y="2882"/>
                  </a:moveTo>
                </a:path>
              </a:pathLst>
            </a:cu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34" name="Rectangle 12"/>
            <p:cNvSpPr>
              <a:spLocks/>
            </p:cNvSpPr>
            <p:nvPr/>
          </p:nvSpPr>
          <p:spPr bwMode="auto">
            <a:xfrm>
              <a:off x="1329" y="2116"/>
              <a:ext cx="1101" cy="338"/>
            </a:xfrm>
            <a:prstGeom prst="rect">
              <a:avLst/>
            </a:prstGeom>
            <a:solidFill>
              <a:srgbClr val="FF1D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35" name="AutoShape 13"/>
            <p:cNvSpPr>
              <a:spLocks/>
            </p:cNvSpPr>
            <p:nvPr/>
          </p:nvSpPr>
          <p:spPr bwMode="auto">
            <a:xfrm rot="10800000">
              <a:off x="955" y="2742"/>
              <a:ext cx="523" cy="294"/>
            </a:xfrm>
            <a:prstGeom prst="triangle">
              <a:avLst>
                <a:gd name="adj" fmla="val 50000"/>
              </a:avLst>
            </a:prstGeom>
            <a:solidFill>
              <a:srgbClr val="FCFE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36" name="AutoShape 14"/>
            <p:cNvSpPr>
              <a:spLocks/>
            </p:cNvSpPr>
            <p:nvPr/>
          </p:nvSpPr>
          <p:spPr bwMode="auto">
            <a:xfrm rot="10800000">
              <a:off x="1618" y="2742"/>
              <a:ext cx="523" cy="294"/>
            </a:xfrm>
            <a:prstGeom prst="triangle">
              <a:avLst>
                <a:gd name="adj" fmla="val 50000"/>
              </a:avLst>
            </a:prstGeom>
            <a:solidFill>
              <a:srgbClr val="FCFE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37" name="AutoShape 15"/>
            <p:cNvSpPr>
              <a:spLocks/>
            </p:cNvSpPr>
            <p:nvPr/>
          </p:nvSpPr>
          <p:spPr bwMode="auto">
            <a:xfrm rot="10800000">
              <a:off x="2258" y="2742"/>
              <a:ext cx="523" cy="294"/>
            </a:xfrm>
            <a:prstGeom prst="triangle">
              <a:avLst>
                <a:gd name="adj" fmla="val 50000"/>
              </a:avLst>
            </a:prstGeom>
            <a:solidFill>
              <a:srgbClr val="FCFE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38" name="Line 16"/>
            <p:cNvSpPr>
              <a:spLocks noChangeShapeType="1"/>
            </p:cNvSpPr>
            <p:nvPr/>
          </p:nvSpPr>
          <p:spPr bwMode="auto">
            <a:xfrm rot="10800000" flipH="1">
              <a:off x="846" y="1986"/>
              <a:ext cx="2028" cy="2"/>
            </a:xfrm>
            <a:prstGeom prst="line">
              <a:avLst/>
            </a:prstGeom>
            <a:noFill/>
            <a:ln w="25400">
              <a:solidFill>
                <a:srgbClr val="838383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6339" name="Line 17"/>
            <p:cNvSpPr>
              <a:spLocks noChangeShapeType="1"/>
            </p:cNvSpPr>
            <p:nvPr/>
          </p:nvSpPr>
          <p:spPr bwMode="auto">
            <a:xfrm rot="10800000" flipH="1">
              <a:off x="846" y="2576"/>
              <a:ext cx="2028" cy="9"/>
            </a:xfrm>
            <a:prstGeom prst="line">
              <a:avLst/>
            </a:prstGeom>
            <a:noFill/>
            <a:ln w="25400">
              <a:solidFill>
                <a:srgbClr val="838383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6324" name="Text Box 18"/>
          <p:cNvSpPr txBox="1">
            <a:spLocks noChangeArrowheads="1"/>
          </p:cNvSpPr>
          <p:nvPr/>
        </p:nvSpPr>
        <p:spPr bwMode="auto">
          <a:xfrm>
            <a:off x="8308975" y="2012950"/>
            <a:ext cx="13160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i="1">
                <a:cs typeface="Arial" charset="0"/>
              </a:rPr>
              <a:t>upstream</a:t>
            </a:r>
          </a:p>
        </p:txBody>
      </p:sp>
      <p:sp>
        <p:nvSpPr>
          <p:cNvPr id="56325" name="Text Box 19"/>
          <p:cNvSpPr txBox="1">
            <a:spLocks noChangeArrowheads="1"/>
          </p:cNvSpPr>
          <p:nvPr/>
        </p:nvSpPr>
        <p:spPr bwMode="auto">
          <a:xfrm>
            <a:off x="8256588" y="3643313"/>
            <a:ext cx="15128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i="1">
                <a:cs typeface="Arial" charset="0"/>
              </a:rPr>
              <a:t>downstream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0025" y="423863"/>
            <a:ext cx="4275138" cy="577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5864225" y="500063"/>
            <a:ext cx="1136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upstream</a:t>
            </a:r>
            <a:endParaRPr lang="en-US"/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5907088" y="3708400"/>
            <a:ext cx="14303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downstream</a:t>
            </a:r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50875" y="2146300"/>
            <a:ext cx="2166938" cy="1785938"/>
            <a:chOff x="846" y="1496"/>
            <a:chExt cx="2028" cy="1540"/>
          </a:xfrm>
        </p:grpSpPr>
        <p:sp>
          <p:nvSpPr>
            <p:cNvPr id="57353" name="Line 6"/>
            <p:cNvSpPr>
              <a:spLocks noChangeShapeType="1"/>
            </p:cNvSpPr>
            <p:nvPr/>
          </p:nvSpPr>
          <p:spPr bwMode="auto">
            <a:xfrm rot="10800000">
              <a:off x="2187" y="2360"/>
              <a:ext cx="375" cy="43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7354" name="Line 7"/>
            <p:cNvSpPr>
              <a:spLocks noChangeShapeType="1"/>
            </p:cNvSpPr>
            <p:nvPr/>
          </p:nvSpPr>
          <p:spPr bwMode="auto">
            <a:xfrm rot="10800000" flipH="1">
              <a:off x="1134" y="2418"/>
              <a:ext cx="380" cy="39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7355" name="Line 8"/>
            <p:cNvSpPr>
              <a:spLocks noChangeShapeType="1"/>
            </p:cNvSpPr>
            <p:nvPr/>
          </p:nvSpPr>
          <p:spPr bwMode="auto">
            <a:xfrm rot="10800000" flipH="1">
              <a:off x="1875" y="2339"/>
              <a:ext cx="10" cy="56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7356" name="Line 9"/>
            <p:cNvSpPr>
              <a:spLocks noChangeShapeType="1"/>
            </p:cNvSpPr>
            <p:nvPr/>
          </p:nvSpPr>
          <p:spPr bwMode="auto">
            <a:xfrm rot="10800000">
              <a:off x="1563" y="1770"/>
              <a:ext cx="297" cy="58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7357" name="Line 10"/>
            <p:cNvSpPr>
              <a:spLocks noChangeShapeType="1"/>
            </p:cNvSpPr>
            <p:nvPr/>
          </p:nvSpPr>
          <p:spPr bwMode="auto">
            <a:xfrm rot="10800000" flipH="1">
              <a:off x="1946" y="1798"/>
              <a:ext cx="265" cy="5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7358" name="Line 11"/>
            <p:cNvSpPr>
              <a:spLocks noChangeShapeType="1"/>
            </p:cNvSpPr>
            <p:nvPr/>
          </p:nvSpPr>
          <p:spPr bwMode="auto">
            <a:xfrm>
              <a:off x="1696" y="1669"/>
              <a:ext cx="678" cy="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7359" name="AutoShape 12"/>
            <p:cNvSpPr>
              <a:spLocks/>
            </p:cNvSpPr>
            <p:nvPr/>
          </p:nvSpPr>
          <p:spPr bwMode="auto">
            <a:xfrm>
              <a:off x="1338" y="1496"/>
              <a:ext cx="397" cy="339"/>
            </a:xfrm>
            <a:custGeom>
              <a:avLst/>
              <a:gdLst>
                <a:gd name="T0" fmla="*/ 0 w 19679"/>
                <a:gd name="T1" fmla="*/ 0 h 19679"/>
                <a:gd name="T2" fmla="*/ 19679 w 19679"/>
                <a:gd name="T3" fmla="*/ 19679 h 19679"/>
              </a:gdLst>
              <a:ahLst/>
              <a:cxnLst/>
              <a:rect l="T0" t="T1" r="T2" b="T3"/>
              <a:pathLst>
                <a:path w="19679" h="19679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  <a:moveTo>
                    <a:pt x="16796" y="2882"/>
                  </a:moveTo>
                </a:path>
              </a:pathLst>
            </a:cu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360" name="AutoShape 13"/>
            <p:cNvSpPr>
              <a:spLocks/>
            </p:cNvSpPr>
            <p:nvPr/>
          </p:nvSpPr>
          <p:spPr bwMode="auto">
            <a:xfrm>
              <a:off x="2016" y="1496"/>
              <a:ext cx="398" cy="339"/>
            </a:xfrm>
            <a:custGeom>
              <a:avLst/>
              <a:gdLst>
                <a:gd name="T0" fmla="*/ 0 w 19679"/>
                <a:gd name="T1" fmla="*/ 0 h 19679"/>
                <a:gd name="T2" fmla="*/ 19679 w 19679"/>
                <a:gd name="T3" fmla="*/ 19679 h 19679"/>
              </a:gdLst>
              <a:ahLst/>
              <a:cxnLst/>
              <a:rect l="T0" t="T1" r="T2" b="T3"/>
              <a:pathLst>
                <a:path w="19679" h="19679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  <a:moveTo>
                    <a:pt x="16796" y="2882"/>
                  </a:moveTo>
                </a:path>
              </a:pathLst>
            </a:cu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361" name="Rectangle 14"/>
            <p:cNvSpPr>
              <a:spLocks/>
            </p:cNvSpPr>
            <p:nvPr/>
          </p:nvSpPr>
          <p:spPr bwMode="auto">
            <a:xfrm>
              <a:off x="1329" y="2116"/>
              <a:ext cx="1101" cy="338"/>
            </a:xfrm>
            <a:prstGeom prst="rect">
              <a:avLst/>
            </a:prstGeom>
            <a:solidFill>
              <a:srgbClr val="FF1D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362" name="AutoShape 15"/>
            <p:cNvSpPr>
              <a:spLocks/>
            </p:cNvSpPr>
            <p:nvPr/>
          </p:nvSpPr>
          <p:spPr bwMode="auto">
            <a:xfrm rot="10800000">
              <a:off x="955" y="2742"/>
              <a:ext cx="523" cy="294"/>
            </a:xfrm>
            <a:prstGeom prst="triangle">
              <a:avLst>
                <a:gd name="adj" fmla="val 50000"/>
              </a:avLst>
            </a:prstGeom>
            <a:solidFill>
              <a:srgbClr val="FCFE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363" name="AutoShape 16"/>
            <p:cNvSpPr>
              <a:spLocks/>
            </p:cNvSpPr>
            <p:nvPr/>
          </p:nvSpPr>
          <p:spPr bwMode="auto">
            <a:xfrm rot="10800000">
              <a:off x="1618" y="2742"/>
              <a:ext cx="523" cy="294"/>
            </a:xfrm>
            <a:prstGeom prst="triangle">
              <a:avLst>
                <a:gd name="adj" fmla="val 50000"/>
              </a:avLst>
            </a:prstGeom>
            <a:solidFill>
              <a:srgbClr val="FCFE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364" name="AutoShape 17"/>
            <p:cNvSpPr>
              <a:spLocks/>
            </p:cNvSpPr>
            <p:nvPr/>
          </p:nvSpPr>
          <p:spPr bwMode="auto">
            <a:xfrm rot="10800000">
              <a:off x="2258" y="2742"/>
              <a:ext cx="523" cy="294"/>
            </a:xfrm>
            <a:prstGeom prst="triangle">
              <a:avLst>
                <a:gd name="adj" fmla="val 50000"/>
              </a:avLst>
            </a:prstGeom>
            <a:solidFill>
              <a:srgbClr val="FCFE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365" name="Line 18"/>
            <p:cNvSpPr>
              <a:spLocks noChangeShapeType="1"/>
            </p:cNvSpPr>
            <p:nvPr/>
          </p:nvSpPr>
          <p:spPr bwMode="auto">
            <a:xfrm rot="10800000" flipH="1">
              <a:off x="846" y="1986"/>
              <a:ext cx="2028" cy="2"/>
            </a:xfrm>
            <a:prstGeom prst="line">
              <a:avLst/>
            </a:prstGeom>
            <a:noFill/>
            <a:ln w="25400">
              <a:solidFill>
                <a:srgbClr val="838383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7366" name="Line 19"/>
            <p:cNvSpPr>
              <a:spLocks noChangeShapeType="1"/>
            </p:cNvSpPr>
            <p:nvPr/>
          </p:nvSpPr>
          <p:spPr bwMode="auto">
            <a:xfrm rot="10800000" flipH="1">
              <a:off x="846" y="2576"/>
              <a:ext cx="2028" cy="9"/>
            </a:xfrm>
            <a:prstGeom prst="line">
              <a:avLst/>
            </a:prstGeom>
            <a:noFill/>
            <a:ln w="25400">
              <a:solidFill>
                <a:srgbClr val="838383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7350" name="Text Box 20"/>
          <p:cNvSpPr txBox="1">
            <a:spLocks noChangeArrowheads="1"/>
          </p:cNvSpPr>
          <p:nvPr/>
        </p:nvSpPr>
        <p:spPr bwMode="auto">
          <a:xfrm>
            <a:off x="661988" y="4346575"/>
            <a:ext cx="23050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Y	yeast</a:t>
            </a:r>
          </a:p>
          <a:p>
            <a:r>
              <a:rPr lang="en-GB"/>
              <a:t>I	invertebrate</a:t>
            </a:r>
          </a:p>
          <a:p>
            <a:r>
              <a:rPr lang="en-GB"/>
              <a:t>V	vertebrates</a:t>
            </a:r>
            <a:endParaRPr lang="en-US"/>
          </a:p>
        </p:txBody>
      </p:sp>
      <p:sp>
        <p:nvSpPr>
          <p:cNvPr id="57351" name="Text Box 21"/>
          <p:cNvSpPr txBox="1">
            <a:spLocks noChangeArrowheads="1"/>
          </p:cNvSpPr>
          <p:nvPr/>
        </p:nvSpPr>
        <p:spPr bwMode="auto">
          <a:xfrm>
            <a:off x="284163" y="1196975"/>
            <a:ext cx="45561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cs typeface="Arial" charset="0"/>
              </a:rPr>
              <a:t>Method: Proportion of each functional class with </a:t>
            </a:r>
          </a:p>
          <a:p>
            <a:r>
              <a:rPr lang="en-GB" sz="1600">
                <a:cs typeface="Arial" charset="0"/>
              </a:rPr>
              <a:t>earliest identifiable orthologue</a:t>
            </a:r>
          </a:p>
        </p:txBody>
      </p:sp>
      <p:sp>
        <p:nvSpPr>
          <p:cNvPr id="57352" name="Text Box 22"/>
          <p:cNvSpPr txBox="1">
            <a:spLocks noChangeArrowheads="1"/>
          </p:cNvSpPr>
          <p:nvPr/>
        </p:nvSpPr>
        <p:spPr bwMode="auto">
          <a:xfrm>
            <a:off x="323850" y="423863"/>
            <a:ext cx="4346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cs typeface="Arial" charset="0"/>
              </a:rPr>
              <a:t>Origins of functional classes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3"/>
          <p:cNvSpPr txBox="1">
            <a:spLocks noChangeArrowheads="1"/>
          </p:cNvSpPr>
          <p:nvPr/>
        </p:nvSpPr>
        <p:spPr bwMode="auto">
          <a:xfrm>
            <a:off x="341313" y="595313"/>
            <a:ext cx="4157662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/>
              <a:t>Evolution of ‘learning molecules’</a:t>
            </a:r>
          </a:p>
          <a:p>
            <a:endParaRPr lang="en-GB" sz="2000" b="1"/>
          </a:p>
          <a:p>
            <a:pPr>
              <a:buFontTx/>
              <a:buChar char="•"/>
            </a:pPr>
            <a:r>
              <a:rPr lang="en-GB" sz="2000"/>
              <a:t> neurotransmitter receptors</a:t>
            </a:r>
          </a:p>
          <a:p>
            <a:pPr>
              <a:buFontTx/>
              <a:buChar char="•"/>
            </a:pPr>
            <a:r>
              <a:rPr lang="en-GB" sz="2000"/>
              <a:t> second messengers</a:t>
            </a:r>
          </a:p>
          <a:p>
            <a:pPr>
              <a:buFontTx/>
              <a:buChar char="•"/>
            </a:pPr>
            <a:r>
              <a:rPr lang="en-GB" sz="2000"/>
              <a:t> protein synthesis</a:t>
            </a:r>
            <a:endParaRPr lang="en-US" sz="2000"/>
          </a:p>
        </p:txBody>
      </p:sp>
      <p:sp>
        <p:nvSpPr>
          <p:cNvPr id="58371" name="Text Box 4"/>
          <p:cNvSpPr txBox="1">
            <a:spLocks noChangeArrowheads="1"/>
          </p:cNvSpPr>
          <p:nvPr/>
        </p:nvSpPr>
        <p:spPr bwMode="auto">
          <a:xfrm>
            <a:off x="365125" y="2767013"/>
            <a:ext cx="2025650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GO terms</a:t>
            </a:r>
          </a:p>
          <a:p>
            <a:endParaRPr lang="en-GB"/>
          </a:p>
          <a:p>
            <a:r>
              <a:rPr lang="en-GB"/>
              <a:t>Y	yeast</a:t>
            </a:r>
          </a:p>
          <a:p>
            <a:r>
              <a:rPr lang="en-GB"/>
              <a:t>W	worm</a:t>
            </a:r>
          </a:p>
          <a:p>
            <a:r>
              <a:rPr lang="en-GB"/>
              <a:t>F	fly</a:t>
            </a:r>
          </a:p>
          <a:p>
            <a:r>
              <a:rPr lang="en-GB"/>
              <a:t>Z	zebrafish</a:t>
            </a:r>
          </a:p>
          <a:p>
            <a:r>
              <a:rPr lang="en-GB"/>
              <a:t>C	chicken</a:t>
            </a:r>
          </a:p>
          <a:p>
            <a:r>
              <a:rPr lang="en-GB"/>
              <a:t>M	mouse</a:t>
            </a:r>
          </a:p>
          <a:p>
            <a:r>
              <a:rPr lang="en-GB"/>
              <a:t>H	human</a:t>
            </a:r>
            <a:endParaRPr lang="en-US"/>
          </a:p>
        </p:txBody>
      </p:sp>
      <p:pic>
        <p:nvPicPr>
          <p:cNvPr id="58372" name="Picture 5" descr="Figure1cd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76875" y="287338"/>
            <a:ext cx="7716838" cy="620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Rectangle 6"/>
          <p:cNvSpPr>
            <a:spLocks noChangeArrowheads="1"/>
          </p:cNvSpPr>
          <p:nvPr/>
        </p:nvSpPr>
        <p:spPr bwMode="auto">
          <a:xfrm>
            <a:off x="9332913" y="0"/>
            <a:ext cx="4425950" cy="508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Line 2"/>
          <p:cNvSpPr>
            <a:spLocks noChangeShapeType="1"/>
          </p:cNvSpPr>
          <p:nvPr/>
        </p:nvSpPr>
        <p:spPr bwMode="auto">
          <a:xfrm>
            <a:off x="200025" y="2565400"/>
            <a:ext cx="3997071" cy="45719"/>
          </a:xfrm>
          <a:prstGeom prst="line">
            <a:avLst/>
          </a:prstGeom>
          <a:noFill/>
          <a:ln w="28575" cmpd="dbl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81138" y="2143125"/>
            <a:ext cx="808037" cy="381000"/>
            <a:chOff x="2448" y="1440"/>
            <a:chExt cx="528" cy="240"/>
          </a:xfrm>
        </p:grpSpPr>
        <p:sp>
          <p:nvSpPr>
            <p:cNvPr id="214032" name="Oval 4"/>
            <p:cNvSpPr>
              <a:spLocks noChangeArrowheads="1"/>
            </p:cNvSpPr>
            <p:nvPr/>
          </p:nvSpPr>
          <p:spPr bwMode="auto">
            <a:xfrm>
              <a:off x="2544" y="1440"/>
              <a:ext cx="240" cy="96"/>
            </a:xfrm>
            <a:prstGeom prst="ellipse">
              <a:avLst/>
            </a:prstGeom>
            <a:solidFill>
              <a:srgbClr val="F89888"/>
            </a:solidFill>
            <a:ln w="9525">
              <a:round/>
              <a:headEnd/>
              <a:tailEnd/>
            </a:ln>
            <a:scene3d>
              <a:camera prst="legacyObliqueFront">
                <a:rot lat="20099989" lon="0" rev="0"/>
              </a:camera>
              <a:lightRig rig="legacyFlat2" dir="b"/>
            </a:scene3d>
            <a:sp3d extrusionH="1801800" prstMaterial="legacyPlastic">
              <a:bevelT w="13500" h="13500" prst="angle"/>
              <a:bevelB w="13500" h="13500" prst="angle"/>
              <a:extrusionClr>
                <a:srgbClr val="F89888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14033" name="Oval 5"/>
            <p:cNvSpPr>
              <a:spLocks noChangeArrowheads="1"/>
            </p:cNvSpPr>
            <p:nvPr/>
          </p:nvSpPr>
          <p:spPr bwMode="auto">
            <a:xfrm>
              <a:off x="2448" y="1536"/>
              <a:ext cx="240" cy="96"/>
            </a:xfrm>
            <a:prstGeom prst="ellipse">
              <a:avLst/>
            </a:prstGeom>
            <a:solidFill>
              <a:srgbClr val="FF9933"/>
            </a:solidFill>
            <a:ln w="9525">
              <a:round/>
              <a:headEnd/>
              <a:tailEnd/>
            </a:ln>
            <a:scene3d>
              <a:camera prst="legacyObliqueFront">
                <a:rot lat="20099989" lon="0" rev="0"/>
              </a:camera>
              <a:lightRig rig="legacyFlat2" dir="b"/>
            </a:scene3d>
            <a:sp3d extrusionH="3630600" prstMaterial="legacyPlastic">
              <a:bevelT w="13500" h="13500" prst="angle"/>
              <a:bevelB w="13500" h="13500" prst="angle"/>
              <a:extrusionClr>
                <a:srgbClr val="FF9933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en-US" sz="2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14034" name="Oval 6"/>
            <p:cNvSpPr>
              <a:spLocks noChangeArrowheads="1"/>
            </p:cNvSpPr>
            <p:nvPr/>
          </p:nvSpPr>
          <p:spPr bwMode="auto">
            <a:xfrm>
              <a:off x="2736" y="1488"/>
              <a:ext cx="240" cy="96"/>
            </a:xfrm>
            <a:prstGeom prst="ellipse">
              <a:avLst/>
            </a:prstGeom>
            <a:solidFill>
              <a:srgbClr val="FF9933"/>
            </a:solidFill>
            <a:ln w="9525">
              <a:round/>
              <a:headEnd/>
              <a:tailEnd/>
            </a:ln>
            <a:scene3d>
              <a:camera prst="legacyObliqueFront">
                <a:rot lat="20099989" lon="0" rev="0"/>
              </a:camera>
              <a:lightRig rig="legacyFlat2" dir="b"/>
            </a:scene3d>
            <a:sp3d extrusionH="3630600" prstMaterial="legacyPlastic">
              <a:bevelT w="13500" h="13500" prst="angle"/>
              <a:bevelB w="13500" h="13500" prst="angle"/>
              <a:extrusionClr>
                <a:srgbClr val="FF9933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14035" name="Oval 7"/>
            <p:cNvSpPr>
              <a:spLocks noChangeArrowheads="1"/>
            </p:cNvSpPr>
            <p:nvPr/>
          </p:nvSpPr>
          <p:spPr bwMode="auto">
            <a:xfrm>
              <a:off x="2640" y="1584"/>
              <a:ext cx="240" cy="96"/>
            </a:xfrm>
            <a:prstGeom prst="ellipse">
              <a:avLst/>
            </a:prstGeom>
            <a:solidFill>
              <a:srgbClr val="F89888"/>
            </a:solidFill>
            <a:ln w="9525">
              <a:round/>
              <a:headEnd/>
              <a:tailEnd/>
            </a:ln>
            <a:scene3d>
              <a:camera prst="legacyObliqueFront">
                <a:rot lat="20099989" lon="0" rev="0"/>
              </a:camera>
              <a:lightRig rig="legacyFlat2" dir="b"/>
            </a:scene3d>
            <a:sp3d extrusionH="1801800" prstMaterial="legacyPlastic">
              <a:bevelT w="13500" h="13500" prst="angle"/>
              <a:bevelB w="13500" h="13500" prst="angle"/>
              <a:extrusionClr>
                <a:srgbClr val="F89888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214020" name="Oval 8"/>
          <p:cNvSpPr>
            <a:spLocks noChangeArrowheads="1"/>
          </p:cNvSpPr>
          <p:nvPr/>
        </p:nvSpPr>
        <p:spPr bwMode="auto">
          <a:xfrm>
            <a:off x="1690688" y="3616325"/>
            <a:ext cx="1760537" cy="533400"/>
          </a:xfrm>
          <a:prstGeom prst="ellipse">
            <a:avLst/>
          </a:prstGeom>
          <a:solidFill>
            <a:srgbClr val="FFFF5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GB" sz="2400">
                <a:cs typeface="Arial" charset="0"/>
              </a:rPr>
              <a:t>DLG</a:t>
            </a:r>
          </a:p>
        </p:txBody>
      </p:sp>
      <p:sp>
        <p:nvSpPr>
          <p:cNvPr id="214021" name="Text Box 9"/>
          <p:cNvSpPr txBox="1">
            <a:spLocks noChangeArrowheads="1"/>
          </p:cNvSpPr>
          <p:nvPr/>
        </p:nvSpPr>
        <p:spPr bwMode="auto">
          <a:xfrm>
            <a:off x="827088" y="1535113"/>
            <a:ext cx="197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latin typeface="Arial Unicode MS" pitchFamily="34" charset="-128"/>
                <a:cs typeface="Arial" charset="0"/>
              </a:rPr>
              <a:t>NRC / MASC</a:t>
            </a:r>
          </a:p>
        </p:txBody>
      </p:sp>
      <p:sp>
        <p:nvSpPr>
          <p:cNvPr id="214022" name="Oval 10"/>
          <p:cNvSpPr>
            <a:spLocks noChangeArrowheads="1"/>
          </p:cNvSpPr>
          <p:nvPr/>
        </p:nvSpPr>
        <p:spPr bwMode="auto">
          <a:xfrm>
            <a:off x="307975" y="3362325"/>
            <a:ext cx="1247775" cy="11430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4023" name="Oval 11"/>
          <p:cNvSpPr>
            <a:spLocks noChangeArrowheads="1"/>
          </p:cNvSpPr>
          <p:nvPr/>
        </p:nvSpPr>
        <p:spPr bwMode="auto">
          <a:xfrm>
            <a:off x="601663" y="3819525"/>
            <a:ext cx="1246187" cy="1143000"/>
          </a:xfrm>
          <a:prstGeom prst="ellipse">
            <a:avLst/>
          </a:prstGeom>
          <a:solidFill>
            <a:srgbClr val="FF9966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4024" name="Oval 12"/>
          <p:cNvSpPr>
            <a:spLocks noChangeArrowheads="1"/>
          </p:cNvSpPr>
          <p:nvPr/>
        </p:nvSpPr>
        <p:spPr bwMode="auto">
          <a:xfrm>
            <a:off x="1481138" y="3971925"/>
            <a:ext cx="1247775" cy="1143000"/>
          </a:xfrm>
          <a:prstGeom prst="ellipse">
            <a:avLst/>
          </a:prstGeom>
          <a:solidFill>
            <a:srgbClr val="FF99FF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>
              <a:latin typeface="Times New Roman" pitchFamily="18" charset="0"/>
              <a:cs typeface="Arial" charset="0"/>
            </a:endParaRPr>
          </a:p>
        </p:txBody>
      </p:sp>
      <p:sp>
        <p:nvSpPr>
          <p:cNvPr id="214025" name="Oval 13"/>
          <p:cNvSpPr>
            <a:spLocks noChangeArrowheads="1"/>
          </p:cNvSpPr>
          <p:nvPr/>
        </p:nvSpPr>
        <p:spPr bwMode="auto">
          <a:xfrm>
            <a:off x="2508250" y="4048125"/>
            <a:ext cx="1247775" cy="1143000"/>
          </a:xfrm>
          <a:prstGeom prst="ellipse">
            <a:avLst/>
          </a:prstGeom>
          <a:solidFill>
            <a:schemeClr val="hlink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>
              <a:latin typeface="Times New Roman" pitchFamily="18" charset="0"/>
              <a:cs typeface="Arial" charset="0"/>
            </a:endParaRPr>
          </a:p>
        </p:txBody>
      </p:sp>
      <p:sp>
        <p:nvSpPr>
          <p:cNvPr id="214026" name="Oval 14"/>
          <p:cNvSpPr>
            <a:spLocks noChangeArrowheads="1"/>
          </p:cNvSpPr>
          <p:nvPr/>
        </p:nvSpPr>
        <p:spPr bwMode="auto">
          <a:xfrm>
            <a:off x="3275013" y="3590925"/>
            <a:ext cx="1246187" cy="1143000"/>
          </a:xfrm>
          <a:prstGeom prst="ellipse">
            <a:avLst/>
          </a:prstGeom>
          <a:solidFill>
            <a:schemeClr val="folHlink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>
              <a:latin typeface="Times New Roman" pitchFamily="18" charset="0"/>
              <a:cs typeface="Arial" charset="0"/>
            </a:endParaRPr>
          </a:p>
        </p:txBody>
      </p:sp>
      <p:sp>
        <p:nvSpPr>
          <p:cNvPr id="214027" name="Text Box 15"/>
          <p:cNvSpPr txBox="1">
            <a:spLocks noChangeArrowheads="1"/>
          </p:cNvSpPr>
          <p:nvPr/>
        </p:nvSpPr>
        <p:spPr bwMode="auto">
          <a:xfrm rot="5400000">
            <a:off x="1618457" y="2729706"/>
            <a:ext cx="64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cs typeface="Arial" charset="0"/>
              </a:rPr>
              <a:t>NR1</a:t>
            </a:r>
          </a:p>
        </p:txBody>
      </p:sp>
      <p:sp>
        <p:nvSpPr>
          <p:cNvPr id="214028" name="Text Box 16"/>
          <p:cNvSpPr txBox="1">
            <a:spLocks noChangeArrowheads="1"/>
          </p:cNvSpPr>
          <p:nvPr/>
        </p:nvSpPr>
        <p:spPr bwMode="auto">
          <a:xfrm rot="5400000">
            <a:off x="1266032" y="2945606"/>
            <a:ext cx="64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cs typeface="Arial" charset="0"/>
              </a:rPr>
              <a:t>NR2</a:t>
            </a:r>
          </a:p>
        </p:txBody>
      </p:sp>
      <p:sp>
        <p:nvSpPr>
          <p:cNvPr id="214029" name="Text Box 17"/>
          <p:cNvSpPr txBox="1">
            <a:spLocks noChangeArrowheads="1"/>
          </p:cNvSpPr>
          <p:nvPr/>
        </p:nvSpPr>
        <p:spPr bwMode="auto">
          <a:xfrm>
            <a:off x="433769" y="331280"/>
            <a:ext cx="84834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800" dirty="0" smtClean="0">
                <a:cs typeface="Arial" charset="0"/>
              </a:rPr>
              <a:t>Increased </a:t>
            </a:r>
            <a:r>
              <a:rPr lang="en-GB" sz="2800" u="sng" dirty="0" smtClean="0">
                <a:cs typeface="Arial" charset="0"/>
              </a:rPr>
              <a:t>combinations</a:t>
            </a:r>
            <a:r>
              <a:rPr lang="en-GB" sz="2800" dirty="0" smtClean="0">
                <a:cs typeface="Arial" charset="0"/>
              </a:rPr>
              <a:t> </a:t>
            </a:r>
            <a:r>
              <a:rPr lang="en-GB" sz="2800" dirty="0">
                <a:cs typeface="Arial" charset="0"/>
              </a:rPr>
              <a:t>of </a:t>
            </a:r>
            <a:r>
              <a:rPr lang="en-GB" sz="2800" dirty="0" smtClean="0">
                <a:cs typeface="Arial" charset="0"/>
              </a:rPr>
              <a:t>complexes in vertebrates</a:t>
            </a:r>
          </a:p>
          <a:p>
            <a:pPr algn="ctr"/>
            <a:r>
              <a:rPr lang="en-GB" sz="2800" dirty="0" smtClean="0">
                <a:cs typeface="Arial" charset="0"/>
              </a:rPr>
              <a:t>from expansion in </a:t>
            </a:r>
            <a:r>
              <a:rPr lang="en-GB" sz="2800" dirty="0" err="1" smtClean="0">
                <a:cs typeface="Arial" charset="0"/>
              </a:rPr>
              <a:t>paralogues</a:t>
            </a:r>
            <a:endParaRPr lang="en-GB" sz="2800" dirty="0">
              <a:cs typeface="Arial" charset="0"/>
            </a:endParaRPr>
          </a:p>
        </p:txBody>
      </p:sp>
      <p:sp>
        <p:nvSpPr>
          <p:cNvPr id="214030" name="Text Box 18"/>
          <p:cNvSpPr txBox="1">
            <a:spLocks noChangeArrowheads="1"/>
          </p:cNvSpPr>
          <p:nvPr/>
        </p:nvSpPr>
        <p:spPr bwMode="auto">
          <a:xfrm>
            <a:off x="5240338" y="1902333"/>
            <a:ext cx="3788281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u="sng" dirty="0">
                <a:cs typeface="Arial" charset="0"/>
              </a:rPr>
              <a:t>Invertebrates	         Vertebrates</a:t>
            </a:r>
          </a:p>
          <a:p>
            <a:endParaRPr lang="en-GB" u="sng" dirty="0">
              <a:cs typeface="Arial" charset="0"/>
            </a:endParaRPr>
          </a:p>
          <a:p>
            <a:r>
              <a:rPr lang="en-GB" i="1" dirty="0">
                <a:cs typeface="Arial" charset="0"/>
              </a:rPr>
              <a:t>Proteins</a:t>
            </a:r>
          </a:p>
          <a:p>
            <a:endParaRPr lang="en-GB" i="1" dirty="0">
              <a:cs typeface="Arial" charset="0"/>
            </a:endParaRPr>
          </a:p>
          <a:p>
            <a:r>
              <a:rPr lang="en-GB" dirty="0">
                <a:cs typeface="Arial" charset="0"/>
              </a:rPr>
              <a:t>NR1	1		</a:t>
            </a:r>
            <a:r>
              <a:rPr lang="en-GB" dirty="0" err="1">
                <a:cs typeface="Arial" charset="0"/>
              </a:rPr>
              <a:t>1</a:t>
            </a:r>
            <a:endParaRPr lang="en-GB" dirty="0">
              <a:cs typeface="Arial" charset="0"/>
            </a:endParaRPr>
          </a:p>
          <a:p>
            <a:r>
              <a:rPr lang="en-GB" dirty="0">
                <a:cs typeface="Arial" charset="0"/>
              </a:rPr>
              <a:t>NR2	1		4</a:t>
            </a:r>
          </a:p>
          <a:p>
            <a:r>
              <a:rPr lang="en-GB" dirty="0">
                <a:cs typeface="Arial" charset="0"/>
              </a:rPr>
              <a:t>DLG	1		4</a:t>
            </a:r>
          </a:p>
          <a:p>
            <a:endParaRPr lang="en-GB" dirty="0">
              <a:cs typeface="Arial" charset="0"/>
            </a:endParaRPr>
          </a:p>
          <a:p>
            <a:r>
              <a:rPr lang="en-GB" i="1" dirty="0">
                <a:cs typeface="Arial" charset="0"/>
              </a:rPr>
              <a:t>Complexes</a:t>
            </a:r>
          </a:p>
          <a:p>
            <a:r>
              <a:rPr lang="en-GB" i="1" dirty="0">
                <a:cs typeface="Arial" charset="0"/>
              </a:rPr>
              <a:t>	</a:t>
            </a:r>
            <a:r>
              <a:rPr lang="en-GB" dirty="0">
                <a:cs typeface="Arial" charset="0"/>
              </a:rPr>
              <a:t>1		16</a:t>
            </a:r>
          </a:p>
        </p:txBody>
      </p:sp>
      <p:sp>
        <p:nvSpPr>
          <p:cNvPr id="214031" name="Text Box 19"/>
          <p:cNvSpPr txBox="1">
            <a:spLocks noChangeArrowheads="1"/>
          </p:cNvSpPr>
          <p:nvPr/>
        </p:nvSpPr>
        <p:spPr bwMode="auto">
          <a:xfrm>
            <a:off x="894334" y="5943092"/>
            <a:ext cx="75472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i="1" dirty="0" smtClean="0"/>
              <a:t>Theoretically possible </a:t>
            </a:r>
            <a:r>
              <a:rPr lang="en-GB" sz="2000" i="1" dirty="0"/>
              <a:t>MASC combinations </a:t>
            </a:r>
            <a:r>
              <a:rPr lang="en-GB" sz="2000" i="1" dirty="0" smtClean="0"/>
              <a:t> in mammals     </a:t>
            </a:r>
            <a:r>
              <a:rPr lang="en-GB" sz="2000" i="1" dirty="0"/>
              <a:t>&gt;</a:t>
            </a:r>
            <a:r>
              <a:rPr lang="en-GB" sz="2000" i="1" dirty="0" smtClean="0"/>
              <a:t>10</a:t>
            </a:r>
            <a:r>
              <a:rPr lang="en-GB" sz="2000" i="1" baseline="30000" dirty="0" smtClean="0"/>
              <a:t>30</a:t>
            </a:r>
            <a:endParaRPr lang="en-US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swk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6225" y="3325813"/>
            <a:ext cx="2043113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 Box 5"/>
          <p:cNvSpPr txBox="1">
            <a:spLocks noChangeArrowheads="1"/>
          </p:cNvSpPr>
          <p:nvPr/>
        </p:nvSpPr>
        <p:spPr bwMode="auto">
          <a:xfrm>
            <a:off x="454025" y="5876925"/>
            <a:ext cx="1581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Protosynapse</a:t>
            </a:r>
          </a:p>
          <a:p>
            <a:r>
              <a:rPr lang="en-GB"/>
              <a:t>‘first synapse’</a:t>
            </a:r>
          </a:p>
        </p:txBody>
      </p:sp>
      <p:sp>
        <p:nvSpPr>
          <p:cNvPr id="62468" name="Text Box 8"/>
          <p:cNvSpPr txBox="1">
            <a:spLocks noChangeArrowheads="1"/>
          </p:cNvSpPr>
          <p:nvPr/>
        </p:nvSpPr>
        <p:spPr bwMode="auto">
          <a:xfrm>
            <a:off x="682625" y="496888"/>
            <a:ext cx="30956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/>
              <a:t>Synapse evolution</a:t>
            </a:r>
          </a:p>
        </p:txBody>
      </p:sp>
      <p:pic>
        <p:nvPicPr>
          <p:cNvPr id="62469" name="Picture 9" descr="yeast pombe_7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3300" y="1676400"/>
            <a:ext cx="5476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 descr="swk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6225" y="3325813"/>
            <a:ext cx="2043113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4" descr="swk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48025" y="3413125"/>
            <a:ext cx="2239963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Text Box 5"/>
          <p:cNvSpPr txBox="1">
            <a:spLocks noChangeArrowheads="1"/>
          </p:cNvSpPr>
          <p:nvPr/>
        </p:nvSpPr>
        <p:spPr bwMode="auto">
          <a:xfrm>
            <a:off x="454025" y="5876925"/>
            <a:ext cx="1581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Protosynapse</a:t>
            </a:r>
          </a:p>
          <a:p>
            <a:r>
              <a:rPr lang="en-GB"/>
              <a:t>‘first synapse’</a:t>
            </a:r>
          </a:p>
        </p:txBody>
      </p:sp>
      <p:sp>
        <p:nvSpPr>
          <p:cNvPr id="63493" name="Text Box 6"/>
          <p:cNvSpPr txBox="1">
            <a:spLocks noChangeArrowheads="1"/>
          </p:cNvSpPr>
          <p:nvPr/>
        </p:nvSpPr>
        <p:spPr bwMode="auto">
          <a:xfrm>
            <a:off x="3362325" y="5770563"/>
            <a:ext cx="1504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/>
          </a:p>
          <a:p>
            <a:r>
              <a:rPr lang="en-GB"/>
              <a:t> first neurons</a:t>
            </a:r>
          </a:p>
        </p:txBody>
      </p:sp>
      <p:sp>
        <p:nvSpPr>
          <p:cNvPr id="63494" name="Text Box 7"/>
          <p:cNvSpPr txBox="1">
            <a:spLocks noChangeArrowheads="1"/>
          </p:cNvSpPr>
          <p:nvPr/>
        </p:nvSpPr>
        <p:spPr bwMode="auto">
          <a:xfrm>
            <a:off x="682625" y="496888"/>
            <a:ext cx="30956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/>
              <a:t>Synapse evolution</a:t>
            </a:r>
          </a:p>
        </p:txBody>
      </p:sp>
      <p:pic>
        <p:nvPicPr>
          <p:cNvPr id="63495" name="Picture 8" descr="yeast pombe_7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3300" y="1676400"/>
            <a:ext cx="5476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6" name="Picture 9" descr="fly drosophila_7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3613" y="1593850"/>
            <a:ext cx="1365250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giant_swis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88" y="3051175"/>
            <a:ext cx="3938587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 descr="swk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6225" y="3325813"/>
            <a:ext cx="2043113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4" descr="swk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48025" y="3413125"/>
            <a:ext cx="2239963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454025" y="5876925"/>
            <a:ext cx="1581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Protosynapse</a:t>
            </a:r>
          </a:p>
          <a:p>
            <a:r>
              <a:rPr lang="en-GB"/>
              <a:t>‘first synapse’</a:t>
            </a: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3362325" y="5770563"/>
            <a:ext cx="1504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/>
          </a:p>
          <a:p>
            <a:r>
              <a:rPr lang="en-GB"/>
              <a:t> first neurons</a:t>
            </a: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682625" y="496888"/>
            <a:ext cx="30956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/>
              <a:t>Synapse evolution</a:t>
            </a:r>
          </a:p>
        </p:txBody>
      </p:sp>
      <p:pic>
        <p:nvPicPr>
          <p:cNvPr id="64520" name="Picture 8" descr="yeast pombe_7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3300" y="1676400"/>
            <a:ext cx="5476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1" name="Picture 9" descr="fly drosophila_7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3613" y="1593850"/>
            <a:ext cx="1365250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2" name="Picture 10" descr="primate chimp_7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54850" y="1254125"/>
            <a:ext cx="979488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813" y="1538288"/>
            <a:ext cx="6016625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7848600" y="1188720"/>
            <a:ext cx="304800" cy="381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7" name="AutoShape 3"/>
          <p:cNvSpPr>
            <a:spLocks noChangeArrowheads="1"/>
          </p:cNvSpPr>
          <p:nvPr/>
        </p:nvSpPr>
        <p:spPr bwMode="auto">
          <a:xfrm>
            <a:off x="2936875" y="3122613"/>
            <a:ext cx="4103688" cy="6477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r>
              <a:rPr lang="en-GB"/>
              <a:t>PSD</a:t>
            </a:r>
          </a:p>
        </p:txBody>
      </p:sp>
      <p:sp>
        <p:nvSpPr>
          <p:cNvPr id="11268" name="Oval 4"/>
          <p:cNvSpPr>
            <a:spLocks noChangeArrowheads="1"/>
          </p:cNvSpPr>
          <p:nvPr/>
        </p:nvSpPr>
        <p:spPr bwMode="auto">
          <a:xfrm>
            <a:off x="4376738" y="2833688"/>
            <a:ext cx="1223962" cy="863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/>
              <a:t>MASC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936875" y="373063"/>
            <a:ext cx="40227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/>
              <a:t>Post-Synaptic Proteome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1765300" y="5321300"/>
            <a:ext cx="70421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MASC	MAGUK Associated Signaling Complex</a:t>
            </a:r>
          </a:p>
          <a:p>
            <a:r>
              <a:rPr lang="en-GB"/>
              <a:t>PSD	Post Synaptic Density</a:t>
            </a:r>
          </a:p>
          <a:p>
            <a:r>
              <a:rPr lang="en-GB"/>
              <a:t>------------------------------------------------------------------------------------------</a:t>
            </a:r>
          </a:p>
          <a:p>
            <a:r>
              <a:rPr lang="en-GB"/>
              <a:t>PSP	Post Synaptic Proteome (total set of postsynaptic proteins)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6805613" y="1816100"/>
            <a:ext cx="20812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1"/>
              <a:t>Presynaptic terminal 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7400925" y="2924175"/>
            <a:ext cx="2171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1"/>
              <a:t>Postsynaptic terminal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44040" y="4892040"/>
            <a:ext cx="6065520" cy="182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scatter plo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59000"/>
            <a:ext cx="9380538" cy="494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3" descr="giant_swis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4638" y="1143000"/>
            <a:ext cx="1863725" cy="142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4" descr="swk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9725" y="1495425"/>
            <a:ext cx="895350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5" descr="swk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57650" y="1463675"/>
            <a:ext cx="1019175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2328863" y="174625"/>
            <a:ext cx="546735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i="1"/>
              <a:t>Brain size vs Synapse complexity</a:t>
            </a:r>
            <a:endParaRPr lang="en-GB" sz="2400"/>
          </a:p>
          <a:p>
            <a:r>
              <a:rPr lang="en-GB" sz="240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Line 2"/>
          <p:cNvSpPr>
            <a:spLocks noChangeShapeType="1"/>
          </p:cNvSpPr>
          <p:nvPr/>
        </p:nvSpPr>
        <p:spPr bwMode="auto">
          <a:xfrm>
            <a:off x="1600200" y="2709863"/>
            <a:ext cx="3816350" cy="30241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6563" name="Line 3"/>
          <p:cNvSpPr>
            <a:spLocks noChangeShapeType="1"/>
          </p:cNvSpPr>
          <p:nvPr/>
        </p:nvSpPr>
        <p:spPr bwMode="auto">
          <a:xfrm flipV="1">
            <a:off x="2032000" y="2709863"/>
            <a:ext cx="504825" cy="3587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6564" name="Line 4"/>
          <p:cNvSpPr>
            <a:spLocks noChangeShapeType="1"/>
          </p:cNvSpPr>
          <p:nvPr/>
        </p:nvSpPr>
        <p:spPr bwMode="auto">
          <a:xfrm flipV="1">
            <a:off x="2608263" y="2709863"/>
            <a:ext cx="1152525" cy="7905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6565" name="Line 5"/>
          <p:cNvSpPr>
            <a:spLocks noChangeShapeType="1"/>
          </p:cNvSpPr>
          <p:nvPr/>
        </p:nvSpPr>
        <p:spPr bwMode="auto">
          <a:xfrm flipV="1">
            <a:off x="3687763" y="2709863"/>
            <a:ext cx="2520950" cy="1655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66566" name="Picture 6" descr="mammal mouse_7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1863" y="2320925"/>
            <a:ext cx="649287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7" name="Picture 7" descr="fly drosophila_7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48350" y="2278063"/>
            <a:ext cx="8905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8" name="Picture 8" descr="primate human_7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95375" y="1906588"/>
            <a:ext cx="76676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9" name="Picture 9" descr="primate chimp_7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20925" y="2014538"/>
            <a:ext cx="51276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0" name="Picture 10" descr="yeast pombe_7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96275" y="2276475"/>
            <a:ext cx="61753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71" name="Text Box 11"/>
          <p:cNvSpPr txBox="1">
            <a:spLocks noChangeArrowheads="1"/>
          </p:cNvSpPr>
          <p:nvPr/>
        </p:nvSpPr>
        <p:spPr bwMode="auto">
          <a:xfrm>
            <a:off x="1239838" y="2990850"/>
            <a:ext cx="755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6 myr</a:t>
            </a:r>
          </a:p>
        </p:txBody>
      </p:sp>
      <p:sp>
        <p:nvSpPr>
          <p:cNvPr id="66572" name="Text Box 12"/>
          <p:cNvSpPr txBox="1">
            <a:spLocks noChangeArrowheads="1"/>
          </p:cNvSpPr>
          <p:nvPr/>
        </p:nvSpPr>
        <p:spPr bwMode="auto">
          <a:xfrm>
            <a:off x="1743075" y="3422650"/>
            <a:ext cx="88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75 myr</a:t>
            </a:r>
          </a:p>
        </p:txBody>
      </p:sp>
      <p:sp>
        <p:nvSpPr>
          <p:cNvPr id="66573" name="Text Box 13"/>
          <p:cNvSpPr txBox="1">
            <a:spLocks noChangeArrowheads="1"/>
          </p:cNvSpPr>
          <p:nvPr/>
        </p:nvSpPr>
        <p:spPr bwMode="auto">
          <a:xfrm>
            <a:off x="2608263" y="4214813"/>
            <a:ext cx="1009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600 myr</a:t>
            </a:r>
          </a:p>
        </p:txBody>
      </p:sp>
      <p:sp>
        <p:nvSpPr>
          <p:cNvPr id="66574" name="Text Box 14"/>
          <p:cNvSpPr txBox="1">
            <a:spLocks noChangeArrowheads="1"/>
          </p:cNvSpPr>
          <p:nvPr/>
        </p:nvSpPr>
        <p:spPr bwMode="auto">
          <a:xfrm>
            <a:off x="3616325" y="5157788"/>
            <a:ext cx="1136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1000 myr</a:t>
            </a:r>
          </a:p>
        </p:txBody>
      </p:sp>
      <p:sp>
        <p:nvSpPr>
          <p:cNvPr id="66575" name="Line 15"/>
          <p:cNvSpPr>
            <a:spLocks noChangeShapeType="1"/>
          </p:cNvSpPr>
          <p:nvPr/>
        </p:nvSpPr>
        <p:spPr bwMode="auto">
          <a:xfrm flipV="1">
            <a:off x="4808538" y="2708275"/>
            <a:ext cx="3848100" cy="25209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66576" name="Picture 16" descr="Figure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18100" t="50093" r="63826" b="34953"/>
          <a:stretch>
            <a:fillRect/>
          </a:stretch>
        </p:blipFill>
        <p:spPr bwMode="auto">
          <a:xfrm>
            <a:off x="2144713" y="900113"/>
            <a:ext cx="1028700" cy="1001712"/>
          </a:xfrm>
          <a:prstGeom prst="rect">
            <a:avLst/>
          </a:prstGeom>
          <a:solidFill>
            <a:schemeClr val="bg1"/>
          </a:solidFill>
          <a:ln w="38100" cmpd="dbl">
            <a:noFill/>
            <a:miter lim="800000"/>
            <a:headEnd/>
            <a:tailEnd/>
          </a:ln>
        </p:spPr>
      </p:pic>
      <p:pic>
        <p:nvPicPr>
          <p:cNvPr id="66577" name="Picture 17" descr="Figure4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44289" t="50734" r="40466" b="35800"/>
          <a:stretch>
            <a:fillRect/>
          </a:stretch>
        </p:blipFill>
        <p:spPr bwMode="auto">
          <a:xfrm>
            <a:off x="5673725" y="958850"/>
            <a:ext cx="941388" cy="976313"/>
          </a:xfrm>
          <a:prstGeom prst="rect">
            <a:avLst/>
          </a:prstGeom>
          <a:solidFill>
            <a:schemeClr val="bg1"/>
          </a:solidFill>
          <a:ln w="38100" cmpd="dbl" algn="ctr">
            <a:noFill/>
            <a:miter lim="800000"/>
            <a:headEnd/>
            <a:tailEnd/>
          </a:ln>
        </p:spPr>
      </p:pic>
      <p:pic>
        <p:nvPicPr>
          <p:cNvPr id="66578" name="Picture 18" descr="Figure4"/>
          <p:cNvPicPr>
            <a:picLocks noChangeAspect="1" noChangeArrowheads="1"/>
          </p:cNvPicPr>
          <p:nvPr/>
        </p:nvPicPr>
        <p:blipFill>
          <a:blip r:embed="rId10"/>
          <a:srcRect l="70958" t="53734" r="18564" b="38042"/>
          <a:stretch>
            <a:fillRect/>
          </a:stretch>
        </p:blipFill>
        <p:spPr bwMode="auto">
          <a:xfrm>
            <a:off x="8269288" y="1169988"/>
            <a:ext cx="787400" cy="725487"/>
          </a:xfrm>
          <a:prstGeom prst="rect">
            <a:avLst/>
          </a:prstGeom>
          <a:solidFill>
            <a:schemeClr val="bg1"/>
          </a:solidFill>
          <a:ln w="38100" cmpd="dbl" algn="ctr">
            <a:noFill/>
            <a:miter lim="800000"/>
            <a:headEnd/>
            <a:tailEnd/>
          </a:ln>
        </p:spPr>
      </p:pic>
      <p:sp>
        <p:nvSpPr>
          <p:cNvPr id="66579" name="AutoShape 19"/>
          <p:cNvSpPr>
            <a:spLocks noChangeArrowheads="1"/>
          </p:cNvSpPr>
          <p:nvPr/>
        </p:nvSpPr>
        <p:spPr bwMode="auto">
          <a:xfrm rot="-2373007">
            <a:off x="2449513" y="4286250"/>
            <a:ext cx="1016000" cy="350838"/>
          </a:xfrm>
          <a:prstGeom prst="rightArrow">
            <a:avLst>
              <a:gd name="adj1" fmla="val 50000"/>
              <a:gd name="adj2" fmla="val 72398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80" name="Text Box 20"/>
          <p:cNvSpPr txBox="1">
            <a:spLocks noChangeArrowheads="1"/>
          </p:cNvSpPr>
          <p:nvPr/>
        </p:nvSpPr>
        <p:spPr bwMode="auto">
          <a:xfrm rot="-2407244">
            <a:off x="539750" y="5268913"/>
            <a:ext cx="2343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>
                <a:solidFill>
                  <a:srgbClr val="FF3300"/>
                </a:solidFill>
              </a:rPr>
              <a:t>complex synapses </a:t>
            </a:r>
          </a:p>
        </p:txBody>
      </p:sp>
      <p:sp>
        <p:nvSpPr>
          <p:cNvPr id="66581" name="Text Box 21"/>
          <p:cNvSpPr txBox="1">
            <a:spLocks noChangeArrowheads="1"/>
          </p:cNvSpPr>
          <p:nvPr/>
        </p:nvSpPr>
        <p:spPr bwMode="auto">
          <a:xfrm rot="-2407244">
            <a:off x="876300" y="4618038"/>
            <a:ext cx="1285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>
                <a:solidFill>
                  <a:srgbClr val="FF3300"/>
                </a:solidFill>
              </a:rPr>
              <a:t>big brains</a:t>
            </a:r>
          </a:p>
        </p:txBody>
      </p:sp>
      <p:sp>
        <p:nvSpPr>
          <p:cNvPr id="66582" name="AutoShape 22"/>
          <p:cNvSpPr>
            <a:spLocks noChangeArrowheads="1"/>
          </p:cNvSpPr>
          <p:nvPr/>
        </p:nvSpPr>
        <p:spPr bwMode="auto">
          <a:xfrm rot="-2373007">
            <a:off x="1941513" y="3892550"/>
            <a:ext cx="1016000" cy="350838"/>
          </a:xfrm>
          <a:prstGeom prst="rightArrow">
            <a:avLst>
              <a:gd name="adj1" fmla="val 50000"/>
              <a:gd name="adj2" fmla="val 72398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83" name="Text Box 23"/>
          <p:cNvSpPr txBox="1">
            <a:spLocks noChangeArrowheads="1"/>
          </p:cNvSpPr>
          <p:nvPr/>
        </p:nvSpPr>
        <p:spPr bwMode="auto">
          <a:xfrm>
            <a:off x="1084263" y="174625"/>
            <a:ext cx="807085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i="1"/>
              <a:t>Big synapse proteomes evolved before big brains</a:t>
            </a:r>
            <a:r>
              <a:rPr lang="en-GB" sz="2400"/>
              <a:t> </a:t>
            </a:r>
          </a:p>
          <a:p>
            <a:r>
              <a:rPr lang="en-GB" sz="240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ajal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5584" y="1996428"/>
            <a:ext cx="1705678" cy="2633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3" descr="cajal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0525" y="2091619"/>
            <a:ext cx="1699585" cy="2546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4" descr="cajal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58240" y="1990980"/>
            <a:ext cx="1796631" cy="25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781501" y="466598"/>
            <a:ext cx="776475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400" dirty="0" smtClean="0">
                <a:cs typeface="Arial" charset="0"/>
              </a:rPr>
              <a:t>How are complex synapses used in complex brains ?</a:t>
            </a:r>
          </a:p>
          <a:p>
            <a:pPr algn="ctr"/>
            <a:endParaRPr lang="en-GB" sz="2400" dirty="0" smtClean="0">
              <a:cs typeface="Arial" charset="0"/>
            </a:endParaRPr>
          </a:p>
          <a:p>
            <a:pPr algn="ctr"/>
            <a:r>
              <a:rPr lang="en-GB" sz="1600" dirty="0" smtClean="0">
                <a:cs typeface="Arial" charset="0"/>
              </a:rPr>
              <a:t>Examine synapse </a:t>
            </a:r>
            <a:r>
              <a:rPr lang="en-GB" sz="1600" dirty="0">
                <a:cs typeface="Arial" charset="0"/>
              </a:rPr>
              <a:t>proteome composition </a:t>
            </a:r>
            <a:r>
              <a:rPr lang="en-GB" sz="1600" dirty="0" smtClean="0">
                <a:cs typeface="Arial" charset="0"/>
              </a:rPr>
              <a:t>in different </a:t>
            </a:r>
            <a:r>
              <a:rPr lang="en-GB" sz="1600" dirty="0">
                <a:cs typeface="Arial" charset="0"/>
              </a:rPr>
              <a:t>in classes of </a:t>
            </a:r>
            <a:r>
              <a:rPr lang="en-GB" sz="1600" dirty="0" smtClean="0">
                <a:cs typeface="Arial" charset="0"/>
              </a:rPr>
              <a:t>neurons in mouse</a:t>
            </a:r>
            <a:endParaRPr lang="en-GB" sz="1600" dirty="0">
              <a:cs typeface="Arial" charset="0"/>
            </a:endParaRPr>
          </a:p>
        </p:txBody>
      </p:sp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252413" y="6015038"/>
            <a:ext cx="60277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>
                <a:cs typeface="Arial" charset="0"/>
              </a:rPr>
              <a:t>Chris Anderson, Cathy Vickers, Andrew Pocklington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253048" y="342900"/>
            <a:ext cx="883285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dirty="0" smtClean="0">
                <a:cs typeface="Arial" charset="0"/>
              </a:rPr>
              <a:t>anatomical expression level profiling</a:t>
            </a:r>
          </a:p>
          <a:p>
            <a:pPr algn="ctr" eaLnBrk="0" hangingPunct="0">
              <a:spcBef>
                <a:spcPct val="50000"/>
              </a:spcBef>
            </a:pPr>
            <a:endParaRPr lang="en-US" sz="1200" dirty="0">
              <a:cs typeface="Arial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2000" dirty="0">
                <a:cs typeface="Arial" charset="0"/>
              </a:rPr>
              <a:t>&gt;150 MASC/PSD proteins in 22 regions of mouse brain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1458151" y="5927725"/>
            <a:ext cx="6429965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4000" dirty="0"/>
              <a:t>variation </a:t>
            </a:r>
            <a:r>
              <a:rPr lang="en-GB" sz="4000" dirty="0" smtClean="0"/>
              <a:t>in levels &amp; overlap</a:t>
            </a:r>
          </a:p>
        </p:txBody>
      </p:sp>
      <p:pic>
        <p:nvPicPr>
          <p:cNvPr id="68612" name="Picture 4" descr="Brain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68663" y="1844675"/>
            <a:ext cx="2862262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6567488" y="2416175"/>
            <a:ext cx="434816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i="1" u="sng" dirty="0">
                <a:cs typeface="Arial" charset="0"/>
              </a:rPr>
              <a:t> </a:t>
            </a:r>
            <a:r>
              <a:rPr lang="en-US" sz="1600" i="1" u="sng" dirty="0" smtClean="0">
                <a:cs typeface="Arial" charset="0"/>
              </a:rPr>
              <a:t>Measured:</a:t>
            </a:r>
          </a:p>
          <a:p>
            <a:pPr eaLnBrk="0" hangingPunct="0">
              <a:spcBef>
                <a:spcPct val="50000"/>
              </a:spcBef>
            </a:pPr>
            <a:r>
              <a:rPr lang="en-US" sz="1600" dirty="0" smtClean="0">
                <a:cs typeface="Arial" charset="0"/>
              </a:rPr>
              <a:t>mRNA </a:t>
            </a:r>
          </a:p>
          <a:p>
            <a:pPr lvl="1"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600" dirty="0" smtClean="0">
                <a:cs typeface="Arial" charset="0"/>
              </a:rPr>
              <a:t> in situ</a:t>
            </a:r>
          </a:p>
          <a:p>
            <a:pPr lvl="1"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600" dirty="0">
                <a:cs typeface="Arial" charset="0"/>
              </a:rPr>
              <a:t> </a:t>
            </a:r>
            <a:r>
              <a:rPr lang="en-US" sz="1600" dirty="0" smtClean="0">
                <a:cs typeface="Arial" charset="0"/>
              </a:rPr>
              <a:t>microarray</a:t>
            </a:r>
            <a:endParaRPr lang="en-US" sz="1600" dirty="0">
              <a:cs typeface="Arial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sz="1600" dirty="0">
                <a:cs typeface="Arial" charset="0"/>
              </a:rPr>
              <a:t>protein </a:t>
            </a:r>
            <a:endParaRPr lang="en-US" sz="1600" dirty="0" smtClean="0">
              <a:cs typeface="Arial" charset="0"/>
            </a:endParaRPr>
          </a:p>
          <a:p>
            <a:pPr lvl="1"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600" dirty="0">
                <a:cs typeface="Arial" charset="0"/>
              </a:rPr>
              <a:t> </a:t>
            </a:r>
            <a:r>
              <a:rPr lang="en-US" sz="1600" dirty="0" err="1" smtClean="0">
                <a:cs typeface="Arial" charset="0"/>
              </a:rPr>
              <a:t>immunohistochem</a:t>
            </a:r>
            <a:endParaRPr lang="en-US" sz="1600" dirty="0" smtClean="0">
              <a:cs typeface="Arial" charset="0"/>
            </a:endParaRPr>
          </a:p>
          <a:p>
            <a:pPr lvl="1"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600" dirty="0">
                <a:cs typeface="Arial" charset="0"/>
              </a:rPr>
              <a:t> </a:t>
            </a:r>
            <a:r>
              <a:rPr lang="en-US" sz="1600" dirty="0" smtClean="0">
                <a:cs typeface="Arial" charset="0"/>
              </a:rPr>
              <a:t>western</a:t>
            </a:r>
            <a:endParaRPr lang="en-US" sz="1600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brain_sid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1738" y="2333625"/>
            <a:ext cx="2497137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Rectangle 21"/>
          <p:cNvSpPr>
            <a:spLocks noChangeArrowheads="1"/>
          </p:cNvSpPr>
          <p:nvPr/>
        </p:nvSpPr>
        <p:spPr bwMode="auto">
          <a:xfrm>
            <a:off x="3036888" y="1549400"/>
            <a:ext cx="155575" cy="1444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36" name="Rectangle 22"/>
          <p:cNvSpPr>
            <a:spLocks noChangeArrowheads="1"/>
          </p:cNvSpPr>
          <p:nvPr/>
        </p:nvSpPr>
        <p:spPr bwMode="auto">
          <a:xfrm>
            <a:off x="3192463" y="1549400"/>
            <a:ext cx="157162" cy="1444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37" name="Rectangle 23"/>
          <p:cNvSpPr>
            <a:spLocks noChangeArrowheads="1"/>
          </p:cNvSpPr>
          <p:nvPr/>
        </p:nvSpPr>
        <p:spPr bwMode="auto">
          <a:xfrm>
            <a:off x="3349625" y="1549400"/>
            <a:ext cx="155575" cy="1444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38" name="Rectangle 24"/>
          <p:cNvSpPr>
            <a:spLocks noChangeArrowheads="1"/>
          </p:cNvSpPr>
          <p:nvPr/>
        </p:nvSpPr>
        <p:spPr bwMode="auto">
          <a:xfrm>
            <a:off x="3505200" y="1549400"/>
            <a:ext cx="157163" cy="144463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39" name="Rectangle 25"/>
          <p:cNvSpPr>
            <a:spLocks noChangeArrowheads="1"/>
          </p:cNvSpPr>
          <p:nvPr/>
        </p:nvSpPr>
        <p:spPr bwMode="auto">
          <a:xfrm>
            <a:off x="3662363" y="1549400"/>
            <a:ext cx="157162" cy="1444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0" name="Rectangle 26"/>
          <p:cNvSpPr>
            <a:spLocks noChangeArrowheads="1"/>
          </p:cNvSpPr>
          <p:nvPr/>
        </p:nvSpPr>
        <p:spPr bwMode="auto">
          <a:xfrm>
            <a:off x="3036888" y="1693863"/>
            <a:ext cx="155575" cy="1444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1" name="Rectangle 27"/>
          <p:cNvSpPr>
            <a:spLocks noChangeArrowheads="1"/>
          </p:cNvSpPr>
          <p:nvPr/>
        </p:nvSpPr>
        <p:spPr bwMode="auto">
          <a:xfrm>
            <a:off x="3192463" y="1693863"/>
            <a:ext cx="157162" cy="1444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2" name="Rectangle 28"/>
          <p:cNvSpPr>
            <a:spLocks noChangeArrowheads="1"/>
          </p:cNvSpPr>
          <p:nvPr/>
        </p:nvSpPr>
        <p:spPr bwMode="auto">
          <a:xfrm>
            <a:off x="3349625" y="1693863"/>
            <a:ext cx="155575" cy="144462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3" name="Rectangle 29"/>
          <p:cNvSpPr>
            <a:spLocks noChangeArrowheads="1"/>
          </p:cNvSpPr>
          <p:nvPr/>
        </p:nvSpPr>
        <p:spPr bwMode="auto">
          <a:xfrm>
            <a:off x="3505200" y="1693863"/>
            <a:ext cx="157163" cy="144462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4" name="Rectangle 30"/>
          <p:cNvSpPr>
            <a:spLocks noChangeArrowheads="1"/>
          </p:cNvSpPr>
          <p:nvPr/>
        </p:nvSpPr>
        <p:spPr bwMode="auto">
          <a:xfrm>
            <a:off x="3662363" y="1693863"/>
            <a:ext cx="157162" cy="144462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5" name="Rectangle 31"/>
          <p:cNvSpPr>
            <a:spLocks noChangeArrowheads="1"/>
          </p:cNvSpPr>
          <p:nvPr/>
        </p:nvSpPr>
        <p:spPr bwMode="auto">
          <a:xfrm>
            <a:off x="3036888" y="1838325"/>
            <a:ext cx="155575" cy="144463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6" name="Rectangle 32"/>
          <p:cNvSpPr>
            <a:spLocks noChangeArrowheads="1"/>
          </p:cNvSpPr>
          <p:nvPr/>
        </p:nvSpPr>
        <p:spPr bwMode="auto">
          <a:xfrm>
            <a:off x="3192463" y="1838325"/>
            <a:ext cx="157162" cy="144463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7" name="Rectangle 33"/>
          <p:cNvSpPr>
            <a:spLocks noChangeArrowheads="1"/>
          </p:cNvSpPr>
          <p:nvPr/>
        </p:nvSpPr>
        <p:spPr bwMode="auto">
          <a:xfrm>
            <a:off x="3349625" y="1838325"/>
            <a:ext cx="155575" cy="1444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8" name="Rectangle 34"/>
          <p:cNvSpPr>
            <a:spLocks noChangeArrowheads="1"/>
          </p:cNvSpPr>
          <p:nvPr/>
        </p:nvSpPr>
        <p:spPr bwMode="auto">
          <a:xfrm>
            <a:off x="3505200" y="1838325"/>
            <a:ext cx="157163" cy="144463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9" name="Rectangle 35"/>
          <p:cNvSpPr>
            <a:spLocks noChangeArrowheads="1"/>
          </p:cNvSpPr>
          <p:nvPr/>
        </p:nvSpPr>
        <p:spPr bwMode="auto">
          <a:xfrm>
            <a:off x="3662363" y="1838325"/>
            <a:ext cx="157162" cy="1444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50" name="Rectangle 36"/>
          <p:cNvSpPr>
            <a:spLocks noChangeArrowheads="1"/>
          </p:cNvSpPr>
          <p:nvPr/>
        </p:nvSpPr>
        <p:spPr bwMode="auto">
          <a:xfrm>
            <a:off x="3119438" y="3421063"/>
            <a:ext cx="155575" cy="1444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51" name="Rectangle 37"/>
          <p:cNvSpPr>
            <a:spLocks noChangeArrowheads="1"/>
          </p:cNvSpPr>
          <p:nvPr/>
        </p:nvSpPr>
        <p:spPr bwMode="auto">
          <a:xfrm>
            <a:off x="2962275" y="3421063"/>
            <a:ext cx="157163" cy="144462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52" name="Rectangle 38"/>
          <p:cNvSpPr>
            <a:spLocks noChangeArrowheads="1"/>
          </p:cNvSpPr>
          <p:nvPr/>
        </p:nvSpPr>
        <p:spPr bwMode="auto">
          <a:xfrm>
            <a:off x="2805113" y="3421063"/>
            <a:ext cx="157162" cy="1444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53" name="Rectangle 39"/>
          <p:cNvSpPr>
            <a:spLocks noChangeArrowheads="1"/>
          </p:cNvSpPr>
          <p:nvPr/>
        </p:nvSpPr>
        <p:spPr bwMode="auto">
          <a:xfrm>
            <a:off x="2649538" y="3421063"/>
            <a:ext cx="155575" cy="14446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54" name="Rectangle 40"/>
          <p:cNvSpPr>
            <a:spLocks noChangeArrowheads="1"/>
          </p:cNvSpPr>
          <p:nvPr/>
        </p:nvSpPr>
        <p:spPr bwMode="auto">
          <a:xfrm>
            <a:off x="2492375" y="3421063"/>
            <a:ext cx="157163" cy="1444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55" name="Rectangle 41"/>
          <p:cNvSpPr>
            <a:spLocks noChangeArrowheads="1"/>
          </p:cNvSpPr>
          <p:nvPr/>
        </p:nvSpPr>
        <p:spPr bwMode="auto">
          <a:xfrm>
            <a:off x="3119438" y="3565525"/>
            <a:ext cx="155575" cy="144463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56" name="Rectangle 42"/>
          <p:cNvSpPr>
            <a:spLocks noChangeArrowheads="1"/>
          </p:cNvSpPr>
          <p:nvPr/>
        </p:nvSpPr>
        <p:spPr bwMode="auto">
          <a:xfrm>
            <a:off x="2962275" y="3565525"/>
            <a:ext cx="157163" cy="144463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57" name="Rectangle 43"/>
          <p:cNvSpPr>
            <a:spLocks noChangeArrowheads="1"/>
          </p:cNvSpPr>
          <p:nvPr/>
        </p:nvSpPr>
        <p:spPr bwMode="auto">
          <a:xfrm>
            <a:off x="2805113" y="3565525"/>
            <a:ext cx="157162" cy="144463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58" name="Rectangle 44"/>
          <p:cNvSpPr>
            <a:spLocks noChangeArrowheads="1"/>
          </p:cNvSpPr>
          <p:nvPr/>
        </p:nvSpPr>
        <p:spPr bwMode="auto">
          <a:xfrm>
            <a:off x="2649538" y="3565525"/>
            <a:ext cx="155575" cy="144463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59" name="Rectangle 45"/>
          <p:cNvSpPr>
            <a:spLocks noChangeArrowheads="1"/>
          </p:cNvSpPr>
          <p:nvPr/>
        </p:nvSpPr>
        <p:spPr bwMode="auto">
          <a:xfrm>
            <a:off x="2492375" y="3565525"/>
            <a:ext cx="157163" cy="1444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60" name="Rectangle 46"/>
          <p:cNvSpPr>
            <a:spLocks noChangeArrowheads="1"/>
          </p:cNvSpPr>
          <p:nvPr/>
        </p:nvSpPr>
        <p:spPr bwMode="auto">
          <a:xfrm>
            <a:off x="3119438" y="3709988"/>
            <a:ext cx="155575" cy="1444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61" name="Rectangle 47"/>
          <p:cNvSpPr>
            <a:spLocks noChangeArrowheads="1"/>
          </p:cNvSpPr>
          <p:nvPr/>
        </p:nvSpPr>
        <p:spPr bwMode="auto">
          <a:xfrm>
            <a:off x="2962275" y="3709988"/>
            <a:ext cx="157163" cy="144462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62" name="Rectangle 48"/>
          <p:cNvSpPr>
            <a:spLocks noChangeArrowheads="1"/>
          </p:cNvSpPr>
          <p:nvPr/>
        </p:nvSpPr>
        <p:spPr bwMode="auto">
          <a:xfrm>
            <a:off x="2805113" y="3709988"/>
            <a:ext cx="157162" cy="144462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63" name="Rectangle 49"/>
          <p:cNvSpPr>
            <a:spLocks noChangeArrowheads="1"/>
          </p:cNvSpPr>
          <p:nvPr/>
        </p:nvSpPr>
        <p:spPr bwMode="auto">
          <a:xfrm>
            <a:off x="2649538" y="3709988"/>
            <a:ext cx="155575" cy="144462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64" name="Rectangle 50"/>
          <p:cNvSpPr>
            <a:spLocks noChangeArrowheads="1"/>
          </p:cNvSpPr>
          <p:nvPr/>
        </p:nvSpPr>
        <p:spPr bwMode="auto">
          <a:xfrm>
            <a:off x="2492375" y="3709988"/>
            <a:ext cx="157163" cy="1444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65" name="Rectangle 51"/>
          <p:cNvSpPr>
            <a:spLocks noChangeArrowheads="1"/>
          </p:cNvSpPr>
          <p:nvPr/>
        </p:nvSpPr>
        <p:spPr bwMode="auto">
          <a:xfrm>
            <a:off x="5924550" y="1547813"/>
            <a:ext cx="155575" cy="14446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66" name="Rectangle 52"/>
          <p:cNvSpPr>
            <a:spLocks noChangeArrowheads="1"/>
          </p:cNvSpPr>
          <p:nvPr/>
        </p:nvSpPr>
        <p:spPr bwMode="auto">
          <a:xfrm>
            <a:off x="6080125" y="1547813"/>
            <a:ext cx="157163" cy="1444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67" name="Rectangle 53"/>
          <p:cNvSpPr>
            <a:spLocks noChangeArrowheads="1"/>
          </p:cNvSpPr>
          <p:nvPr/>
        </p:nvSpPr>
        <p:spPr bwMode="auto">
          <a:xfrm>
            <a:off x="6237288" y="1547813"/>
            <a:ext cx="155575" cy="1444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68" name="Rectangle 54"/>
          <p:cNvSpPr>
            <a:spLocks noChangeArrowheads="1"/>
          </p:cNvSpPr>
          <p:nvPr/>
        </p:nvSpPr>
        <p:spPr bwMode="auto">
          <a:xfrm>
            <a:off x="6392863" y="1547813"/>
            <a:ext cx="157162" cy="144462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69" name="Rectangle 55"/>
          <p:cNvSpPr>
            <a:spLocks noChangeArrowheads="1"/>
          </p:cNvSpPr>
          <p:nvPr/>
        </p:nvSpPr>
        <p:spPr bwMode="auto">
          <a:xfrm>
            <a:off x="6550025" y="1547813"/>
            <a:ext cx="155575" cy="1444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70" name="Rectangle 56"/>
          <p:cNvSpPr>
            <a:spLocks noChangeArrowheads="1"/>
          </p:cNvSpPr>
          <p:nvPr/>
        </p:nvSpPr>
        <p:spPr bwMode="auto">
          <a:xfrm>
            <a:off x="5924550" y="1692275"/>
            <a:ext cx="155575" cy="1444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71" name="Rectangle 57"/>
          <p:cNvSpPr>
            <a:spLocks noChangeArrowheads="1"/>
          </p:cNvSpPr>
          <p:nvPr/>
        </p:nvSpPr>
        <p:spPr bwMode="auto">
          <a:xfrm>
            <a:off x="6080125" y="1692275"/>
            <a:ext cx="157163" cy="1444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72" name="Rectangle 58"/>
          <p:cNvSpPr>
            <a:spLocks noChangeArrowheads="1"/>
          </p:cNvSpPr>
          <p:nvPr/>
        </p:nvSpPr>
        <p:spPr bwMode="auto">
          <a:xfrm>
            <a:off x="6237288" y="1692275"/>
            <a:ext cx="155575" cy="144463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73" name="Rectangle 59"/>
          <p:cNvSpPr>
            <a:spLocks noChangeArrowheads="1"/>
          </p:cNvSpPr>
          <p:nvPr/>
        </p:nvSpPr>
        <p:spPr bwMode="auto">
          <a:xfrm>
            <a:off x="6392863" y="1692275"/>
            <a:ext cx="157162" cy="1444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74" name="Rectangle 60"/>
          <p:cNvSpPr>
            <a:spLocks noChangeArrowheads="1"/>
          </p:cNvSpPr>
          <p:nvPr/>
        </p:nvSpPr>
        <p:spPr bwMode="auto">
          <a:xfrm>
            <a:off x="6550025" y="1692275"/>
            <a:ext cx="155575" cy="144463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75" name="Rectangle 61"/>
          <p:cNvSpPr>
            <a:spLocks noChangeArrowheads="1"/>
          </p:cNvSpPr>
          <p:nvPr/>
        </p:nvSpPr>
        <p:spPr bwMode="auto">
          <a:xfrm>
            <a:off x="5924550" y="1836738"/>
            <a:ext cx="155575" cy="144462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76" name="Rectangle 62"/>
          <p:cNvSpPr>
            <a:spLocks noChangeArrowheads="1"/>
          </p:cNvSpPr>
          <p:nvPr/>
        </p:nvSpPr>
        <p:spPr bwMode="auto">
          <a:xfrm>
            <a:off x="6080125" y="1836738"/>
            <a:ext cx="157163" cy="144462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77" name="Rectangle 63"/>
          <p:cNvSpPr>
            <a:spLocks noChangeArrowheads="1"/>
          </p:cNvSpPr>
          <p:nvPr/>
        </p:nvSpPr>
        <p:spPr bwMode="auto">
          <a:xfrm>
            <a:off x="6237288" y="1836738"/>
            <a:ext cx="155575" cy="144462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78" name="Rectangle 64"/>
          <p:cNvSpPr>
            <a:spLocks noChangeArrowheads="1"/>
          </p:cNvSpPr>
          <p:nvPr/>
        </p:nvSpPr>
        <p:spPr bwMode="auto">
          <a:xfrm>
            <a:off x="6392863" y="1836738"/>
            <a:ext cx="157162" cy="144462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79" name="Rectangle 65"/>
          <p:cNvSpPr>
            <a:spLocks noChangeArrowheads="1"/>
          </p:cNvSpPr>
          <p:nvPr/>
        </p:nvSpPr>
        <p:spPr bwMode="auto">
          <a:xfrm>
            <a:off x="6550025" y="1836738"/>
            <a:ext cx="155575" cy="1444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80" name="Rectangle 66"/>
          <p:cNvSpPr>
            <a:spLocks noChangeArrowheads="1"/>
          </p:cNvSpPr>
          <p:nvPr/>
        </p:nvSpPr>
        <p:spPr bwMode="auto">
          <a:xfrm>
            <a:off x="7485063" y="3563938"/>
            <a:ext cx="157162" cy="1444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81" name="Rectangle 67"/>
          <p:cNvSpPr>
            <a:spLocks noChangeArrowheads="1"/>
          </p:cNvSpPr>
          <p:nvPr/>
        </p:nvSpPr>
        <p:spPr bwMode="auto">
          <a:xfrm>
            <a:off x="7329488" y="3563938"/>
            <a:ext cx="155575" cy="14446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82" name="Rectangle 68"/>
          <p:cNvSpPr>
            <a:spLocks noChangeArrowheads="1"/>
          </p:cNvSpPr>
          <p:nvPr/>
        </p:nvSpPr>
        <p:spPr bwMode="auto">
          <a:xfrm>
            <a:off x="7172325" y="3563938"/>
            <a:ext cx="157163" cy="1444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83" name="Rectangle 69"/>
          <p:cNvSpPr>
            <a:spLocks noChangeArrowheads="1"/>
          </p:cNvSpPr>
          <p:nvPr/>
        </p:nvSpPr>
        <p:spPr bwMode="auto">
          <a:xfrm>
            <a:off x="7015163" y="3563938"/>
            <a:ext cx="157162" cy="14446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84" name="Rectangle 70"/>
          <p:cNvSpPr>
            <a:spLocks noChangeArrowheads="1"/>
          </p:cNvSpPr>
          <p:nvPr/>
        </p:nvSpPr>
        <p:spPr bwMode="auto">
          <a:xfrm>
            <a:off x="6859588" y="3563938"/>
            <a:ext cx="155575" cy="1444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85" name="Rectangle 71"/>
          <p:cNvSpPr>
            <a:spLocks noChangeArrowheads="1"/>
          </p:cNvSpPr>
          <p:nvPr/>
        </p:nvSpPr>
        <p:spPr bwMode="auto">
          <a:xfrm>
            <a:off x="7485063" y="3708400"/>
            <a:ext cx="157162" cy="144463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86" name="Rectangle 72"/>
          <p:cNvSpPr>
            <a:spLocks noChangeArrowheads="1"/>
          </p:cNvSpPr>
          <p:nvPr/>
        </p:nvSpPr>
        <p:spPr bwMode="auto">
          <a:xfrm>
            <a:off x="7329488" y="3708400"/>
            <a:ext cx="155575" cy="144463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87" name="Rectangle 73"/>
          <p:cNvSpPr>
            <a:spLocks noChangeArrowheads="1"/>
          </p:cNvSpPr>
          <p:nvPr/>
        </p:nvSpPr>
        <p:spPr bwMode="auto">
          <a:xfrm>
            <a:off x="7172325" y="3708400"/>
            <a:ext cx="157163" cy="144463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88" name="Rectangle 74"/>
          <p:cNvSpPr>
            <a:spLocks noChangeArrowheads="1"/>
          </p:cNvSpPr>
          <p:nvPr/>
        </p:nvSpPr>
        <p:spPr bwMode="auto">
          <a:xfrm>
            <a:off x="7015163" y="3708400"/>
            <a:ext cx="157162" cy="1444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89" name="Rectangle 75"/>
          <p:cNvSpPr>
            <a:spLocks noChangeArrowheads="1"/>
          </p:cNvSpPr>
          <p:nvPr/>
        </p:nvSpPr>
        <p:spPr bwMode="auto">
          <a:xfrm>
            <a:off x="6859588" y="3708400"/>
            <a:ext cx="155575" cy="1444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90" name="Rectangle 76"/>
          <p:cNvSpPr>
            <a:spLocks noChangeArrowheads="1"/>
          </p:cNvSpPr>
          <p:nvPr/>
        </p:nvSpPr>
        <p:spPr bwMode="auto">
          <a:xfrm>
            <a:off x="7485063" y="3852863"/>
            <a:ext cx="157162" cy="14446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91" name="Rectangle 77"/>
          <p:cNvSpPr>
            <a:spLocks noChangeArrowheads="1"/>
          </p:cNvSpPr>
          <p:nvPr/>
        </p:nvSpPr>
        <p:spPr bwMode="auto">
          <a:xfrm>
            <a:off x="7329488" y="3852863"/>
            <a:ext cx="155575" cy="144462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92" name="Rectangle 78"/>
          <p:cNvSpPr>
            <a:spLocks noChangeArrowheads="1"/>
          </p:cNvSpPr>
          <p:nvPr/>
        </p:nvSpPr>
        <p:spPr bwMode="auto">
          <a:xfrm>
            <a:off x="7172325" y="3852863"/>
            <a:ext cx="157163" cy="1444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93" name="Rectangle 79"/>
          <p:cNvSpPr>
            <a:spLocks noChangeArrowheads="1"/>
          </p:cNvSpPr>
          <p:nvPr/>
        </p:nvSpPr>
        <p:spPr bwMode="auto">
          <a:xfrm>
            <a:off x="7015163" y="3852863"/>
            <a:ext cx="157162" cy="144462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94" name="Rectangle 80"/>
          <p:cNvSpPr>
            <a:spLocks noChangeArrowheads="1"/>
          </p:cNvSpPr>
          <p:nvPr/>
        </p:nvSpPr>
        <p:spPr bwMode="auto">
          <a:xfrm>
            <a:off x="6859588" y="3852863"/>
            <a:ext cx="155575" cy="144462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95" name="Line 81"/>
          <p:cNvSpPr>
            <a:spLocks noChangeShapeType="1"/>
          </p:cNvSpPr>
          <p:nvPr/>
        </p:nvSpPr>
        <p:spPr bwMode="auto">
          <a:xfrm flipV="1">
            <a:off x="3506788" y="3205163"/>
            <a:ext cx="858837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69696" name="Line 82"/>
          <p:cNvSpPr>
            <a:spLocks noChangeShapeType="1"/>
          </p:cNvSpPr>
          <p:nvPr/>
        </p:nvSpPr>
        <p:spPr bwMode="auto">
          <a:xfrm>
            <a:off x="3897313" y="2054225"/>
            <a:ext cx="701675" cy="5746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69697" name="Line 83"/>
          <p:cNvSpPr>
            <a:spLocks noChangeShapeType="1"/>
          </p:cNvSpPr>
          <p:nvPr/>
        </p:nvSpPr>
        <p:spPr bwMode="auto">
          <a:xfrm flipH="1">
            <a:off x="5614988" y="2054225"/>
            <a:ext cx="466725" cy="863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69698" name="Line 84"/>
          <p:cNvSpPr>
            <a:spLocks noChangeShapeType="1"/>
          </p:cNvSpPr>
          <p:nvPr/>
        </p:nvSpPr>
        <p:spPr bwMode="auto">
          <a:xfrm flipH="1">
            <a:off x="5768975" y="3781425"/>
            <a:ext cx="10144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grpSp>
        <p:nvGrpSpPr>
          <p:cNvPr id="2" name="Group 108"/>
          <p:cNvGrpSpPr>
            <a:grpSpLocks/>
          </p:cNvGrpSpPr>
          <p:nvPr/>
        </p:nvGrpSpPr>
        <p:grpSpPr bwMode="auto">
          <a:xfrm>
            <a:off x="1971675" y="1579563"/>
            <a:ext cx="750888" cy="420687"/>
            <a:chOff x="494" y="1694"/>
            <a:chExt cx="989" cy="697"/>
          </a:xfrm>
        </p:grpSpPr>
        <p:sp>
          <p:nvSpPr>
            <p:cNvPr id="69755" name="Oval 109"/>
            <p:cNvSpPr>
              <a:spLocks noChangeArrowheads="1"/>
            </p:cNvSpPr>
            <p:nvPr/>
          </p:nvSpPr>
          <p:spPr bwMode="auto">
            <a:xfrm>
              <a:off x="494" y="1694"/>
              <a:ext cx="221" cy="221"/>
            </a:xfrm>
            <a:prstGeom prst="ellipse">
              <a:avLst/>
            </a:prstGeom>
            <a:solidFill>
              <a:srgbClr val="00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56" name="Oval 110"/>
            <p:cNvSpPr>
              <a:spLocks noChangeArrowheads="1"/>
            </p:cNvSpPr>
            <p:nvPr/>
          </p:nvSpPr>
          <p:spPr bwMode="auto">
            <a:xfrm>
              <a:off x="750" y="1700"/>
              <a:ext cx="221" cy="221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57" name="Oval 111"/>
            <p:cNvSpPr>
              <a:spLocks noChangeArrowheads="1"/>
            </p:cNvSpPr>
            <p:nvPr/>
          </p:nvSpPr>
          <p:spPr bwMode="auto">
            <a:xfrm>
              <a:off x="1006" y="1706"/>
              <a:ext cx="221" cy="221"/>
            </a:xfrm>
            <a:prstGeom prst="ellipse">
              <a:avLst/>
            </a:prstGeom>
            <a:solidFill>
              <a:srgbClr val="9999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58" name="Oval 112"/>
            <p:cNvSpPr>
              <a:spLocks noChangeArrowheads="1"/>
            </p:cNvSpPr>
            <p:nvPr/>
          </p:nvSpPr>
          <p:spPr bwMode="auto">
            <a:xfrm>
              <a:off x="1262" y="1712"/>
              <a:ext cx="221" cy="221"/>
            </a:xfrm>
            <a:prstGeom prst="ellipse">
              <a:avLst/>
            </a:prstGeom>
            <a:solidFill>
              <a:srgbClr val="A3F3FB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59" name="Rectangle 113"/>
            <p:cNvSpPr>
              <a:spLocks noChangeArrowheads="1"/>
            </p:cNvSpPr>
            <p:nvPr/>
          </p:nvSpPr>
          <p:spPr bwMode="auto">
            <a:xfrm>
              <a:off x="629" y="2006"/>
              <a:ext cx="211" cy="168"/>
            </a:xfrm>
            <a:prstGeom prst="rect">
              <a:avLst/>
            </a:prstGeom>
            <a:solidFill>
              <a:srgbClr val="F81C4B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60" name="Rectangle 114"/>
            <p:cNvSpPr>
              <a:spLocks noChangeArrowheads="1"/>
            </p:cNvSpPr>
            <p:nvPr/>
          </p:nvSpPr>
          <p:spPr bwMode="auto">
            <a:xfrm>
              <a:off x="870" y="2007"/>
              <a:ext cx="211" cy="168"/>
            </a:xfrm>
            <a:prstGeom prst="rect">
              <a:avLst/>
            </a:prstGeom>
            <a:solidFill>
              <a:srgbClr val="CF073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61" name="Rectangle 115"/>
            <p:cNvSpPr>
              <a:spLocks noChangeArrowheads="1"/>
            </p:cNvSpPr>
            <p:nvPr/>
          </p:nvSpPr>
          <p:spPr bwMode="auto">
            <a:xfrm>
              <a:off x="1111" y="2008"/>
              <a:ext cx="211" cy="168"/>
            </a:xfrm>
            <a:prstGeom prst="rect">
              <a:avLst/>
            </a:prstGeom>
            <a:solidFill>
              <a:srgbClr val="FCA2B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62" name="AutoShape 116"/>
            <p:cNvSpPr>
              <a:spLocks noChangeArrowheads="1"/>
            </p:cNvSpPr>
            <p:nvPr/>
          </p:nvSpPr>
          <p:spPr bwMode="auto">
            <a:xfrm flipH="1" flipV="1">
              <a:off x="558" y="2279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63" name="AutoShape 117"/>
            <p:cNvSpPr>
              <a:spLocks noChangeArrowheads="1"/>
            </p:cNvSpPr>
            <p:nvPr/>
          </p:nvSpPr>
          <p:spPr bwMode="auto">
            <a:xfrm flipH="1" flipV="1">
              <a:off x="844" y="2275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64" name="AutoShape 118"/>
            <p:cNvSpPr>
              <a:spLocks noChangeArrowheads="1"/>
            </p:cNvSpPr>
            <p:nvPr/>
          </p:nvSpPr>
          <p:spPr bwMode="auto">
            <a:xfrm flipH="1" flipV="1">
              <a:off x="1129" y="2280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65" name="Line 119"/>
            <p:cNvSpPr>
              <a:spLocks noChangeShapeType="1"/>
            </p:cNvSpPr>
            <p:nvPr/>
          </p:nvSpPr>
          <p:spPr bwMode="auto">
            <a:xfrm>
              <a:off x="657" y="1902"/>
              <a:ext cx="73" cy="1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766" name="Line 120"/>
            <p:cNvSpPr>
              <a:spLocks noChangeShapeType="1"/>
            </p:cNvSpPr>
            <p:nvPr/>
          </p:nvSpPr>
          <p:spPr bwMode="auto">
            <a:xfrm>
              <a:off x="898" y="1915"/>
              <a:ext cx="67" cy="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767" name="Line 121"/>
            <p:cNvSpPr>
              <a:spLocks noChangeShapeType="1"/>
            </p:cNvSpPr>
            <p:nvPr/>
          </p:nvSpPr>
          <p:spPr bwMode="auto">
            <a:xfrm flipH="1">
              <a:off x="979" y="1903"/>
              <a:ext cx="67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768" name="Line 122"/>
            <p:cNvSpPr>
              <a:spLocks noChangeShapeType="1"/>
            </p:cNvSpPr>
            <p:nvPr/>
          </p:nvSpPr>
          <p:spPr bwMode="auto">
            <a:xfrm flipH="1">
              <a:off x="1226" y="1908"/>
              <a:ext cx="69" cy="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769" name="Line 123"/>
            <p:cNvSpPr>
              <a:spLocks noChangeShapeType="1"/>
            </p:cNvSpPr>
            <p:nvPr/>
          </p:nvSpPr>
          <p:spPr bwMode="auto">
            <a:xfrm>
              <a:off x="1191" y="2178"/>
              <a:ext cx="73" cy="1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770" name="Line 124"/>
            <p:cNvSpPr>
              <a:spLocks noChangeShapeType="1"/>
            </p:cNvSpPr>
            <p:nvPr/>
          </p:nvSpPr>
          <p:spPr bwMode="auto">
            <a:xfrm flipH="1">
              <a:off x="654" y="2180"/>
              <a:ext cx="69" cy="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771" name="Line 125"/>
            <p:cNvSpPr>
              <a:spLocks noChangeShapeType="1"/>
            </p:cNvSpPr>
            <p:nvPr/>
          </p:nvSpPr>
          <p:spPr bwMode="auto">
            <a:xfrm flipH="1">
              <a:off x="971" y="2175"/>
              <a:ext cx="1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" name="Group 126"/>
          <p:cNvGrpSpPr>
            <a:grpSpLocks/>
          </p:cNvGrpSpPr>
          <p:nvPr/>
        </p:nvGrpSpPr>
        <p:grpSpPr bwMode="auto">
          <a:xfrm>
            <a:off x="1479550" y="3429000"/>
            <a:ext cx="750888" cy="420688"/>
            <a:chOff x="1728" y="1716"/>
            <a:chExt cx="989" cy="697"/>
          </a:xfrm>
        </p:grpSpPr>
        <p:sp>
          <p:nvSpPr>
            <p:cNvPr id="69738" name="Oval 127"/>
            <p:cNvSpPr>
              <a:spLocks noChangeArrowheads="1"/>
            </p:cNvSpPr>
            <p:nvPr/>
          </p:nvSpPr>
          <p:spPr bwMode="auto">
            <a:xfrm>
              <a:off x="1728" y="1716"/>
              <a:ext cx="221" cy="221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39" name="Oval 128"/>
            <p:cNvSpPr>
              <a:spLocks noChangeArrowheads="1"/>
            </p:cNvSpPr>
            <p:nvPr/>
          </p:nvSpPr>
          <p:spPr bwMode="auto">
            <a:xfrm>
              <a:off x="1984" y="1722"/>
              <a:ext cx="221" cy="221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40" name="Oval 129"/>
            <p:cNvSpPr>
              <a:spLocks noChangeArrowheads="1"/>
            </p:cNvSpPr>
            <p:nvPr/>
          </p:nvSpPr>
          <p:spPr bwMode="auto">
            <a:xfrm>
              <a:off x="2240" y="1728"/>
              <a:ext cx="221" cy="221"/>
            </a:xfrm>
            <a:prstGeom prst="ellipse">
              <a:avLst/>
            </a:prstGeom>
            <a:solidFill>
              <a:srgbClr val="9999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41" name="Oval 130"/>
            <p:cNvSpPr>
              <a:spLocks noChangeArrowheads="1"/>
            </p:cNvSpPr>
            <p:nvPr/>
          </p:nvSpPr>
          <p:spPr bwMode="auto">
            <a:xfrm>
              <a:off x="2496" y="1734"/>
              <a:ext cx="221" cy="221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42" name="Rectangle 131"/>
            <p:cNvSpPr>
              <a:spLocks noChangeArrowheads="1"/>
            </p:cNvSpPr>
            <p:nvPr/>
          </p:nvSpPr>
          <p:spPr bwMode="auto">
            <a:xfrm>
              <a:off x="1863" y="2028"/>
              <a:ext cx="211" cy="168"/>
            </a:xfrm>
            <a:prstGeom prst="rect">
              <a:avLst/>
            </a:prstGeom>
            <a:solidFill>
              <a:srgbClr val="FF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43" name="Rectangle 132"/>
            <p:cNvSpPr>
              <a:spLocks noChangeArrowheads="1"/>
            </p:cNvSpPr>
            <p:nvPr/>
          </p:nvSpPr>
          <p:spPr bwMode="auto">
            <a:xfrm>
              <a:off x="2104" y="2029"/>
              <a:ext cx="211" cy="168"/>
            </a:xfrm>
            <a:prstGeom prst="rect">
              <a:avLst/>
            </a:prstGeom>
            <a:solidFill>
              <a:srgbClr val="CF073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44" name="Rectangle 133"/>
            <p:cNvSpPr>
              <a:spLocks noChangeArrowheads="1"/>
            </p:cNvSpPr>
            <p:nvPr/>
          </p:nvSpPr>
          <p:spPr bwMode="auto">
            <a:xfrm>
              <a:off x="2345" y="2030"/>
              <a:ext cx="211" cy="168"/>
            </a:xfrm>
            <a:prstGeom prst="rect">
              <a:avLst/>
            </a:prstGeom>
            <a:solidFill>
              <a:srgbClr val="FF99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45" name="AutoShape 134"/>
            <p:cNvSpPr>
              <a:spLocks noChangeArrowheads="1"/>
            </p:cNvSpPr>
            <p:nvPr/>
          </p:nvSpPr>
          <p:spPr bwMode="auto">
            <a:xfrm flipH="1" flipV="1">
              <a:off x="1792" y="2301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46" name="AutoShape 135"/>
            <p:cNvSpPr>
              <a:spLocks noChangeArrowheads="1"/>
            </p:cNvSpPr>
            <p:nvPr/>
          </p:nvSpPr>
          <p:spPr bwMode="auto">
            <a:xfrm flipH="1" flipV="1">
              <a:off x="2078" y="2297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47" name="AutoShape 136"/>
            <p:cNvSpPr>
              <a:spLocks noChangeArrowheads="1"/>
            </p:cNvSpPr>
            <p:nvPr/>
          </p:nvSpPr>
          <p:spPr bwMode="auto">
            <a:xfrm flipH="1" flipV="1">
              <a:off x="2363" y="2302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48" name="Line 137"/>
            <p:cNvSpPr>
              <a:spLocks noChangeShapeType="1"/>
            </p:cNvSpPr>
            <p:nvPr/>
          </p:nvSpPr>
          <p:spPr bwMode="auto">
            <a:xfrm>
              <a:off x="1891" y="1924"/>
              <a:ext cx="73" cy="1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749" name="Line 138"/>
            <p:cNvSpPr>
              <a:spLocks noChangeShapeType="1"/>
            </p:cNvSpPr>
            <p:nvPr/>
          </p:nvSpPr>
          <p:spPr bwMode="auto">
            <a:xfrm>
              <a:off x="2132" y="1937"/>
              <a:ext cx="67" cy="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750" name="Line 139"/>
            <p:cNvSpPr>
              <a:spLocks noChangeShapeType="1"/>
            </p:cNvSpPr>
            <p:nvPr/>
          </p:nvSpPr>
          <p:spPr bwMode="auto">
            <a:xfrm flipH="1">
              <a:off x="2213" y="1925"/>
              <a:ext cx="67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751" name="Line 140"/>
            <p:cNvSpPr>
              <a:spLocks noChangeShapeType="1"/>
            </p:cNvSpPr>
            <p:nvPr/>
          </p:nvSpPr>
          <p:spPr bwMode="auto">
            <a:xfrm flipH="1">
              <a:off x="2460" y="1930"/>
              <a:ext cx="69" cy="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752" name="Line 141"/>
            <p:cNvSpPr>
              <a:spLocks noChangeShapeType="1"/>
            </p:cNvSpPr>
            <p:nvPr/>
          </p:nvSpPr>
          <p:spPr bwMode="auto">
            <a:xfrm>
              <a:off x="2425" y="2200"/>
              <a:ext cx="73" cy="1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753" name="Line 142"/>
            <p:cNvSpPr>
              <a:spLocks noChangeShapeType="1"/>
            </p:cNvSpPr>
            <p:nvPr/>
          </p:nvSpPr>
          <p:spPr bwMode="auto">
            <a:xfrm flipH="1">
              <a:off x="1888" y="2202"/>
              <a:ext cx="69" cy="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754" name="Line 143"/>
            <p:cNvSpPr>
              <a:spLocks noChangeShapeType="1"/>
            </p:cNvSpPr>
            <p:nvPr/>
          </p:nvSpPr>
          <p:spPr bwMode="auto">
            <a:xfrm flipH="1">
              <a:off x="2205" y="2197"/>
              <a:ext cx="1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144"/>
          <p:cNvGrpSpPr>
            <a:grpSpLocks/>
          </p:cNvGrpSpPr>
          <p:nvPr/>
        </p:nvGrpSpPr>
        <p:grpSpPr bwMode="auto">
          <a:xfrm>
            <a:off x="6869113" y="1528763"/>
            <a:ext cx="750887" cy="420687"/>
            <a:chOff x="3076" y="1744"/>
            <a:chExt cx="989" cy="697"/>
          </a:xfrm>
        </p:grpSpPr>
        <p:sp>
          <p:nvSpPr>
            <p:cNvPr id="69721" name="Oval 145"/>
            <p:cNvSpPr>
              <a:spLocks noChangeArrowheads="1"/>
            </p:cNvSpPr>
            <p:nvPr/>
          </p:nvSpPr>
          <p:spPr bwMode="auto">
            <a:xfrm>
              <a:off x="3076" y="1744"/>
              <a:ext cx="221" cy="221"/>
            </a:xfrm>
            <a:prstGeom prst="ellipse">
              <a:avLst/>
            </a:prstGeom>
            <a:solidFill>
              <a:srgbClr val="A3F3FB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22" name="Oval 146"/>
            <p:cNvSpPr>
              <a:spLocks noChangeArrowheads="1"/>
            </p:cNvSpPr>
            <p:nvPr/>
          </p:nvSpPr>
          <p:spPr bwMode="auto">
            <a:xfrm>
              <a:off x="3332" y="1750"/>
              <a:ext cx="221" cy="221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23" name="Oval 147"/>
            <p:cNvSpPr>
              <a:spLocks noChangeArrowheads="1"/>
            </p:cNvSpPr>
            <p:nvPr/>
          </p:nvSpPr>
          <p:spPr bwMode="auto">
            <a:xfrm>
              <a:off x="3588" y="1756"/>
              <a:ext cx="221" cy="221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24" name="Oval 148"/>
            <p:cNvSpPr>
              <a:spLocks noChangeArrowheads="1"/>
            </p:cNvSpPr>
            <p:nvPr/>
          </p:nvSpPr>
          <p:spPr bwMode="auto">
            <a:xfrm>
              <a:off x="3844" y="1762"/>
              <a:ext cx="221" cy="221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25" name="Rectangle 149"/>
            <p:cNvSpPr>
              <a:spLocks noChangeArrowheads="1"/>
            </p:cNvSpPr>
            <p:nvPr/>
          </p:nvSpPr>
          <p:spPr bwMode="auto">
            <a:xfrm>
              <a:off x="3211" y="2056"/>
              <a:ext cx="211" cy="168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26" name="Rectangle 150"/>
            <p:cNvSpPr>
              <a:spLocks noChangeArrowheads="1"/>
            </p:cNvSpPr>
            <p:nvPr/>
          </p:nvSpPr>
          <p:spPr bwMode="auto">
            <a:xfrm>
              <a:off x="3452" y="2057"/>
              <a:ext cx="211" cy="168"/>
            </a:xfrm>
            <a:prstGeom prst="rect">
              <a:avLst/>
            </a:prstGeom>
            <a:solidFill>
              <a:srgbClr val="CF073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27" name="Rectangle 151"/>
            <p:cNvSpPr>
              <a:spLocks noChangeArrowheads="1"/>
            </p:cNvSpPr>
            <p:nvPr/>
          </p:nvSpPr>
          <p:spPr bwMode="auto">
            <a:xfrm>
              <a:off x="3693" y="2058"/>
              <a:ext cx="211" cy="168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28" name="AutoShape 152"/>
            <p:cNvSpPr>
              <a:spLocks noChangeArrowheads="1"/>
            </p:cNvSpPr>
            <p:nvPr/>
          </p:nvSpPr>
          <p:spPr bwMode="auto">
            <a:xfrm flipH="1" flipV="1">
              <a:off x="3140" y="2329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29" name="AutoShape 153"/>
            <p:cNvSpPr>
              <a:spLocks noChangeArrowheads="1"/>
            </p:cNvSpPr>
            <p:nvPr/>
          </p:nvSpPr>
          <p:spPr bwMode="auto">
            <a:xfrm flipH="1" flipV="1">
              <a:off x="3426" y="2325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30" name="AutoShape 154"/>
            <p:cNvSpPr>
              <a:spLocks noChangeArrowheads="1"/>
            </p:cNvSpPr>
            <p:nvPr/>
          </p:nvSpPr>
          <p:spPr bwMode="auto">
            <a:xfrm flipH="1" flipV="1">
              <a:off x="3711" y="2330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31" name="Line 155"/>
            <p:cNvSpPr>
              <a:spLocks noChangeShapeType="1"/>
            </p:cNvSpPr>
            <p:nvPr/>
          </p:nvSpPr>
          <p:spPr bwMode="auto">
            <a:xfrm>
              <a:off x="3239" y="1952"/>
              <a:ext cx="73" cy="1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732" name="Line 156"/>
            <p:cNvSpPr>
              <a:spLocks noChangeShapeType="1"/>
            </p:cNvSpPr>
            <p:nvPr/>
          </p:nvSpPr>
          <p:spPr bwMode="auto">
            <a:xfrm>
              <a:off x="3480" y="1965"/>
              <a:ext cx="67" cy="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733" name="Line 157"/>
            <p:cNvSpPr>
              <a:spLocks noChangeShapeType="1"/>
            </p:cNvSpPr>
            <p:nvPr/>
          </p:nvSpPr>
          <p:spPr bwMode="auto">
            <a:xfrm flipH="1">
              <a:off x="3561" y="1953"/>
              <a:ext cx="67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734" name="Line 158"/>
            <p:cNvSpPr>
              <a:spLocks noChangeShapeType="1"/>
            </p:cNvSpPr>
            <p:nvPr/>
          </p:nvSpPr>
          <p:spPr bwMode="auto">
            <a:xfrm flipH="1">
              <a:off x="3808" y="1958"/>
              <a:ext cx="69" cy="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735" name="Line 159"/>
            <p:cNvSpPr>
              <a:spLocks noChangeShapeType="1"/>
            </p:cNvSpPr>
            <p:nvPr/>
          </p:nvSpPr>
          <p:spPr bwMode="auto">
            <a:xfrm>
              <a:off x="3773" y="2228"/>
              <a:ext cx="73" cy="1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736" name="Line 160"/>
            <p:cNvSpPr>
              <a:spLocks noChangeShapeType="1"/>
            </p:cNvSpPr>
            <p:nvPr/>
          </p:nvSpPr>
          <p:spPr bwMode="auto">
            <a:xfrm flipH="1">
              <a:off x="3236" y="2230"/>
              <a:ext cx="69" cy="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737" name="Line 161"/>
            <p:cNvSpPr>
              <a:spLocks noChangeShapeType="1"/>
            </p:cNvSpPr>
            <p:nvPr/>
          </p:nvSpPr>
          <p:spPr bwMode="auto">
            <a:xfrm flipH="1">
              <a:off x="3553" y="2225"/>
              <a:ext cx="1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" name="Group 162"/>
          <p:cNvGrpSpPr>
            <a:grpSpLocks/>
          </p:cNvGrpSpPr>
          <p:nvPr/>
        </p:nvGrpSpPr>
        <p:grpSpPr bwMode="auto">
          <a:xfrm>
            <a:off x="7789863" y="3560763"/>
            <a:ext cx="750887" cy="420687"/>
            <a:chOff x="4424" y="1772"/>
            <a:chExt cx="989" cy="697"/>
          </a:xfrm>
        </p:grpSpPr>
        <p:sp>
          <p:nvSpPr>
            <p:cNvPr id="69704" name="Oval 163"/>
            <p:cNvSpPr>
              <a:spLocks noChangeArrowheads="1"/>
            </p:cNvSpPr>
            <p:nvPr/>
          </p:nvSpPr>
          <p:spPr bwMode="auto">
            <a:xfrm>
              <a:off x="4424" y="1772"/>
              <a:ext cx="221" cy="221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05" name="Oval 164"/>
            <p:cNvSpPr>
              <a:spLocks noChangeArrowheads="1"/>
            </p:cNvSpPr>
            <p:nvPr/>
          </p:nvSpPr>
          <p:spPr bwMode="auto">
            <a:xfrm>
              <a:off x="4680" y="1778"/>
              <a:ext cx="221" cy="221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06" name="Oval 165"/>
            <p:cNvSpPr>
              <a:spLocks noChangeArrowheads="1"/>
            </p:cNvSpPr>
            <p:nvPr/>
          </p:nvSpPr>
          <p:spPr bwMode="auto">
            <a:xfrm>
              <a:off x="4936" y="1784"/>
              <a:ext cx="221" cy="221"/>
            </a:xfrm>
            <a:prstGeom prst="ellipse">
              <a:avLst/>
            </a:prstGeom>
            <a:solidFill>
              <a:srgbClr val="9999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07" name="Oval 166"/>
            <p:cNvSpPr>
              <a:spLocks noChangeArrowheads="1"/>
            </p:cNvSpPr>
            <p:nvPr/>
          </p:nvSpPr>
          <p:spPr bwMode="auto">
            <a:xfrm>
              <a:off x="5192" y="1790"/>
              <a:ext cx="221" cy="221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08" name="Rectangle 167"/>
            <p:cNvSpPr>
              <a:spLocks noChangeArrowheads="1"/>
            </p:cNvSpPr>
            <p:nvPr/>
          </p:nvSpPr>
          <p:spPr bwMode="auto">
            <a:xfrm>
              <a:off x="4559" y="2084"/>
              <a:ext cx="211" cy="168"/>
            </a:xfrm>
            <a:prstGeom prst="rect">
              <a:avLst/>
            </a:prstGeom>
            <a:solidFill>
              <a:srgbClr val="FF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09" name="Rectangle 168"/>
            <p:cNvSpPr>
              <a:spLocks noChangeArrowheads="1"/>
            </p:cNvSpPr>
            <p:nvPr/>
          </p:nvSpPr>
          <p:spPr bwMode="auto">
            <a:xfrm>
              <a:off x="4800" y="2085"/>
              <a:ext cx="211" cy="168"/>
            </a:xfrm>
            <a:prstGeom prst="rect">
              <a:avLst/>
            </a:prstGeom>
            <a:solidFill>
              <a:srgbClr val="FF99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10" name="Rectangle 169"/>
            <p:cNvSpPr>
              <a:spLocks noChangeArrowheads="1"/>
            </p:cNvSpPr>
            <p:nvPr/>
          </p:nvSpPr>
          <p:spPr bwMode="auto">
            <a:xfrm>
              <a:off x="5041" y="2086"/>
              <a:ext cx="211" cy="168"/>
            </a:xfrm>
            <a:prstGeom prst="rect">
              <a:avLst/>
            </a:prstGeom>
            <a:solidFill>
              <a:srgbClr val="FF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11" name="AutoShape 170"/>
            <p:cNvSpPr>
              <a:spLocks noChangeArrowheads="1"/>
            </p:cNvSpPr>
            <p:nvPr/>
          </p:nvSpPr>
          <p:spPr bwMode="auto">
            <a:xfrm flipH="1" flipV="1">
              <a:off x="4488" y="2357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12" name="AutoShape 171"/>
            <p:cNvSpPr>
              <a:spLocks noChangeArrowheads="1"/>
            </p:cNvSpPr>
            <p:nvPr/>
          </p:nvSpPr>
          <p:spPr bwMode="auto">
            <a:xfrm flipH="1" flipV="1">
              <a:off x="4774" y="2353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13" name="AutoShape 172"/>
            <p:cNvSpPr>
              <a:spLocks noChangeArrowheads="1"/>
            </p:cNvSpPr>
            <p:nvPr/>
          </p:nvSpPr>
          <p:spPr bwMode="auto">
            <a:xfrm flipH="1" flipV="1">
              <a:off x="5059" y="2358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14" name="Line 173"/>
            <p:cNvSpPr>
              <a:spLocks noChangeShapeType="1"/>
            </p:cNvSpPr>
            <p:nvPr/>
          </p:nvSpPr>
          <p:spPr bwMode="auto">
            <a:xfrm>
              <a:off x="4587" y="1980"/>
              <a:ext cx="73" cy="1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715" name="Line 174"/>
            <p:cNvSpPr>
              <a:spLocks noChangeShapeType="1"/>
            </p:cNvSpPr>
            <p:nvPr/>
          </p:nvSpPr>
          <p:spPr bwMode="auto">
            <a:xfrm>
              <a:off x="4828" y="1993"/>
              <a:ext cx="67" cy="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716" name="Line 175"/>
            <p:cNvSpPr>
              <a:spLocks noChangeShapeType="1"/>
            </p:cNvSpPr>
            <p:nvPr/>
          </p:nvSpPr>
          <p:spPr bwMode="auto">
            <a:xfrm flipH="1">
              <a:off x="4909" y="1981"/>
              <a:ext cx="67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717" name="Line 176"/>
            <p:cNvSpPr>
              <a:spLocks noChangeShapeType="1"/>
            </p:cNvSpPr>
            <p:nvPr/>
          </p:nvSpPr>
          <p:spPr bwMode="auto">
            <a:xfrm flipH="1">
              <a:off x="5156" y="1986"/>
              <a:ext cx="69" cy="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718" name="Line 177"/>
            <p:cNvSpPr>
              <a:spLocks noChangeShapeType="1"/>
            </p:cNvSpPr>
            <p:nvPr/>
          </p:nvSpPr>
          <p:spPr bwMode="auto">
            <a:xfrm>
              <a:off x="5121" y="2256"/>
              <a:ext cx="73" cy="1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719" name="Line 178"/>
            <p:cNvSpPr>
              <a:spLocks noChangeShapeType="1"/>
            </p:cNvSpPr>
            <p:nvPr/>
          </p:nvSpPr>
          <p:spPr bwMode="auto">
            <a:xfrm flipH="1">
              <a:off x="4584" y="2258"/>
              <a:ext cx="69" cy="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720" name="Line 179"/>
            <p:cNvSpPr>
              <a:spLocks noChangeShapeType="1"/>
            </p:cNvSpPr>
            <p:nvPr/>
          </p:nvSpPr>
          <p:spPr bwMode="auto">
            <a:xfrm flipH="1">
              <a:off x="4901" y="2253"/>
              <a:ext cx="1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9703" name="Text Box 180"/>
          <p:cNvSpPr txBox="1">
            <a:spLocks noChangeArrowheads="1"/>
          </p:cNvSpPr>
          <p:nvPr/>
        </p:nvSpPr>
        <p:spPr bwMode="auto">
          <a:xfrm>
            <a:off x="587375" y="5413502"/>
            <a:ext cx="815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i="1" dirty="0"/>
              <a:t>Combinations of synapse proteome define brain regions, neuron types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754188" y="1116013"/>
            <a:ext cx="1482725" cy="1193800"/>
            <a:chOff x="846" y="1496"/>
            <a:chExt cx="2028" cy="1540"/>
          </a:xfrm>
        </p:grpSpPr>
        <p:sp>
          <p:nvSpPr>
            <p:cNvPr id="71709" name="Line 4"/>
            <p:cNvSpPr>
              <a:spLocks noChangeShapeType="1"/>
            </p:cNvSpPr>
            <p:nvPr/>
          </p:nvSpPr>
          <p:spPr bwMode="auto">
            <a:xfrm rot="10800000">
              <a:off x="2187" y="2360"/>
              <a:ext cx="375" cy="43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710" name="Line 5"/>
            <p:cNvSpPr>
              <a:spLocks noChangeShapeType="1"/>
            </p:cNvSpPr>
            <p:nvPr/>
          </p:nvSpPr>
          <p:spPr bwMode="auto">
            <a:xfrm rot="10800000" flipH="1">
              <a:off x="1134" y="2418"/>
              <a:ext cx="380" cy="39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711" name="Line 6"/>
            <p:cNvSpPr>
              <a:spLocks noChangeShapeType="1"/>
            </p:cNvSpPr>
            <p:nvPr/>
          </p:nvSpPr>
          <p:spPr bwMode="auto">
            <a:xfrm rot="10800000" flipH="1">
              <a:off x="1875" y="2339"/>
              <a:ext cx="10" cy="56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712" name="Line 7"/>
            <p:cNvSpPr>
              <a:spLocks noChangeShapeType="1"/>
            </p:cNvSpPr>
            <p:nvPr/>
          </p:nvSpPr>
          <p:spPr bwMode="auto">
            <a:xfrm rot="10800000">
              <a:off x="1563" y="1770"/>
              <a:ext cx="297" cy="58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713" name="Line 8"/>
            <p:cNvSpPr>
              <a:spLocks noChangeShapeType="1"/>
            </p:cNvSpPr>
            <p:nvPr/>
          </p:nvSpPr>
          <p:spPr bwMode="auto">
            <a:xfrm rot="10800000" flipH="1">
              <a:off x="1946" y="1798"/>
              <a:ext cx="265" cy="5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714" name="Line 9"/>
            <p:cNvSpPr>
              <a:spLocks noChangeShapeType="1"/>
            </p:cNvSpPr>
            <p:nvPr/>
          </p:nvSpPr>
          <p:spPr bwMode="auto">
            <a:xfrm>
              <a:off x="1696" y="1669"/>
              <a:ext cx="678" cy="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715" name="AutoShape 10"/>
            <p:cNvSpPr>
              <a:spLocks/>
            </p:cNvSpPr>
            <p:nvPr/>
          </p:nvSpPr>
          <p:spPr bwMode="auto">
            <a:xfrm>
              <a:off x="1338" y="1496"/>
              <a:ext cx="397" cy="339"/>
            </a:xfrm>
            <a:custGeom>
              <a:avLst/>
              <a:gdLst>
                <a:gd name="T0" fmla="*/ 0 w 19679"/>
                <a:gd name="T1" fmla="*/ 0 h 19679"/>
                <a:gd name="T2" fmla="*/ 19679 w 19679"/>
                <a:gd name="T3" fmla="*/ 19679 h 19679"/>
              </a:gdLst>
              <a:ahLst/>
              <a:cxnLst/>
              <a:rect l="T0" t="T1" r="T2" b="T3"/>
              <a:pathLst>
                <a:path w="19679" h="19679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  <a:moveTo>
                    <a:pt x="16796" y="2882"/>
                  </a:moveTo>
                </a:path>
              </a:pathLst>
            </a:cu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16" name="AutoShape 11"/>
            <p:cNvSpPr>
              <a:spLocks/>
            </p:cNvSpPr>
            <p:nvPr/>
          </p:nvSpPr>
          <p:spPr bwMode="auto">
            <a:xfrm>
              <a:off x="2016" y="1496"/>
              <a:ext cx="398" cy="339"/>
            </a:xfrm>
            <a:custGeom>
              <a:avLst/>
              <a:gdLst>
                <a:gd name="T0" fmla="*/ 0 w 19679"/>
                <a:gd name="T1" fmla="*/ 0 h 19679"/>
                <a:gd name="T2" fmla="*/ 19679 w 19679"/>
                <a:gd name="T3" fmla="*/ 19679 h 19679"/>
              </a:gdLst>
              <a:ahLst/>
              <a:cxnLst/>
              <a:rect l="T0" t="T1" r="T2" b="T3"/>
              <a:pathLst>
                <a:path w="19679" h="19679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  <a:moveTo>
                    <a:pt x="16796" y="2882"/>
                  </a:moveTo>
                </a:path>
              </a:pathLst>
            </a:cu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17" name="Rectangle 12"/>
            <p:cNvSpPr>
              <a:spLocks/>
            </p:cNvSpPr>
            <p:nvPr/>
          </p:nvSpPr>
          <p:spPr bwMode="auto">
            <a:xfrm>
              <a:off x="1329" y="2116"/>
              <a:ext cx="1101" cy="338"/>
            </a:xfrm>
            <a:prstGeom prst="rect">
              <a:avLst/>
            </a:prstGeom>
            <a:solidFill>
              <a:srgbClr val="FF1D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18" name="AutoShape 13"/>
            <p:cNvSpPr>
              <a:spLocks/>
            </p:cNvSpPr>
            <p:nvPr/>
          </p:nvSpPr>
          <p:spPr bwMode="auto">
            <a:xfrm rot="10800000">
              <a:off x="955" y="2742"/>
              <a:ext cx="523" cy="294"/>
            </a:xfrm>
            <a:prstGeom prst="triangle">
              <a:avLst>
                <a:gd name="adj" fmla="val 50000"/>
              </a:avLst>
            </a:prstGeom>
            <a:solidFill>
              <a:srgbClr val="FCFE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19" name="AutoShape 14"/>
            <p:cNvSpPr>
              <a:spLocks/>
            </p:cNvSpPr>
            <p:nvPr/>
          </p:nvSpPr>
          <p:spPr bwMode="auto">
            <a:xfrm rot="10800000">
              <a:off x="1618" y="2742"/>
              <a:ext cx="523" cy="294"/>
            </a:xfrm>
            <a:prstGeom prst="triangle">
              <a:avLst>
                <a:gd name="adj" fmla="val 50000"/>
              </a:avLst>
            </a:prstGeom>
            <a:solidFill>
              <a:srgbClr val="FCFE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20" name="AutoShape 15"/>
            <p:cNvSpPr>
              <a:spLocks/>
            </p:cNvSpPr>
            <p:nvPr/>
          </p:nvSpPr>
          <p:spPr bwMode="auto">
            <a:xfrm rot="10800000">
              <a:off x="2258" y="2742"/>
              <a:ext cx="523" cy="294"/>
            </a:xfrm>
            <a:prstGeom prst="triangle">
              <a:avLst>
                <a:gd name="adj" fmla="val 50000"/>
              </a:avLst>
            </a:prstGeom>
            <a:solidFill>
              <a:srgbClr val="FCFE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21" name="Line 16"/>
            <p:cNvSpPr>
              <a:spLocks noChangeShapeType="1"/>
            </p:cNvSpPr>
            <p:nvPr/>
          </p:nvSpPr>
          <p:spPr bwMode="auto">
            <a:xfrm rot="10800000" flipH="1">
              <a:off x="846" y="1986"/>
              <a:ext cx="2028" cy="2"/>
            </a:xfrm>
            <a:prstGeom prst="line">
              <a:avLst/>
            </a:prstGeom>
            <a:noFill/>
            <a:ln w="25400">
              <a:solidFill>
                <a:srgbClr val="838383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722" name="Line 17"/>
            <p:cNvSpPr>
              <a:spLocks noChangeShapeType="1"/>
            </p:cNvSpPr>
            <p:nvPr/>
          </p:nvSpPr>
          <p:spPr bwMode="auto">
            <a:xfrm rot="10800000" flipH="1">
              <a:off x="846" y="2576"/>
              <a:ext cx="2028" cy="9"/>
            </a:xfrm>
            <a:prstGeom prst="line">
              <a:avLst/>
            </a:prstGeom>
            <a:noFill/>
            <a:ln w="25400">
              <a:solidFill>
                <a:srgbClr val="838383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1683" name="Text Box 18"/>
          <p:cNvSpPr txBox="1">
            <a:spLocks noChangeArrowheads="1"/>
          </p:cNvSpPr>
          <p:nvPr/>
        </p:nvSpPr>
        <p:spPr bwMode="auto">
          <a:xfrm>
            <a:off x="5084763" y="371475"/>
            <a:ext cx="11112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400">
                <a:cs typeface="Arial" charset="0"/>
              </a:rPr>
              <a:t>Expression </a:t>
            </a:r>
          </a:p>
          <a:p>
            <a:pPr algn="ctr"/>
            <a:r>
              <a:rPr lang="en-GB" sz="1400">
                <a:cs typeface="Arial" charset="0"/>
              </a:rPr>
              <a:t>barcode</a:t>
            </a:r>
          </a:p>
        </p:txBody>
      </p:sp>
      <p:sp>
        <p:nvSpPr>
          <p:cNvPr id="71684" name="AutoShape 19"/>
          <p:cNvSpPr>
            <a:spLocks noChangeArrowheads="1"/>
          </p:cNvSpPr>
          <p:nvPr/>
        </p:nvSpPr>
        <p:spPr bwMode="auto">
          <a:xfrm>
            <a:off x="3783013" y="1444625"/>
            <a:ext cx="388937" cy="431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685" name="Text Box 20"/>
          <p:cNvSpPr txBox="1">
            <a:spLocks noChangeArrowheads="1"/>
          </p:cNvSpPr>
          <p:nvPr/>
        </p:nvSpPr>
        <p:spPr bwMode="auto">
          <a:xfrm>
            <a:off x="2157413" y="368300"/>
            <a:ext cx="698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400">
                <a:cs typeface="Arial" charset="0"/>
              </a:rPr>
              <a:t>MASC</a:t>
            </a:r>
          </a:p>
        </p:txBody>
      </p:sp>
      <p:sp>
        <p:nvSpPr>
          <p:cNvPr id="71686" name="Rectangle 85"/>
          <p:cNvSpPr>
            <a:spLocks noChangeArrowheads="1"/>
          </p:cNvSpPr>
          <p:nvPr/>
        </p:nvSpPr>
        <p:spPr bwMode="auto">
          <a:xfrm>
            <a:off x="4860925" y="1125538"/>
            <a:ext cx="327025" cy="407987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>
                <a:cs typeface="Arial" charset="0"/>
              </a:rPr>
              <a:t>0</a:t>
            </a:r>
          </a:p>
        </p:txBody>
      </p:sp>
      <p:sp>
        <p:nvSpPr>
          <p:cNvPr id="71687" name="Rectangle 86"/>
          <p:cNvSpPr>
            <a:spLocks noChangeArrowheads="1"/>
          </p:cNvSpPr>
          <p:nvPr/>
        </p:nvSpPr>
        <p:spPr bwMode="auto">
          <a:xfrm>
            <a:off x="5187950" y="1125538"/>
            <a:ext cx="327025" cy="40798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>
                <a:cs typeface="Arial" charset="0"/>
              </a:rPr>
              <a:t>4</a:t>
            </a:r>
          </a:p>
        </p:txBody>
      </p:sp>
      <p:sp>
        <p:nvSpPr>
          <p:cNvPr id="71688" name="Rectangle 87"/>
          <p:cNvSpPr>
            <a:spLocks noChangeArrowheads="1"/>
          </p:cNvSpPr>
          <p:nvPr/>
        </p:nvSpPr>
        <p:spPr bwMode="auto">
          <a:xfrm>
            <a:off x="5514975" y="1125538"/>
            <a:ext cx="328613" cy="40798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>
                <a:cs typeface="Arial" charset="0"/>
              </a:rPr>
              <a:t>4</a:t>
            </a:r>
          </a:p>
        </p:txBody>
      </p:sp>
      <p:sp>
        <p:nvSpPr>
          <p:cNvPr id="71689" name="Rectangle 88"/>
          <p:cNvSpPr>
            <a:spLocks noChangeArrowheads="1"/>
          </p:cNvSpPr>
          <p:nvPr/>
        </p:nvSpPr>
        <p:spPr bwMode="auto">
          <a:xfrm>
            <a:off x="5843588" y="1125538"/>
            <a:ext cx="327025" cy="407987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>
                <a:cs typeface="Arial" charset="0"/>
              </a:rPr>
              <a:t>3</a:t>
            </a:r>
          </a:p>
        </p:txBody>
      </p:sp>
      <p:sp>
        <p:nvSpPr>
          <p:cNvPr id="71690" name="Rectangle 89"/>
          <p:cNvSpPr>
            <a:spLocks noChangeArrowheads="1"/>
          </p:cNvSpPr>
          <p:nvPr/>
        </p:nvSpPr>
        <p:spPr bwMode="auto">
          <a:xfrm>
            <a:off x="6170613" y="1125538"/>
            <a:ext cx="328612" cy="4079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>
                <a:cs typeface="Arial" charset="0"/>
              </a:rPr>
              <a:t>1</a:t>
            </a:r>
          </a:p>
        </p:txBody>
      </p:sp>
      <p:sp>
        <p:nvSpPr>
          <p:cNvPr id="71691" name="Rectangle 90"/>
          <p:cNvSpPr>
            <a:spLocks noChangeArrowheads="1"/>
          </p:cNvSpPr>
          <p:nvPr/>
        </p:nvSpPr>
        <p:spPr bwMode="auto">
          <a:xfrm>
            <a:off x="4860925" y="1533525"/>
            <a:ext cx="327025" cy="4079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>
                <a:cs typeface="Arial" charset="0"/>
              </a:rPr>
              <a:t>1</a:t>
            </a:r>
          </a:p>
        </p:txBody>
      </p:sp>
      <p:sp>
        <p:nvSpPr>
          <p:cNvPr id="71692" name="Rectangle 91"/>
          <p:cNvSpPr>
            <a:spLocks noChangeArrowheads="1"/>
          </p:cNvSpPr>
          <p:nvPr/>
        </p:nvSpPr>
        <p:spPr bwMode="auto">
          <a:xfrm>
            <a:off x="5187950" y="1533525"/>
            <a:ext cx="327025" cy="4079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>
                <a:cs typeface="Arial" charset="0"/>
              </a:rPr>
              <a:t>4</a:t>
            </a:r>
          </a:p>
        </p:txBody>
      </p:sp>
      <p:sp>
        <p:nvSpPr>
          <p:cNvPr id="71693" name="Rectangle 92"/>
          <p:cNvSpPr>
            <a:spLocks noChangeArrowheads="1"/>
          </p:cNvSpPr>
          <p:nvPr/>
        </p:nvSpPr>
        <p:spPr bwMode="auto">
          <a:xfrm>
            <a:off x="5514975" y="1533525"/>
            <a:ext cx="328613" cy="407988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>
                <a:cs typeface="Arial" charset="0"/>
              </a:rPr>
              <a:t>3</a:t>
            </a:r>
          </a:p>
        </p:txBody>
      </p:sp>
      <p:sp>
        <p:nvSpPr>
          <p:cNvPr id="71694" name="Rectangle 93"/>
          <p:cNvSpPr>
            <a:spLocks noChangeArrowheads="1"/>
          </p:cNvSpPr>
          <p:nvPr/>
        </p:nvSpPr>
        <p:spPr bwMode="auto">
          <a:xfrm>
            <a:off x="5843588" y="1533525"/>
            <a:ext cx="327025" cy="407988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>
                <a:cs typeface="Arial" charset="0"/>
              </a:rPr>
              <a:t>2</a:t>
            </a:r>
          </a:p>
        </p:txBody>
      </p:sp>
      <p:sp>
        <p:nvSpPr>
          <p:cNvPr id="71695" name="Rectangle 94"/>
          <p:cNvSpPr>
            <a:spLocks noChangeArrowheads="1"/>
          </p:cNvSpPr>
          <p:nvPr/>
        </p:nvSpPr>
        <p:spPr bwMode="auto">
          <a:xfrm>
            <a:off x="6170613" y="1533525"/>
            <a:ext cx="328612" cy="407988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>
                <a:cs typeface="Arial" charset="0"/>
              </a:rPr>
              <a:t>3</a:t>
            </a:r>
          </a:p>
        </p:txBody>
      </p:sp>
      <p:sp>
        <p:nvSpPr>
          <p:cNvPr id="71696" name="Rectangle 95"/>
          <p:cNvSpPr>
            <a:spLocks noChangeArrowheads="1"/>
          </p:cNvSpPr>
          <p:nvPr/>
        </p:nvSpPr>
        <p:spPr bwMode="auto">
          <a:xfrm>
            <a:off x="4860925" y="1941513"/>
            <a:ext cx="327025" cy="407987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>
                <a:cs typeface="Arial" charset="0"/>
              </a:rPr>
              <a:t>2</a:t>
            </a:r>
          </a:p>
        </p:txBody>
      </p:sp>
      <p:sp>
        <p:nvSpPr>
          <p:cNvPr id="71697" name="Rectangle 96"/>
          <p:cNvSpPr>
            <a:spLocks noChangeArrowheads="1"/>
          </p:cNvSpPr>
          <p:nvPr/>
        </p:nvSpPr>
        <p:spPr bwMode="auto">
          <a:xfrm>
            <a:off x="5187950" y="1941513"/>
            <a:ext cx="327025" cy="407987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>
                <a:cs typeface="Arial" charset="0"/>
              </a:rPr>
              <a:t>3</a:t>
            </a:r>
          </a:p>
        </p:txBody>
      </p:sp>
      <p:sp>
        <p:nvSpPr>
          <p:cNvPr id="71698" name="Rectangle 97"/>
          <p:cNvSpPr>
            <a:spLocks noChangeArrowheads="1"/>
          </p:cNvSpPr>
          <p:nvPr/>
        </p:nvSpPr>
        <p:spPr bwMode="auto">
          <a:xfrm>
            <a:off x="5514975" y="1941513"/>
            <a:ext cx="328613" cy="407987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>
                <a:cs typeface="Arial" charset="0"/>
              </a:rPr>
              <a:t>2</a:t>
            </a:r>
          </a:p>
        </p:txBody>
      </p:sp>
      <p:sp>
        <p:nvSpPr>
          <p:cNvPr id="71699" name="Rectangle 98"/>
          <p:cNvSpPr>
            <a:spLocks noChangeArrowheads="1"/>
          </p:cNvSpPr>
          <p:nvPr/>
        </p:nvSpPr>
        <p:spPr bwMode="auto">
          <a:xfrm>
            <a:off x="5843588" y="1941513"/>
            <a:ext cx="327025" cy="407987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>
                <a:cs typeface="Arial" charset="0"/>
              </a:rPr>
              <a:t>2</a:t>
            </a:r>
          </a:p>
        </p:txBody>
      </p:sp>
      <p:sp>
        <p:nvSpPr>
          <p:cNvPr id="71700" name="Rectangle 99"/>
          <p:cNvSpPr>
            <a:spLocks noChangeArrowheads="1"/>
          </p:cNvSpPr>
          <p:nvPr/>
        </p:nvSpPr>
        <p:spPr bwMode="auto">
          <a:xfrm>
            <a:off x="6170613" y="1941513"/>
            <a:ext cx="328612" cy="4079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>
                <a:cs typeface="Arial" charset="0"/>
              </a:rPr>
              <a:t>1</a:t>
            </a:r>
          </a:p>
        </p:txBody>
      </p:sp>
      <p:sp>
        <p:nvSpPr>
          <p:cNvPr id="71701" name="AutoShape 100"/>
          <p:cNvSpPr>
            <a:spLocks noChangeArrowheads="1"/>
          </p:cNvSpPr>
          <p:nvPr/>
        </p:nvSpPr>
        <p:spPr bwMode="auto">
          <a:xfrm flipV="1">
            <a:off x="7483475" y="1136650"/>
            <a:ext cx="481013" cy="1235075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FFFF99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02" name="AutoShape 101"/>
          <p:cNvSpPr>
            <a:spLocks noChangeArrowheads="1"/>
          </p:cNvSpPr>
          <p:nvPr/>
        </p:nvSpPr>
        <p:spPr bwMode="auto">
          <a:xfrm flipV="1">
            <a:off x="8521700" y="1143000"/>
            <a:ext cx="481013" cy="1235075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FFFF99"/>
              </a:gs>
              <a:gs pos="100000">
                <a:srgbClr val="FF0000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03" name="Text Box 102"/>
          <p:cNvSpPr txBox="1">
            <a:spLocks noChangeArrowheads="1"/>
          </p:cNvSpPr>
          <p:nvPr/>
        </p:nvSpPr>
        <p:spPr bwMode="auto">
          <a:xfrm>
            <a:off x="7196138" y="387350"/>
            <a:ext cx="1041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400">
                <a:cs typeface="Arial" charset="0"/>
              </a:rPr>
              <a:t>anatomical</a:t>
            </a:r>
          </a:p>
          <a:p>
            <a:pPr algn="ctr"/>
            <a:r>
              <a:rPr lang="en-GB" sz="1400">
                <a:cs typeface="Arial" charset="0"/>
              </a:rPr>
              <a:t>variation</a:t>
            </a:r>
          </a:p>
        </p:txBody>
      </p:sp>
      <p:sp>
        <p:nvSpPr>
          <p:cNvPr id="71704" name="Text Box 103"/>
          <p:cNvSpPr txBox="1">
            <a:spLocks noChangeArrowheads="1"/>
          </p:cNvSpPr>
          <p:nvPr/>
        </p:nvSpPr>
        <p:spPr bwMode="auto">
          <a:xfrm>
            <a:off x="8378825" y="384175"/>
            <a:ext cx="9921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400">
                <a:cs typeface="Arial" charset="0"/>
              </a:rPr>
              <a:t>phylogeny</a:t>
            </a:r>
          </a:p>
        </p:txBody>
      </p:sp>
      <p:sp>
        <p:nvSpPr>
          <p:cNvPr id="71705" name="Text Box 104"/>
          <p:cNvSpPr txBox="1">
            <a:spLocks noChangeArrowheads="1"/>
          </p:cNvSpPr>
          <p:nvPr/>
        </p:nvSpPr>
        <p:spPr bwMode="auto">
          <a:xfrm>
            <a:off x="8413750" y="882650"/>
            <a:ext cx="606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i="1">
                <a:cs typeface="Arial" charset="0"/>
              </a:rPr>
              <a:t>recent</a:t>
            </a:r>
          </a:p>
        </p:txBody>
      </p:sp>
      <p:sp>
        <p:nvSpPr>
          <p:cNvPr id="71706" name="Text Box 105"/>
          <p:cNvSpPr txBox="1">
            <a:spLocks noChangeArrowheads="1"/>
          </p:cNvSpPr>
          <p:nvPr/>
        </p:nvSpPr>
        <p:spPr bwMode="auto">
          <a:xfrm>
            <a:off x="8431213" y="2346325"/>
            <a:ext cx="673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i="1">
                <a:cs typeface="Arial" charset="0"/>
              </a:rPr>
              <a:t>ancient</a:t>
            </a:r>
          </a:p>
        </p:txBody>
      </p:sp>
      <p:sp>
        <p:nvSpPr>
          <p:cNvPr id="71707" name="Text Box 106"/>
          <p:cNvSpPr txBox="1">
            <a:spLocks noChangeArrowheads="1"/>
          </p:cNvSpPr>
          <p:nvPr/>
        </p:nvSpPr>
        <p:spPr bwMode="auto">
          <a:xfrm>
            <a:off x="704850" y="1041400"/>
            <a:ext cx="1031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1">
                <a:cs typeface="Arial" charset="0"/>
              </a:rPr>
              <a:t>upstream</a:t>
            </a:r>
          </a:p>
        </p:txBody>
      </p:sp>
      <p:sp>
        <p:nvSpPr>
          <p:cNvPr id="71708" name="Text Box 107"/>
          <p:cNvSpPr txBox="1">
            <a:spLocks noChangeArrowheads="1"/>
          </p:cNvSpPr>
          <p:nvPr/>
        </p:nvSpPr>
        <p:spPr bwMode="auto">
          <a:xfrm>
            <a:off x="560388" y="2016125"/>
            <a:ext cx="12906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1">
                <a:cs typeface="Arial" charset="0"/>
              </a:rPr>
              <a:t>downstream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754188" y="1116013"/>
            <a:ext cx="1482725" cy="1193800"/>
            <a:chOff x="846" y="1496"/>
            <a:chExt cx="2028" cy="1540"/>
          </a:xfrm>
        </p:grpSpPr>
        <p:sp>
          <p:nvSpPr>
            <p:cNvPr id="71709" name="Line 4"/>
            <p:cNvSpPr>
              <a:spLocks noChangeShapeType="1"/>
            </p:cNvSpPr>
            <p:nvPr/>
          </p:nvSpPr>
          <p:spPr bwMode="auto">
            <a:xfrm rot="10800000">
              <a:off x="2187" y="2360"/>
              <a:ext cx="375" cy="43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710" name="Line 5"/>
            <p:cNvSpPr>
              <a:spLocks noChangeShapeType="1"/>
            </p:cNvSpPr>
            <p:nvPr/>
          </p:nvSpPr>
          <p:spPr bwMode="auto">
            <a:xfrm rot="10800000" flipH="1">
              <a:off x="1134" y="2418"/>
              <a:ext cx="380" cy="39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711" name="Line 6"/>
            <p:cNvSpPr>
              <a:spLocks noChangeShapeType="1"/>
            </p:cNvSpPr>
            <p:nvPr/>
          </p:nvSpPr>
          <p:spPr bwMode="auto">
            <a:xfrm rot="10800000" flipH="1">
              <a:off x="1875" y="2339"/>
              <a:ext cx="10" cy="56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712" name="Line 7"/>
            <p:cNvSpPr>
              <a:spLocks noChangeShapeType="1"/>
            </p:cNvSpPr>
            <p:nvPr/>
          </p:nvSpPr>
          <p:spPr bwMode="auto">
            <a:xfrm rot="10800000">
              <a:off x="1563" y="1770"/>
              <a:ext cx="297" cy="58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713" name="Line 8"/>
            <p:cNvSpPr>
              <a:spLocks noChangeShapeType="1"/>
            </p:cNvSpPr>
            <p:nvPr/>
          </p:nvSpPr>
          <p:spPr bwMode="auto">
            <a:xfrm rot="10800000" flipH="1">
              <a:off x="1946" y="1798"/>
              <a:ext cx="265" cy="5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714" name="Line 9"/>
            <p:cNvSpPr>
              <a:spLocks noChangeShapeType="1"/>
            </p:cNvSpPr>
            <p:nvPr/>
          </p:nvSpPr>
          <p:spPr bwMode="auto">
            <a:xfrm>
              <a:off x="1696" y="1669"/>
              <a:ext cx="678" cy="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715" name="AutoShape 10"/>
            <p:cNvSpPr>
              <a:spLocks/>
            </p:cNvSpPr>
            <p:nvPr/>
          </p:nvSpPr>
          <p:spPr bwMode="auto">
            <a:xfrm>
              <a:off x="1338" y="1496"/>
              <a:ext cx="397" cy="339"/>
            </a:xfrm>
            <a:custGeom>
              <a:avLst/>
              <a:gdLst>
                <a:gd name="T0" fmla="*/ 0 w 19679"/>
                <a:gd name="T1" fmla="*/ 0 h 19679"/>
                <a:gd name="T2" fmla="*/ 19679 w 19679"/>
                <a:gd name="T3" fmla="*/ 19679 h 19679"/>
              </a:gdLst>
              <a:ahLst/>
              <a:cxnLst/>
              <a:rect l="T0" t="T1" r="T2" b="T3"/>
              <a:pathLst>
                <a:path w="19679" h="19679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  <a:moveTo>
                    <a:pt x="16796" y="2882"/>
                  </a:moveTo>
                </a:path>
              </a:pathLst>
            </a:cu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16" name="AutoShape 11"/>
            <p:cNvSpPr>
              <a:spLocks/>
            </p:cNvSpPr>
            <p:nvPr/>
          </p:nvSpPr>
          <p:spPr bwMode="auto">
            <a:xfrm>
              <a:off x="2016" y="1496"/>
              <a:ext cx="398" cy="339"/>
            </a:xfrm>
            <a:custGeom>
              <a:avLst/>
              <a:gdLst>
                <a:gd name="T0" fmla="*/ 0 w 19679"/>
                <a:gd name="T1" fmla="*/ 0 h 19679"/>
                <a:gd name="T2" fmla="*/ 19679 w 19679"/>
                <a:gd name="T3" fmla="*/ 19679 h 19679"/>
              </a:gdLst>
              <a:ahLst/>
              <a:cxnLst/>
              <a:rect l="T0" t="T1" r="T2" b="T3"/>
              <a:pathLst>
                <a:path w="19679" h="19679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  <a:moveTo>
                    <a:pt x="16796" y="2882"/>
                  </a:moveTo>
                </a:path>
              </a:pathLst>
            </a:cu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17" name="Rectangle 12"/>
            <p:cNvSpPr>
              <a:spLocks/>
            </p:cNvSpPr>
            <p:nvPr/>
          </p:nvSpPr>
          <p:spPr bwMode="auto">
            <a:xfrm>
              <a:off x="1329" y="2116"/>
              <a:ext cx="1101" cy="338"/>
            </a:xfrm>
            <a:prstGeom prst="rect">
              <a:avLst/>
            </a:prstGeom>
            <a:solidFill>
              <a:srgbClr val="FF1D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18" name="AutoShape 13"/>
            <p:cNvSpPr>
              <a:spLocks/>
            </p:cNvSpPr>
            <p:nvPr/>
          </p:nvSpPr>
          <p:spPr bwMode="auto">
            <a:xfrm rot="10800000">
              <a:off x="955" y="2742"/>
              <a:ext cx="523" cy="294"/>
            </a:xfrm>
            <a:prstGeom prst="triangle">
              <a:avLst>
                <a:gd name="adj" fmla="val 50000"/>
              </a:avLst>
            </a:prstGeom>
            <a:solidFill>
              <a:srgbClr val="FCFE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19" name="AutoShape 14"/>
            <p:cNvSpPr>
              <a:spLocks/>
            </p:cNvSpPr>
            <p:nvPr/>
          </p:nvSpPr>
          <p:spPr bwMode="auto">
            <a:xfrm rot="10800000">
              <a:off x="1618" y="2742"/>
              <a:ext cx="523" cy="294"/>
            </a:xfrm>
            <a:prstGeom prst="triangle">
              <a:avLst>
                <a:gd name="adj" fmla="val 50000"/>
              </a:avLst>
            </a:prstGeom>
            <a:solidFill>
              <a:srgbClr val="FCFE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20" name="AutoShape 15"/>
            <p:cNvSpPr>
              <a:spLocks/>
            </p:cNvSpPr>
            <p:nvPr/>
          </p:nvSpPr>
          <p:spPr bwMode="auto">
            <a:xfrm rot="10800000">
              <a:off x="2258" y="2742"/>
              <a:ext cx="523" cy="294"/>
            </a:xfrm>
            <a:prstGeom prst="triangle">
              <a:avLst>
                <a:gd name="adj" fmla="val 50000"/>
              </a:avLst>
            </a:prstGeom>
            <a:solidFill>
              <a:srgbClr val="FCFE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21" name="Line 16"/>
            <p:cNvSpPr>
              <a:spLocks noChangeShapeType="1"/>
            </p:cNvSpPr>
            <p:nvPr/>
          </p:nvSpPr>
          <p:spPr bwMode="auto">
            <a:xfrm rot="10800000" flipH="1">
              <a:off x="846" y="1986"/>
              <a:ext cx="2028" cy="2"/>
            </a:xfrm>
            <a:prstGeom prst="line">
              <a:avLst/>
            </a:prstGeom>
            <a:noFill/>
            <a:ln w="25400">
              <a:solidFill>
                <a:srgbClr val="838383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722" name="Line 17"/>
            <p:cNvSpPr>
              <a:spLocks noChangeShapeType="1"/>
            </p:cNvSpPr>
            <p:nvPr/>
          </p:nvSpPr>
          <p:spPr bwMode="auto">
            <a:xfrm rot="10800000" flipH="1">
              <a:off x="846" y="2576"/>
              <a:ext cx="2028" cy="9"/>
            </a:xfrm>
            <a:prstGeom prst="line">
              <a:avLst/>
            </a:prstGeom>
            <a:noFill/>
            <a:ln w="25400">
              <a:solidFill>
                <a:srgbClr val="838383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1683" name="Text Box 18"/>
          <p:cNvSpPr txBox="1">
            <a:spLocks noChangeArrowheads="1"/>
          </p:cNvSpPr>
          <p:nvPr/>
        </p:nvSpPr>
        <p:spPr bwMode="auto">
          <a:xfrm>
            <a:off x="5084763" y="371475"/>
            <a:ext cx="11112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400">
                <a:cs typeface="Arial" charset="0"/>
              </a:rPr>
              <a:t>Expression </a:t>
            </a:r>
          </a:p>
          <a:p>
            <a:pPr algn="ctr"/>
            <a:r>
              <a:rPr lang="en-GB" sz="1400">
                <a:cs typeface="Arial" charset="0"/>
              </a:rPr>
              <a:t>barcode</a:t>
            </a:r>
          </a:p>
        </p:txBody>
      </p:sp>
      <p:sp>
        <p:nvSpPr>
          <p:cNvPr id="71684" name="AutoShape 19"/>
          <p:cNvSpPr>
            <a:spLocks noChangeArrowheads="1"/>
          </p:cNvSpPr>
          <p:nvPr/>
        </p:nvSpPr>
        <p:spPr bwMode="auto">
          <a:xfrm>
            <a:off x="3783013" y="1444625"/>
            <a:ext cx="388937" cy="431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685" name="Text Box 20"/>
          <p:cNvSpPr txBox="1">
            <a:spLocks noChangeArrowheads="1"/>
          </p:cNvSpPr>
          <p:nvPr/>
        </p:nvSpPr>
        <p:spPr bwMode="auto">
          <a:xfrm>
            <a:off x="2157413" y="368300"/>
            <a:ext cx="698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400">
                <a:cs typeface="Arial" charset="0"/>
              </a:rPr>
              <a:t>MASC</a:t>
            </a:r>
          </a:p>
        </p:txBody>
      </p:sp>
      <p:sp>
        <p:nvSpPr>
          <p:cNvPr id="71686" name="Rectangle 85"/>
          <p:cNvSpPr>
            <a:spLocks noChangeArrowheads="1"/>
          </p:cNvSpPr>
          <p:nvPr/>
        </p:nvSpPr>
        <p:spPr bwMode="auto">
          <a:xfrm>
            <a:off x="4860925" y="1125538"/>
            <a:ext cx="327025" cy="407987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>
                <a:cs typeface="Arial" charset="0"/>
              </a:rPr>
              <a:t>0</a:t>
            </a:r>
          </a:p>
        </p:txBody>
      </p:sp>
      <p:sp>
        <p:nvSpPr>
          <p:cNvPr id="71687" name="Rectangle 86"/>
          <p:cNvSpPr>
            <a:spLocks noChangeArrowheads="1"/>
          </p:cNvSpPr>
          <p:nvPr/>
        </p:nvSpPr>
        <p:spPr bwMode="auto">
          <a:xfrm>
            <a:off x="5187950" y="1125538"/>
            <a:ext cx="327025" cy="40798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>
                <a:cs typeface="Arial" charset="0"/>
              </a:rPr>
              <a:t>4</a:t>
            </a:r>
          </a:p>
        </p:txBody>
      </p:sp>
      <p:sp>
        <p:nvSpPr>
          <p:cNvPr id="71688" name="Rectangle 87"/>
          <p:cNvSpPr>
            <a:spLocks noChangeArrowheads="1"/>
          </p:cNvSpPr>
          <p:nvPr/>
        </p:nvSpPr>
        <p:spPr bwMode="auto">
          <a:xfrm>
            <a:off x="5514975" y="1125538"/>
            <a:ext cx="328613" cy="40798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>
                <a:cs typeface="Arial" charset="0"/>
              </a:rPr>
              <a:t>4</a:t>
            </a:r>
          </a:p>
        </p:txBody>
      </p:sp>
      <p:sp>
        <p:nvSpPr>
          <p:cNvPr id="71689" name="Rectangle 88"/>
          <p:cNvSpPr>
            <a:spLocks noChangeArrowheads="1"/>
          </p:cNvSpPr>
          <p:nvPr/>
        </p:nvSpPr>
        <p:spPr bwMode="auto">
          <a:xfrm>
            <a:off x="5843588" y="1125538"/>
            <a:ext cx="327025" cy="407987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>
                <a:cs typeface="Arial" charset="0"/>
              </a:rPr>
              <a:t>3</a:t>
            </a:r>
          </a:p>
        </p:txBody>
      </p:sp>
      <p:sp>
        <p:nvSpPr>
          <p:cNvPr id="71690" name="Rectangle 89"/>
          <p:cNvSpPr>
            <a:spLocks noChangeArrowheads="1"/>
          </p:cNvSpPr>
          <p:nvPr/>
        </p:nvSpPr>
        <p:spPr bwMode="auto">
          <a:xfrm>
            <a:off x="6170613" y="1125538"/>
            <a:ext cx="328612" cy="4079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>
                <a:cs typeface="Arial" charset="0"/>
              </a:rPr>
              <a:t>1</a:t>
            </a:r>
          </a:p>
        </p:txBody>
      </p:sp>
      <p:sp>
        <p:nvSpPr>
          <p:cNvPr id="71691" name="Rectangle 90"/>
          <p:cNvSpPr>
            <a:spLocks noChangeArrowheads="1"/>
          </p:cNvSpPr>
          <p:nvPr/>
        </p:nvSpPr>
        <p:spPr bwMode="auto">
          <a:xfrm>
            <a:off x="4860925" y="1533525"/>
            <a:ext cx="327025" cy="4079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>
                <a:cs typeface="Arial" charset="0"/>
              </a:rPr>
              <a:t>1</a:t>
            </a:r>
          </a:p>
        </p:txBody>
      </p:sp>
      <p:sp>
        <p:nvSpPr>
          <p:cNvPr id="71692" name="Rectangle 91"/>
          <p:cNvSpPr>
            <a:spLocks noChangeArrowheads="1"/>
          </p:cNvSpPr>
          <p:nvPr/>
        </p:nvSpPr>
        <p:spPr bwMode="auto">
          <a:xfrm>
            <a:off x="5187950" y="1533525"/>
            <a:ext cx="327025" cy="4079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>
                <a:cs typeface="Arial" charset="0"/>
              </a:rPr>
              <a:t>4</a:t>
            </a:r>
          </a:p>
        </p:txBody>
      </p:sp>
      <p:sp>
        <p:nvSpPr>
          <p:cNvPr id="71693" name="Rectangle 92"/>
          <p:cNvSpPr>
            <a:spLocks noChangeArrowheads="1"/>
          </p:cNvSpPr>
          <p:nvPr/>
        </p:nvSpPr>
        <p:spPr bwMode="auto">
          <a:xfrm>
            <a:off x="5514975" y="1533525"/>
            <a:ext cx="328613" cy="407988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>
                <a:cs typeface="Arial" charset="0"/>
              </a:rPr>
              <a:t>3</a:t>
            </a:r>
          </a:p>
        </p:txBody>
      </p:sp>
      <p:sp>
        <p:nvSpPr>
          <p:cNvPr id="71694" name="Rectangle 93"/>
          <p:cNvSpPr>
            <a:spLocks noChangeArrowheads="1"/>
          </p:cNvSpPr>
          <p:nvPr/>
        </p:nvSpPr>
        <p:spPr bwMode="auto">
          <a:xfrm>
            <a:off x="5843588" y="1533525"/>
            <a:ext cx="327025" cy="407988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>
                <a:cs typeface="Arial" charset="0"/>
              </a:rPr>
              <a:t>2</a:t>
            </a:r>
          </a:p>
        </p:txBody>
      </p:sp>
      <p:sp>
        <p:nvSpPr>
          <p:cNvPr id="71695" name="Rectangle 94"/>
          <p:cNvSpPr>
            <a:spLocks noChangeArrowheads="1"/>
          </p:cNvSpPr>
          <p:nvPr/>
        </p:nvSpPr>
        <p:spPr bwMode="auto">
          <a:xfrm>
            <a:off x="6170613" y="1533525"/>
            <a:ext cx="328612" cy="407988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>
                <a:cs typeface="Arial" charset="0"/>
              </a:rPr>
              <a:t>3</a:t>
            </a:r>
          </a:p>
        </p:txBody>
      </p:sp>
      <p:sp>
        <p:nvSpPr>
          <p:cNvPr id="71696" name="Rectangle 95"/>
          <p:cNvSpPr>
            <a:spLocks noChangeArrowheads="1"/>
          </p:cNvSpPr>
          <p:nvPr/>
        </p:nvSpPr>
        <p:spPr bwMode="auto">
          <a:xfrm>
            <a:off x="4860925" y="1941513"/>
            <a:ext cx="327025" cy="407987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>
                <a:cs typeface="Arial" charset="0"/>
              </a:rPr>
              <a:t>2</a:t>
            </a:r>
          </a:p>
        </p:txBody>
      </p:sp>
      <p:sp>
        <p:nvSpPr>
          <p:cNvPr id="71697" name="Rectangle 96"/>
          <p:cNvSpPr>
            <a:spLocks noChangeArrowheads="1"/>
          </p:cNvSpPr>
          <p:nvPr/>
        </p:nvSpPr>
        <p:spPr bwMode="auto">
          <a:xfrm>
            <a:off x="5187950" y="1941513"/>
            <a:ext cx="327025" cy="407987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>
                <a:cs typeface="Arial" charset="0"/>
              </a:rPr>
              <a:t>3</a:t>
            </a:r>
          </a:p>
        </p:txBody>
      </p:sp>
      <p:sp>
        <p:nvSpPr>
          <p:cNvPr id="71698" name="Rectangle 97"/>
          <p:cNvSpPr>
            <a:spLocks noChangeArrowheads="1"/>
          </p:cNvSpPr>
          <p:nvPr/>
        </p:nvSpPr>
        <p:spPr bwMode="auto">
          <a:xfrm>
            <a:off x="5514975" y="1941513"/>
            <a:ext cx="328613" cy="407987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>
                <a:cs typeface="Arial" charset="0"/>
              </a:rPr>
              <a:t>2</a:t>
            </a:r>
          </a:p>
        </p:txBody>
      </p:sp>
      <p:sp>
        <p:nvSpPr>
          <p:cNvPr id="71699" name="Rectangle 98"/>
          <p:cNvSpPr>
            <a:spLocks noChangeArrowheads="1"/>
          </p:cNvSpPr>
          <p:nvPr/>
        </p:nvSpPr>
        <p:spPr bwMode="auto">
          <a:xfrm>
            <a:off x="5843588" y="1941513"/>
            <a:ext cx="327025" cy="407987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>
                <a:cs typeface="Arial" charset="0"/>
              </a:rPr>
              <a:t>2</a:t>
            </a:r>
          </a:p>
        </p:txBody>
      </p:sp>
      <p:sp>
        <p:nvSpPr>
          <p:cNvPr id="71700" name="Rectangle 99"/>
          <p:cNvSpPr>
            <a:spLocks noChangeArrowheads="1"/>
          </p:cNvSpPr>
          <p:nvPr/>
        </p:nvSpPr>
        <p:spPr bwMode="auto">
          <a:xfrm>
            <a:off x="6170613" y="1941513"/>
            <a:ext cx="328612" cy="4079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>
                <a:cs typeface="Arial" charset="0"/>
              </a:rPr>
              <a:t>1</a:t>
            </a:r>
          </a:p>
        </p:txBody>
      </p:sp>
      <p:sp>
        <p:nvSpPr>
          <p:cNvPr id="71701" name="AutoShape 100"/>
          <p:cNvSpPr>
            <a:spLocks noChangeArrowheads="1"/>
          </p:cNvSpPr>
          <p:nvPr/>
        </p:nvSpPr>
        <p:spPr bwMode="auto">
          <a:xfrm flipV="1">
            <a:off x="7483475" y="1136650"/>
            <a:ext cx="481013" cy="1235075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FFFF99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02" name="AutoShape 101"/>
          <p:cNvSpPr>
            <a:spLocks noChangeArrowheads="1"/>
          </p:cNvSpPr>
          <p:nvPr/>
        </p:nvSpPr>
        <p:spPr bwMode="auto">
          <a:xfrm flipV="1">
            <a:off x="8521700" y="1143000"/>
            <a:ext cx="481013" cy="1235075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FFFF99"/>
              </a:gs>
              <a:gs pos="100000">
                <a:srgbClr val="FF0000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03" name="Text Box 102"/>
          <p:cNvSpPr txBox="1">
            <a:spLocks noChangeArrowheads="1"/>
          </p:cNvSpPr>
          <p:nvPr/>
        </p:nvSpPr>
        <p:spPr bwMode="auto">
          <a:xfrm>
            <a:off x="7196138" y="387350"/>
            <a:ext cx="1041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400">
                <a:cs typeface="Arial" charset="0"/>
              </a:rPr>
              <a:t>anatomical</a:t>
            </a:r>
          </a:p>
          <a:p>
            <a:pPr algn="ctr"/>
            <a:r>
              <a:rPr lang="en-GB" sz="1400">
                <a:cs typeface="Arial" charset="0"/>
              </a:rPr>
              <a:t>variation</a:t>
            </a:r>
          </a:p>
        </p:txBody>
      </p:sp>
      <p:sp>
        <p:nvSpPr>
          <p:cNvPr id="71704" name="Text Box 103"/>
          <p:cNvSpPr txBox="1">
            <a:spLocks noChangeArrowheads="1"/>
          </p:cNvSpPr>
          <p:nvPr/>
        </p:nvSpPr>
        <p:spPr bwMode="auto">
          <a:xfrm>
            <a:off x="8378825" y="384175"/>
            <a:ext cx="9921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400">
                <a:cs typeface="Arial" charset="0"/>
              </a:rPr>
              <a:t>phylogeny</a:t>
            </a:r>
          </a:p>
        </p:txBody>
      </p:sp>
      <p:sp>
        <p:nvSpPr>
          <p:cNvPr id="71705" name="Text Box 104"/>
          <p:cNvSpPr txBox="1">
            <a:spLocks noChangeArrowheads="1"/>
          </p:cNvSpPr>
          <p:nvPr/>
        </p:nvSpPr>
        <p:spPr bwMode="auto">
          <a:xfrm>
            <a:off x="8413750" y="882650"/>
            <a:ext cx="606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i="1">
                <a:cs typeface="Arial" charset="0"/>
              </a:rPr>
              <a:t>recent</a:t>
            </a:r>
          </a:p>
        </p:txBody>
      </p:sp>
      <p:sp>
        <p:nvSpPr>
          <p:cNvPr id="71706" name="Text Box 105"/>
          <p:cNvSpPr txBox="1">
            <a:spLocks noChangeArrowheads="1"/>
          </p:cNvSpPr>
          <p:nvPr/>
        </p:nvSpPr>
        <p:spPr bwMode="auto">
          <a:xfrm>
            <a:off x="8431213" y="2346325"/>
            <a:ext cx="673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i="1">
                <a:cs typeface="Arial" charset="0"/>
              </a:rPr>
              <a:t>ancient</a:t>
            </a:r>
          </a:p>
        </p:txBody>
      </p:sp>
      <p:sp>
        <p:nvSpPr>
          <p:cNvPr id="71707" name="Text Box 106"/>
          <p:cNvSpPr txBox="1">
            <a:spLocks noChangeArrowheads="1"/>
          </p:cNvSpPr>
          <p:nvPr/>
        </p:nvSpPr>
        <p:spPr bwMode="auto">
          <a:xfrm>
            <a:off x="704850" y="1041400"/>
            <a:ext cx="1031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1">
                <a:cs typeface="Arial" charset="0"/>
              </a:rPr>
              <a:t>upstream</a:t>
            </a:r>
          </a:p>
        </p:txBody>
      </p:sp>
      <p:sp>
        <p:nvSpPr>
          <p:cNvPr id="71708" name="Text Box 107"/>
          <p:cNvSpPr txBox="1">
            <a:spLocks noChangeArrowheads="1"/>
          </p:cNvSpPr>
          <p:nvPr/>
        </p:nvSpPr>
        <p:spPr bwMode="auto">
          <a:xfrm>
            <a:off x="560388" y="2016125"/>
            <a:ext cx="12906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1">
                <a:cs typeface="Arial" charset="0"/>
              </a:rPr>
              <a:t>downstream</a:t>
            </a:r>
          </a:p>
        </p:txBody>
      </p:sp>
      <p:pic>
        <p:nvPicPr>
          <p:cNvPr id="43" name="Picture 75" descr="Figure4"/>
          <p:cNvPicPr>
            <a:picLocks noChangeAspect="1" noChangeArrowheads="1"/>
          </p:cNvPicPr>
          <p:nvPr/>
        </p:nvPicPr>
        <p:blipFill>
          <a:blip r:embed="rId3"/>
          <a:srcRect l="70958" t="53734" r="18564" b="38042"/>
          <a:stretch>
            <a:fillRect/>
          </a:stretch>
        </p:blipFill>
        <p:spPr bwMode="auto">
          <a:xfrm>
            <a:off x="4038219" y="4043612"/>
            <a:ext cx="1251712" cy="1153292"/>
          </a:xfrm>
          <a:prstGeom prst="rect">
            <a:avLst/>
          </a:prstGeom>
          <a:solidFill>
            <a:schemeClr val="bg1"/>
          </a:solidFill>
          <a:ln w="38100" cmpd="dbl" algn="ctr">
            <a:noFill/>
            <a:miter lim="800000"/>
            <a:headEnd/>
            <a:tailEnd/>
          </a:ln>
        </p:spPr>
      </p:pic>
      <p:sp>
        <p:nvSpPr>
          <p:cNvPr id="44" name="TextBox 43"/>
          <p:cNvSpPr txBox="1"/>
          <p:nvPr/>
        </p:nvSpPr>
        <p:spPr>
          <a:xfrm>
            <a:off x="1325880" y="5148072"/>
            <a:ext cx="6673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/>
              <a:t>Protosynapse</a:t>
            </a:r>
            <a:r>
              <a:rPr lang="en-GB" i="1" dirty="0" smtClean="0"/>
              <a:t> has most conserved &amp; uniform expression pattern</a:t>
            </a:r>
            <a:endParaRPr lang="en-GB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778125" y="4186238"/>
            <a:ext cx="812800" cy="420687"/>
            <a:chOff x="494" y="1694"/>
            <a:chExt cx="989" cy="697"/>
          </a:xfrm>
        </p:grpSpPr>
        <p:sp>
          <p:nvSpPr>
            <p:cNvPr id="73793" name="Oval 5"/>
            <p:cNvSpPr>
              <a:spLocks noChangeArrowheads="1"/>
            </p:cNvSpPr>
            <p:nvPr/>
          </p:nvSpPr>
          <p:spPr bwMode="auto">
            <a:xfrm>
              <a:off x="494" y="1694"/>
              <a:ext cx="221" cy="221"/>
            </a:xfrm>
            <a:prstGeom prst="ellipse">
              <a:avLst/>
            </a:prstGeom>
            <a:solidFill>
              <a:srgbClr val="00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94" name="Oval 6"/>
            <p:cNvSpPr>
              <a:spLocks noChangeArrowheads="1"/>
            </p:cNvSpPr>
            <p:nvPr/>
          </p:nvSpPr>
          <p:spPr bwMode="auto">
            <a:xfrm>
              <a:off x="750" y="1700"/>
              <a:ext cx="221" cy="221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95" name="Oval 7"/>
            <p:cNvSpPr>
              <a:spLocks noChangeArrowheads="1"/>
            </p:cNvSpPr>
            <p:nvPr/>
          </p:nvSpPr>
          <p:spPr bwMode="auto">
            <a:xfrm>
              <a:off x="1006" y="1706"/>
              <a:ext cx="221" cy="221"/>
            </a:xfrm>
            <a:prstGeom prst="ellipse">
              <a:avLst/>
            </a:prstGeom>
            <a:solidFill>
              <a:srgbClr val="9999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96" name="Oval 8"/>
            <p:cNvSpPr>
              <a:spLocks noChangeArrowheads="1"/>
            </p:cNvSpPr>
            <p:nvPr/>
          </p:nvSpPr>
          <p:spPr bwMode="auto">
            <a:xfrm>
              <a:off x="1262" y="1712"/>
              <a:ext cx="221" cy="221"/>
            </a:xfrm>
            <a:prstGeom prst="ellipse">
              <a:avLst/>
            </a:prstGeom>
            <a:solidFill>
              <a:srgbClr val="A3F3FB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97" name="Rectangle 9"/>
            <p:cNvSpPr>
              <a:spLocks noChangeArrowheads="1"/>
            </p:cNvSpPr>
            <p:nvPr/>
          </p:nvSpPr>
          <p:spPr bwMode="auto">
            <a:xfrm>
              <a:off x="629" y="2006"/>
              <a:ext cx="211" cy="168"/>
            </a:xfrm>
            <a:prstGeom prst="rect">
              <a:avLst/>
            </a:prstGeom>
            <a:solidFill>
              <a:srgbClr val="F81C4B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98" name="Rectangle 10"/>
            <p:cNvSpPr>
              <a:spLocks noChangeArrowheads="1"/>
            </p:cNvSpPr>
            <p:nvPr/>
          </p:nvSpPr>
          <p:spPr bwMode="auto">
            <a:xfrm>
              <a:off x="870" y="2007"/>
              <a:ext cx="211" cy="168"/>
            </a:xfrm>
            <a:prstGeom prst="rect">
              <a:avLst/>
            </a:prstGeom>
            <a:solidFill>
              <a:srgbClr val="CF073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99" name="Rectangle 11"/>
            <p:cNvSpPr>
              <a:spLocks noChangeArrowheads="1"/>
            </p:cNvSpPr>
            <p:nvPr/>
          </p:nvSpPr>
          <p:spPr bwMode="auto">
            <a:xfrm>
              <a:off x="1111" y="2008"/>
              <a:ext cx="211" cy="168"/>
            </a:xfrm>
            <a:prstGeom prst="rect">
              <a:avLst/>
            </a:prstGeom>
            <a:solidFill>
              <a:srgbClr val="FCA2B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800" name="AutoShape 12"/>
            <p:cNvSpPr>
              <a:spLocks noChangeArrowheads="1"/>
            </p:cNvSpPr>
            <p:nvPr/>
          </p:nvSpPr>
          <p:spPr bwMode="auto">
            <a:xfrm flipH="1" flipV="1">
              <a:off x="558" y="2279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801" name="AutoShape 13"/>
            <p:cNvSpPr>
              <a:spLocks noChangeArrowheads="1"/>
            </p:cNvSpPr>
            <p:nvPr/>
          </p:nvSpPr>
          <p:spPr bwMode="auto">
            <a:xfrm flipH="1" flipV="1">
              <a:off x="844" y="2275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802" name="AutoShape 14"/>
            <p:cNvSpPr>
              <a:spLocks noChangeArrowheads="1"/>
            </p:cNvSpPr>
            <p:nvPr/>
          </p:nvSpPr>
          <p:spPr bwMode="auto">
            <a:xfrm flipH="1" flipV="1">
              <a:off x="1129" y="2280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803" name="Line 15"/>
            <p:cNvSpPr>
              <a:spLocks noChangeShapeType="1"/>
            </p:cNvSpPr>
            <p:nvPr/>
          </p:nvSpPr>
          <p:spPr bwMode="auto">
            <a:xfrm>
              <a:off x="657" y="1902"/>
              <a:ext cx="73" cy="1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3804" name="Line 16"/>
            <p:cNvSpPr>
              <a:spLocks noChangeShapeType="1"/>
            </p:cNvSpPr>
            <p:nvPr/>
          </p:nvSpPr>
          <p:spPr bwMode="auto">
            <a:xfrm>
              <a:off x="898" y="1915"/>
              <a:ext cx="67" cy="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3805" name="Line 17"/>
            <p:cNvSpPr>
              <a:spLocks noChangeShapeType="1"/>
            </p:cNvSpPr>
            <p:nvPr/>
          </p:nvSpPr>
          <p:spPr bwMode="auto">
            <a:xfrm flipH="1">
              <a:off x="979" y="1903"/>
              <a:ext cx="67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3806" name="Line 18"/>
            <p:cNvSpPr>
              <a:spLocks noChangeShapeType="1"/>
            </p:cNvSpPr>
            <p:nvPr/>
          </p:nvSpPr>
          <p:spPr bwMode="auto">
            <a:xfrm flipH="1">
              <a:off x="1226" y="1908"/>
              <a:ext cx="69" cy="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3807" name="Line 19"/>
            <p:cNvSpPr>
              <a:spLocks noChangeShapeType="1"/>
            </p:cNvSpPr>
            <p:nvPr/>
          </p:nvSpPr>
          <p:spPr bwMode="auto">
            <a:xfrm>
              <a:off x="1191" y="2178"/>
              <a:ext cx="73" cy="1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3808" name="Line 20"/>
            <p:cNvSpPr>
              <a:spLocks noChangeShapeType="1"/>
            </p:cNvSpPr>
            <p:nvPr/>
          </p:nvSpPr>
          <p:spPr bwMode="auto">
            <a:xfrm flipH="1">
              <a:off x="654" y="2180"/>
              <a:ext cx="69" cy="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3809" name="Line 21"/>
            <p:cNvSpPr>
              <a:spLocks noChangeShapeType="1"/>
            </p:cNvSpPr>
            <p:nvPr/>
          </p:nvSpPr>
          <p:spPr bwMode="auto">
            <a:xfrm flipH="1">
              <a:off x="971" y="2175"/>
              <a:ext cx="1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3941763" y="4192588"/>
            <a:ext cx="811212" cy="420687"/>
            <a:chOff x="1728" y="1716"/>
            <a:chExt cx="989" cy="697"/>
          </a:xfrm>
        </p:grpSpPr>
        <p:sp>
          <p:nvSpPr>
            <p:cNvPr id="73776" name="Oval 23"/>
            <p:cNvSpPr>
              <a:spLocks noChangeArrowheads="1"/>
            </p:cNvSpPr>
            <p:nvPr/>
          </p:nvSpPr>
          <p:spPr bwMode="auto">
            <a:xfrm>
              <a:off x="1728" y="1716"/>
              <a:ext cx="221" cy="221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77" name="Oval 24"/>
            <p:cNvSpPr>
              <a:spLocks noChangeArrowheads="1"/>
            </p:cNvSpPr>
            <p:nvPr/>
          </p:nvSpPr>
          <p:spPr bwMode="auto">
            <a:xfrm>
              <a:off x="1984" y="1722"/>
              <a:ext cx="221" cy="221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78" name="Oval 25"/>
            <p:cNvSpPr>
              <a:spLocks noChangeArrowheads="1"/>
            </p:cNvSpPr>
            <p:nvPr/>
          </p:nvSpPr>
          <p:spPr bwMode="auto">
            <a:xfrm>
              <a:off x="2240" y="1728"/>
              <a:ext cx="221" cy="221"/>
            </a:xfrm>
            <a:prstGeom prst="ellipse">
              <a:avLst/>
            </a:prstGeom>
            <a:solidFill>
              <a:srgbClr val="9999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79" name="Oval 26"/>
            <p:cNvSpPr>
              <a:spLocks noChangeArrowheads="1"/>
            </p:cNvSpPr>
            <p:nvPr/>
          </p:nvSpPr>
          <p:spPr bwMode="auto">
            <a:xfrm>
              <a:off x="2496" y="1734"/>
              <a:ext cx="221" cy="221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80" name="Rectangle 27"/>
            <p:cNvSpPr>
              <a:spLocks noChangeArrowheads="1"/>
            </p:cNvSpPr>
            <p:nvPr/>
          </p:nvSpPr>
          <p:spPr bwMode="auto">
            <a:xfrm>
              <a:off x="1863" y="2028"/>
              <a:ext cx="211" cy="168"/>
            </a:xfrm>
            <a:prstGeom prst="rect">
              <a:avLst/>
            </a:prstGeom>
            <a:solidFill>
              <a:srgbClr val="FF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81" name="Rectangle 28"/>
            <p:cNvSpPr>
              <a:spLocks noChangeArrowheads="1"/>
            </p:cNvSpPr>
            <p:nvPr/>
          </p:nvSpPr>
          <p:spPr bwMode="auto">
            <a:xfrm>
              <a:off x="2104" y="2029"/>
              <a:ext cx="211" cy="168"/>
            </a:xfrm>
            <a:prstGeom prst="rect">
              <a:avLst/>
            </a:prstGeom>
            <a:solidFill>
              <a:srgbClr val="CF073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82" name="Rectangle 29"/>
            <p:cNvSpPr>
              <a:spLocks noChangeArrowheads="1"/>
            </p:cNvSpPr>
            <p:nvPr/>
          </p:nvSpPr>
          <p:spPr bwMode="auto">
            <a:xfrm>
              <a:off x="2345" y="2030"/>
              <a:ext cx="211" cy="168"/>
            </a:xfrm>
            <a:prstGeom prst="rect">
              <a:avLst/>
            </a:prstGeom>
            <a:solidFill>
              <a:srgbClr val="FF99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83" name="AutoShape 30"/>
            <p:cNvSpPr>
              <a:spLocks noChangeArrowheads="1"/>
            </p:cNvSpPr>
            <p:nvPr/>
          </p:nvSpPr>
          <p:spPr bwMode="auto">
            <a:xfrm flipH="1" flipV="1">
              <a:off x="1792" y="2301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84" name="AutoShape 31"/>
            <p:cNvSpPr>
              <a:spLocks noChangeArrowheads="1"/>
            </p:cNvSpPr>
            <p:nvPr/>
          </p:nvSpPr>
          <p:spPr bwMode="auto">
            <a:xfrm flipH="1" flipV="1">
              <a:off x="2078" y="2297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85" name="AutoShape 32"/>
            <p:cNvSpPr>
              <a:spLocks noChangeArrowheads="1"/>
            </p:cNvSpPr>
            <p:nvPr/>
          </p:nvSpPr>
          <p:spPr bwMode="auto">
            <a:xfrm flipH="1" flipV="1">
              <a:off x="2363" y="2302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86" name="Line 33"/>
            <p:cNvSpPr>
              <a:spLocks noChangeShapeType="1"/>
            </p:cNvSpPr>
            <p:nvPr/>
          </p:nvSpPr>
          <p:spPr bwMode="auto">
            <a:xfrm>
              <a:off x="1891" y="1924"/>
              <a:ext cx="73" cy="1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3787" name="Line 34"/>
            <p:cNvSpPr>
              <a:spLocks noChangeShapeType="1"/>
            </p:cNvSpPr>
            <p:nvPr/>
          </p:nvSpPr>
          <p:spPr bwMode="auto">
            <a:xfrm>
              <a:off x="2132" y="1937"/>
              <a:ext cx="67" cy="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3788" name="Line 35"/>
            <p:cNvSpPr>
              <a:spLocks noChangeShapeType="1"/>
            </p:cNvSpPr>
            <p:nvPr/>
          </p:nvSpPr>
          <p:spPr bwMode="auto">
            <a:xfrm flipH="1">
              <a:off x="2213" y="1925"/>
              <a:ext cx="67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3789" name="Line 36"/>
            <p:cNvSpPr>
              <a:spLocks noChangeShapeType="1"/>
            </p:cNvSpPr>
            <p:nvPr/>
          </p:nvSpPr>
          <p:spPr bwMode="auto">
            <a:xfrm flipH="1">
              <a:off x="2460" y="1930"/>
              <a:ext cx="69" cy="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3790" name="Line 37"/>
            <p:cNvSpPr>
              <a:spLocks noChangeShapeType="1"/>
            </p:cNvSpPr>
            <p:nvPr/>
          </p:nvSpPr>
          <p:spPr bwMode="auto">
            <a:xfrm>
              <a:off x="2425" y="2200"/>
              <a:ext cx="73" cy="1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3791" name="Line 38"/>
            <p:cNvSpPr>
              <a:spLocks noChangeShapeType="1"/>
            </p:cNvSpPr>
            <p:nvPr/>
          </p:nvSpPr>
          <p:spPr bwMode="auto">
            <a:xfrm flipH="1">
              <a:off x="1888" y="2202"/>
              <a:ext cx="69" cy="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3792" name="Line 39"/>
            <p:cNvSpPr>
              <a:spLocks noChangeShapeType="1"/>
            </p:cNvSpPr>
            <p:nvPr/>
          </p:nvSpPr>
          <p:spPr bwMode="auto">
            <a:xfrm flipH="1">
              <a:off x="2205" y="2197"/>
              <a:ext cx="1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5122863" y="4217988"/>
            <a:ext cx="814387" cy="420687"/>
            <a:chOff x="3076" y="1744"/>
            <a:chExt cx="989" cy="697"/>
          </a:xfrm>
        </p:grpSpPr>
        <p:sp>
          <p:nvSpPr>
            <p:cNvPr id="73759" name="Oval 41"/>
            <p:cNvSpPr>
              <a:spLocks noChangeArrowheads="1"/>
            </p:cNvSpPr>
            <p:nvPr/>
          </p:nvSpPr>
          <p:spPr bwMode="auto">
            <a:xfrm>
              <a:off x="3076" y="1744"/>
              <a:ext cx="221" cy="221"/>
            </a:xfrm>
            <a:prstGeom prst="ellipse">
              <a:avLst/>
            </a:prstGeom>
            <a:solidFill>
              <a:srgbClr val="A3F3FB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60" name="Oval 42"/>
            <p:cNvSpPr>
              <a:spLocks noChangeArrowheads="1"/>
            </p:cNvSpPr>
            <p:nvPr/>
          </p:nvSpPr>
          <p:spPr bwMode="auto">
            <a:xfrm>
              <a:off x="3332" y="1750"/>
              <a:ext cx="221" cy="221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61" name="Oval 43"/>
            <p:cNvSpPr>
              <a:spLocks noChangeArrowheads="1"/>
            </p:cNvSpPr>
            <p:nvPr/>
          </p:nvSpPr>
          <p:spPr bwMode="auto">
            <a:xfrm>
              <a:off x="3588" y="1756"/>
              <a:ext cx="221" cy="221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62" name="Oval 44"/>
            <p:cNvSpPr>
              <a:spLocks noChangeArrowheads="1"/>
            </p:cNvSpPr>
            <p:nvPr/>
          </p:nvSpPr>
          <p:spPr bwMode="auto">
            <a:xfrm>
              <a:off x="3844" y="1762"/>
              <a:ext cx="221" cy="221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63" name="Rectangle 45"/>
            <p:cNvSpPr>
              <a:spLocks noChangeArrowheads="1"/>
            </p:cNvSpPr>
            <p:nvPr/>
          </p:nvSpPr>
          <p:spPr bwMode="auto">
            <a:xfrm>
              <a:off x="3211" y="2056"/>
              <a:ext cx="211" cy="168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64" name="Rectangle 46"/>
            <p:cNvSpPr>
              <a:spLocks noChangeArrowheads="1"/>
            </p:cNvSpPr>
            <p:nvPr/>
          </p:nvSpPr>
          <p:spPr bwMode="auto">
            <a:xfrm>
              <a:off x="3452" y="2057"/>
              <a:ext cx="211" cy="168"/>
            </a:xfrm>
            <a:prstGeom prst="rect">
              <a:avLst/>
            </a:prstGeom>
            <a:solidFill>
              <a:srgbClr val="CF073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65" name="Rectangle 47"/>
            <p:cNvSpPr>
              <a:spLocks noChangeArrowheads="1"/>
            </p:cNvSpPr>
            <p:nvPr/>
          </p:nvSpPr>
          <p:spPr bwMode="auto">
            <a:xfrm>
              <a:off x="3693" y="2058"/>
              <a:ext cx="211" cy="168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66" name="AutoShape 48"/>
            <p:cNvSpPr>
              <a:spLocks noChangeArrowheads="1"/>
            </p:cNvSpPr>
            <p:nvPr/>
          </p:nvSpPr>
          <p:spPr bwMode="auto">
            <a:xfrm flipH="1" flipV="1">
              <a:off x="3140" y="2329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67" name="AutoShape 49"/>
            <p:cNvSpPr>
              <a:spLocks noChangeArrowheads="1"/>
            </p:cNvSpPr>
            <p:nvPr/>
          </p:nvSpPr>
          <p:spPr bwMode="auto">
            <a:xfrm flipH="1" flipV="1">
              <a:off x="3426" y="2325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68" name="AutoShape 50"/>
            <p:cNvSpPr>
              <a:spLocks noChangeArrowheads="1"/>
            </p:cNvSpPr>
            <p:nvPr/>
          </p:nvSpPr>
          <p:spPr bwMode="auto">
            <a:xfrm flipH="1" flipV="1">
              <a:off x="3711" y="2330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69" name="Line 51"/>
            <p:cNvSpPr>
              <a:spLocks noChangeShapeType="1"/>
            </p:cNvSpPr>
            <p:nvPr/>
          </p:nvSpPr>
          <p:spPr bwMode="auto">
            <a:xfrm>
              <a:off x="3239" y="1952"/>
              <a:ext cx="73" cy="1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3770" name="Line 52"/>
            <p:cNvSpPr>
              <a:spLocks noChangeShapeType="1"/>
            </p:cNvSpPr>
            <p:nvPr/>
          </p:nvSpPr>
          <p:spPr bwMode="auto">
            <a:xfrm>
              <a:off x="3480" y="1965"/>
              <a:ext cx="67" cy="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3771" name="Line 53"/>
            <p:cNvSpPr>
              <a:spLocks noChangeShapeType="1"/>
            </p:cNvSpPr>
            <p:nvPr/>
          </p:nvSpPr>
          <p:spPr bwMode="auto">
            <a:xfrm flipH="1">
              <a:off x="3561" y="1953"/>
              <a:ext cx="67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3772" name="Line 54"/>
            <p:cNvSpPr>
              <a:spLocks noChangeShapeType="1"/>
            </p:cNvSpPr>
            <p:nvPr/>
          </p:nvSpPr>
          <p:spPr bwMode="auto">
            <a:xfrm flipH="1">
              <a:off x="3808" y="1958"/>
              <a:ext cx="69" cy="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3773" name="Line 55"/>
            <p:cNvSpPr>
              <a:spLocks noChangeShapeType="1"/>
            </p:cNvSpPr>
            <p:nvPr/>
          </p:nvSpPr>
          <p:spPr bwMode="auto">
            <a:xfrm>
              <a:off x="3773" y="2228"/>
              <a:ext cx="73" cy="1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3774" name="Line 56"/>
            <p:cNvSpPr>
              <a:spLocks noChangeShapeType="1"/>
            </p:cNvSpPr>
            <p:nvPr/>
          </p:nvSpPr>
          <p:spPr bwMode="auto">
            <a:xfrm flipH="1">
              <a:off x="3236" y="2230"/>
              <a:ext cx="69" cy="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3775" name="Line 57"/>
            <p:cNvSpPr>
              <a:spLocks noChangeShapeType="1"/>
            </p:cNvSpPr>
            <p:nvPr/>
          </p:nvSpPr>
          <p:spPr bwMode="auto">
            <a:xfrm flipH="1">
              <a:off x="3553" y="2225"/>
              <a:ext cx="1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" name="Group 58"/>
          <p:cNvGrpSpPr>
            <a:grpSpLocks/>
          </p:cNvGrpSpPr>
          <p:nvPr/>
        </p:nvGrpSpPr>
        <p:grpSpPr bwMode="auto">
          <a:xfrm>
            <a:off x="6254750" y="4214813"/>
            <a:ext cx="814388" cy="420687"/>
            <a:chOff x="4424" y="1772"/>
            <a:chExt cx="989" cy="697"/>
          </a:xfrm>
        </p:grpSpPr>
        <p:sp>
          <p:nvSpPr>
            <p:cNvPr id="73742" name="Oval 59"/>
            <p:cNvSpPr>
              <a:spLocks noChangeArrowheads="1"/>
            </p:cNvSpPr>
            <p:nvPr/>
          </p:nvSpPr>
          <p:spPr bwMode="auto">
            <a:xfrm>
              <a:off x="4424" y="1772"/>
              <a:ext cx="221" cy="221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3" name="Oval 60"/>
            <p:cNvSpPr>
              <a:spLocks noChangeArrowheads="1"/>
            </p:cNvSpPr>
            <p:nvPr/>
          </p:nvSpPr>
          <p:spPr bwMode="auto">
            <a:xfrm>
              <a:off x="4680" y="1778"/>
              <a:ext cx="221" cy="221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4" name="Oval 61"/>
            <p:cNvSpPr>
              <a:spLocks noChangeArrowheads="1"/>
            </p:cNvSpPr>
            <p:nvPr/>
          </p:nvSpPr>
          <p:spPr bwMode="auto">
            <a:xfrm>
              <a:off x="4936" y="1784"/>
              <a:ext cx="221" cy="221"/>
            </a:xfrm>
            <a:prstGeom prst="ellipse">
              <a:avLst/>
            </a:prstGeom>
            <a:solidFill>
              <a:srgbClr val="9999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5" name="Oval 62"/>
            <p:cNvSpPr>
              <a:spLocks noChangeArrowheads="1"/>
            </p:cNvSpPr>
            <p:nvPr/>
          </p:nvSpPr>
          <p:spPr bwMode="auto">
            <a:xfrm>
              <a:off x="5192" y="1790"/>
              <a:ext cx="221" cy="221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6" name="Rectangle 63"/>
            <p:cNvSpPr>
              <a:spLocks noChangeArrowheads="1"/>
            </p:cNvSpPr>
            <p:nvPr/>
          </p:nvSpPr>
          <p:spPr bwMode="auto">
            <a:xfrm>
              <a:off x="4559" y="2084"/>
              <a:ext cx="211" cy="168"/>
            </a:xfrm>
            <a:prstGeom prst="rect">
              <a:avLst/>
            </a:prstGeom>
            <a:solidFill>
              <a:srgbClr val="FF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7" name="Rectangle 64"/>
            <p:cNvSpPr>
              <a:spLocks noChangeArrowheads="1"/>
            </p:cNvSpPr>
            <p:nvPr/>
          </p:nvSpPr>
          <p:spPr bwMode="auto">
            <a:xfrm>
              <a:off x="4800" y="2085"/>
              <a:ext cx="211" cy="168"/>
            </a:xfrm>
            <a:prstGeom prst="rect">
              <a:avLst/>
            </a:prstGeom>
            <a:solidFill>
              <a:srgbClr val="FF99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8" name="Rectangle 65"/>
            <p:cNvSpPr>
              <a:spLocks noChangeArrowheads="1"/>
            </p:cNvSpPr>
            <p:nvPr/>
          </p:nvSpPr>
          <p:spPr bwMode="auto">
            <a:xfrm>
              <a:off x="5041" y="2086"/>
              <a:ext cx="211" cy="168"/>
            </a:xfrm>
            <a:prstGeom prst="rect">
              <a:avLst/>
            </a:prstGeom>
            <a:solidFill>
              <a:srgbClr val="FF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9" name="AutoShape 66"/>
            <p:cNvSpPr>
              <a:spLocks noChangeArrowheads="1"/>
            </p:cNvSpPr>
            <p:nvPr/>
          </p:nvSpPr>
          <p:spPr bwMode="auto">
            <a:xfrm flipH="1" flipV="1">
              <a:off x="4488" y="2357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0" name="AutoShape 67"/>
            <p:cNvSpPr>
              <a:spLocks noChangeArrowheads="1"/>
            </p:cNvSpPr>
            <p:nvPr/>
          </p:nvSpPr>
          <p:spPr bwMode="auto">
            <a:xfrm flipH="1" flipV="1">
              <a:off x="4774" y="2353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1" name="AutoShape 68"/>
            <p:cNvSpPr>
              <a:spLocks noChangeArrowheads="1"/>
            </p:cNvSpPr>
            <p:nvPr/>
          </p:nvSpPr>
          <p:spPr bwMode="auto">
            <a:xfrm flipH="1" flipV="1">
              <a:off x="5059" y="2358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2" name="Line 69"/>
            <p:cNvSpPr>
              <a:spLocks noChangeShapeType="1"/>
            </p:cNvSpPr>
            <p:nvPr/>
          </p:nvSpPr>
          <p:spPr bwMode="auto">
            <a:xfrm>
              <a:off x="4587" y="1980"/>
              <a:ext cx="73" cy="1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3753" name="Line 70"/>
            <p:cNvSpPr>
              <a:spLocks noChangeShapeType="1"/>
            </p:cNvSpPr>
            <p:nvPr/>
          </p:nvSpPr>
          <p:spPr bwMode="auto">
            <a:xfrm>
              <a:off x="4828" y="1993"/>
              <a:ext cx="67" cy="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3754" name="Line 71"/>
            <p:cNvSpPr>
              <a:spLocks noChangeShapeType="1"/>
            </p:cNvSpPr>
            <p:nvPr/>
          </p:nvSpPr>
          <p:spPr bwMode="auto">
            <a:xfrm flipH="1">
              <a:off x="4909" y="1981"/>
              <a:ext cx="67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3755" name="Line 72"/>
            <p:cNvSpPr>
              <a:spLocks noChangeShapeType="1"/>
            </p:cNvSpPr>
            <p:nvPr/>
          </p:nvSpPr>
          <p:spPr bwMode="auto">
            <a:xfrm flipH="1">
              <a:off x="5156" y="1986"/>
              <a:ext cx="69" cy="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3756" name="Line 73"/>
            <p:cNvSpPr>
              <a:spLocks noChangeShapeType="1"/>
            </p:cNvSpPr>
            <p:nvPr/>
          </p:nvSpPr>
          <p:spPr bwMode="auto">
            <a:xfrm>
              <a:off x="5121" y="2256"/>
              <a:ext cx="73" cy="1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3757" name="Line 74"/>
            <p:cNvSpPr>
              <a:spLocks noChangeShapeType="1"/>
            </p:cNvSpPr>
            <p:nvPr/>
          </p:nvSpPr>
          <p:spPr bwMode="auto">
            <a:xfrm flipH="1">
              <a:off x="4584" y="2258"/>
              <a:ext cx="69" cy="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3758" name="Line 75"/>
            <p:cNvSpPr>
              <a:spLocks noChangeShapeType="1"/>
            </p:cNvSpPr>
            <p:nvPr/>
          </p:nvSpPr>
          <p:spPr bwMode="auto">
            <a:xfrm flipH="1">
              <a:off x="4901" y="2253"/>
              <a:ext cx="1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3734" name="AutoShape 76"/>
          <p:cNvSpPr>
            <a:spLocks/>
          </p:cNvSpPr>
          <p:nvPr/>
        </p:nvSpPr>
        <p:spPr bwMode="auto">
          <a:xfrm rot="-5400000">
            <a:off x="4785519" y="3494882"/>
            <a:ext cx="314325" cy="3405187"/>
          </a:xfrm>
          <a:prstGeom prst="leftBrace">
            <a:avLst>
              <a:gd name="adj1" fmla="val 90278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3735" name="Picture 77" descr="Figure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18100" t="50093" r="63826" b="34953"/>
          <a:stretch>
            <a:fillRect/>
          </a:stretch>
        </p:blipFill>
        <p:spPr bwMode="auto">
          <a:xfrm>
            <a:off x="4432300" y="5380038"/>
            <a:ext cx="1028700" cy="1001712"/>
          </a:xfrm>
          <a:prstGeom prst="rect">
            <a:avLst/>
          </a:prstGeom>
          <a:solidFill>
            <a:schemeClr val="bg1"/>
          </a:solidFill>
          <a:ln w="38100" cmpd="dbl">
            <a:noFill/>
            <a:miter lim="800000"/>
            <a:headEnd/>
            <a:tailEnd/>
          </a:ln>
        </p:spPr>
      </p:pic>
      <p:pic>
        <p:nvPicPr>
          <p:cNvPr id="73736" name="Picture 79" descr="brain_sid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14738" y="1204913"/>
            <a:ext cx="2497137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7" name="Freeform 157"/>
          <p:cNvSpPr>
            <a:spLocks/>
          </p:cNvSpPr>
          <p:nvPr/>
        </p:nvSpPr>
        <p:spPr bwMode="auto">
          <a:xfrm>
            <a:off x="2844800" y="1016000"/>
            <a:ext cx="1676400" cy="2947988"/>
          </a:xfrm>
          <a:custGeom>
            <a:avLst/>
            <a:gdLst>
              <a:gd name="T0" fmla="*/ 2147483647 w 1056"/>
              <a:gd name="T1" fmla="*/ 2147483647 h 1857"/>
              <a:gd name="T2" fmla="*/ 2147483647 w 1056"/>
              <a:gd name="T3" fmla="*/ 2147483647 h 1857"/>
              <a:gd name="T4" fmla="*/ 2147483647 w 1056"/>
              <a:gd name="T5" fmla="*/ 2147483647 h 1857"/>
              <a:gd name="T6" fmla="*/ 0 60000 65536"/>
              <a:gd name="T7" fmla="*/ 0 60000 65536"/>
              <a:gd name="T8" fmla="*/ 0 60000 65536"/>
              <a:gd name="T9" fmla="*/ 0 w 1056"/>
              <a:gd name="T10" fmla="*/ 0 h 1857"/>
              <a:gd name="T11" fmla="*/ 1056 w 1056"/>
              <a:gd name="T12" fmla="*/ 1857 h 18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56" h="1857">
                <a:moveTo>
                  <a:pt x="144" y="1857"/>
                </a:moveTo>
                <a:cubicBezTo>
                  <a:pt x="72" y="1177"/>
                  <a:pt x="0" y="498"/>
                  <a:pt x="152" y="249"/>
                </a:cubicBezTo>
                <a:cubicBezTo>
                  <a:pt x="304" y="0"/>
                  <a:pt x="908" y="340"/>
                  <a:pt x="1056" y="36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3738" name="Freeform 158"/>
          <p:cNvSpPr>
            <a:spLocks/>
          </p:cNvSpPr>
          <p:nvPr/>
        </p:nvSpPr>
        <p:spPr bwMode="auto">
          <a:xfrm flipH="1">
            <a:off x="5245100" y="1104900"/>
            <a:ext cx="1676400" cy="2947988"/>
          </a:xfrm>
          <a:custGeom>
            <a:avLst/>
            <a:gdLst>
              <a:gd name="T0" fmla="*/ 2147483647 w 1056"/>
              <a:gd name="T1" fmla="*/ 2147483647 h 1857"/>
              <a:gd name="T2" fmla="*/ 2147483647 w 1056"/>
              <a:gd name="T3" fmla="*/ 2147483647 h 1857"/>
              <a:gd name="T4" fmla="*/ 2147483647 w 1056"/>
              <a:gd name="T5" fmla="*/ 2147483647 h 1857"/>
              <a:gd name="T6" fmla="*/ 0 60000 65536"/>
              <a:gd name="T7" fmla="*/ 0 60000 65536"/>
              <a:gd name="T8" fmla="*/ 0 60000 65536"/>
              <a:gd name="T9" fmla="*/ 0 w 1056"/>
              <a:gd name="T10" fmla="*/ 0 h 1857"/>
              <a:gd name="T11" fmla="*/ 1056 w 1056"/>
              <a:gd name="T12" fmla="*/ 1857 h 18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56" h="1857">
                <a:moveTo>
                  <a:pt x="144" y="1857"/>
                </a:moveTo>
                <a:cubicBezTo>
                  <a:pt x="72" y="1177"/>
                  <a:pt x="0" y="498"/>
                  <a:pt x="152" y="249"/>
                </a:cubicBezTo>
                <a:cubicBezTo>
                  <a:pt x="304" y="0"/>
                  <a:pt x="908" y="340"/>
                  <a:pt x="1056" y="36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3739" name="Freeform 159"/>
          <p:cNvSpPr>
            <a:spLocks/>
          </p:cNvSpPr>
          <p:nvPr/>
        </p:nvSpPr>
        <p:spPr bwMode="auto">
          <a:xfrm>
            <a:off x="4102100" y="2325688"/>
            <a:ext cx="177800" cy="1638300"/>
          </a:xfrm>
          <a:custGeom>
            <a:avLst/>
            <a:gdLst>
              <a:gd name="T0" fmla="*/ 2147483647 w 112"/>
              <a:gd name="T1" fmla="*/ 2147483647 h 1032"/>
              <a:gd name="T2" fmla="*/ 0 w 112"/>
              <a:gd name="T3" fmla="*/ 0 h 1032"/>
              <a:gd name="T4" fmla="*/ 0 60000 65536"/>
              <a:gd name="T5" fmla="*/ 0 60000 65536"/>
              <a:gd name="T6" fmla="*/ 0 w 112"/>
              <a:gd name="T7" fmla="*/ 0 h 1032"/>
              <a:gd name="T8" fmla="*/ 112 w 112"/>
              <a:gd name="T9" fmla="*/ 1032 h 103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" h="1032">
                <a:moveTo>
                  <a:pt x="112" y="1032"/>
                </a:moveTo>
                <a:cubicBezTo>
                  <a:pt x="65" y="601"/>
                  <a:pt x="19" y="171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3740" name="Freeform 160"/>
          <p:cNvSpPr>
            <a:spLocks/>
          </p:cNvSpPr>
          <p:nvPr/>
        </p:nvSpPr>
        <p:spPr bwMode="auto">
          <a:xfrm flipH="1">
            <a:off x="5499100" y="2719388"/>
            <a:ext cx="139700" cy="1346200"/>
          </a:xfrm>
          <a:custGeom>
            <a:avLst/>
            <a:gdLst>
              <a:gd name="T0" fmla="*/ 2147483647 w 112"/>
              <a:gd name="T1" fmla="*/ 2147483647 h 1032"/>
              <a:gd name="T2" fmla="*/ 0 w 112"/>
              <a:gd name="T3" fmla="*/ 0 h 1032"/>
              <a:gd name="T4" fmla="*/ 0 60000 65536"/>
              <a:gd name="T5" fmla="*/ 0 60000 65536"/>
              <a:gd name="T6" fmla="*/ 0 w 112"/>
              <a:gd name="T7" fmla="*/ 0 h 1032"/>
              <a:gd name="T8" fmla="*/ 112 w 112"/>
              <a:gd name="T9" fmla="*/ 1032 h 103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" h="1032">
                <a:moveTo>
                  <a:pt x="112" y="1032"/>
                </a:moveTo>
                <a:cubicBezTo>
                  <a:pt x="65" y="601"/>
                  <a:pt x="19" y="171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3741" name="Text Box 161"/>
          <p:cNvSpPr txBox="1">
            <a:spLocks noChangeArrowheads="1"/>
          </p:cNvSpPr>
          <p:nvPr/>
        </p:nvSpPr>
        <p:spPr bwMode="auto">
          <a:xfrm>
            <a:off x="804863" y="311150"/>
            <a:ext cx="85587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 smtClean="0"/>
              <a:t>Evolutionary expansions gave combinations used to generate anatomical diversity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696680" y="4165605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Combinations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813" y="1538288"/>
            <a:ext cx="6016625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AutoShape 3"/>
          <p:cNvSpPr>
            <a:spLocks noChangeArrowheads="1"/>
          </p:cNvSpPr>
          <p:nvPr/>
        </p:nvSpPr>
        <p:spPr bwMode="auto">
          <a:xfrm>
            <a:off x="2936875" y="3122613"/>
            <a:ext cx="4103688" cy="6477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/>
          </a:p>
        </p:txBody>
      </p:sp>
      <p:sp>
        <p:nvSpPr>
          <p:cNvPr id="18436" name="Oval 4"/>
          <p:cNvSpPr>
            <a:spLocks noChangeArrowheads="1"/>
          </p:cNvSpPr>
          <p:nvPr/>
        </p:nvSpPr>
        <p:spPr bwMode="auto">
          <a:xfrm>
            <a:off x="4376738" y="2833688"/>
            <a:ext cx="1223962" cy="863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447925" y="373063"/>
            <a:ext cx="4953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/>
              <a:t>Signaling networks in the PSP</a:t>
            </a:r>
          </a:p>
        </p:txBody>
      </p:sp>
      <p:grpSp>
        <p:nvGrpSpPr>
          <p:cNvPr id="18438" name="Group 6"/>
          <p:cNvGrpSpPr>
            <a:grpSpLocks/>
          </p:cNvGrpSpPr>
          <p:nvPr/>
        </p:nvGrpSpPr>
        <p:grpSpPr bwMode="auto">
          <a:xfrm>
            <a:off x="3152775" y="3140075"/>
            <a:ext cx="3600450" cy="504825"/>
            <a:chOff x="1986" y="3430"/>
            <a:chExt cx="2268" cy="318"/>
          </a:xfrm>
        </p:grpSpPr>
        <p:sp>
          <p:nvSpPr>
            <p:cNvPr id="18441" name="Line 7"/>
            <p:cNvSpPr>
              <a:spLocks noChangeShapeType="1"/>
            </p:cNvSpPr>
            <p:nvPr/>
          </p:nvSpPr>
          <p:spPr bwMode="auto">
            <a:xfrm>
              <a:off x="3120" y="3431"/>
              <a:ext cx="136" cy="3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442" name="Line 8"/>
            <p:cNvSpPr>
              <a:spLocks noChangeShapeType="1"/>
            </p:cNvSpPr>
            <p:nvPr/>
          </p:nvSpPr>
          <p:spPr bwMode="auto">
            <a:xfrm>
              <a:off x="3120" y="3431"/>
              <a:ext cx="136" cy="3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443" name="Line 9"/>
            <p:cNvSpPr>
              <a:spLocks noChangeShapeType="1"/>
            </p:cNvSpPr>
            <p:nvPr/>
          </p:nvSpPr>
          <p:spPr bwMode="auto">
            <a:xfrm>
              <a:off x="3120" y="3431"/>
              <a:ext cx="272" cy="3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444" name="Line 10"/>
            <p:cNvSpPr>
              <a:spLocks noChangeShapeType="1"/>
            </p:cNvSpPr>
            <p:nvPr/>
          </p:nvSpPr>
          <p:spPr bwMode="auto">
            <a:xfrm>
              <a:off x="3120" y="3431"/>
              <a:ext cx="499" cy="3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445" name="Line 11"/>
            <p:cNvSpPr>
              <a:spLocks noChangeShapeType="1"/>
            </p:cNvSpPr>
            <p:nvPr/>
          </p:nvSpPr>
          <p:spPr bwMode="auto">
            <a:xfrm>
              <a:off x="3120" y="3431"/>
              <a:ext cx="817" cy="3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446" name="Line 12"/>
            <p:cNvSpPr>
              <a:spLocks noChangeShapeType="1"/>
            </p:cNvSpPr>
            <p:nvPr/>
          </p:nvSpPr>
          <p:spPr bwMode="auto">
            <a:xfrm>
              <a:off x="3120" y="3431"/>
              <a:ext cx="1134" cy="3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8447" name="Group 13"/>
            <p:cNvGrpSpPr>
              <a:grpSpLocks/>
            </p:cNvGrpSpPr>
            <p:nvPr/>
          </p:nvGrpSpPr>
          <p:grpSpPr bwMode="auto">
            <a:xfrm flipH="1">
              <a:off x="1986" y="3430"/>
              <a:ext cx="1134" cy="317"/>
              <a:chOff x="3120" y="3884"/>
              <a:chExt cx="1134" cy="317"/>
            </a:xfrm>
          </p:grpSpPr>
          <p:sp>
            <p:nvSpPr>
              <p:cNvPr id="18448" name="Line 14"/>
              <p:cNvSpPr>
                <a:spLocks noChangeShapeType="1"/>
              </p:cNvSpPr>
              <p:nvPr/>
            </p:nvSpPr>
            <p:spPr bwMode="auto">
              <a:xfrm>
                <a:off x="3120" y="3884"/>
                <a:ext cx="0" cy="31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49" name="Line 15"/>
              <p:cNvSpPr>
                <a:spLocks noChangeShapeType="1"/>
              </p:cNvSpPr>
              <p:nvPr/>
            </p:nvSpPr>
            <p:spPr bwMode="auto">
              <a:xfrm>
                <a:off x="3120" y="3884"/>
                <a:ext cx="136" cy="31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50" name="Line 16"/>
              <p:cNvSpPr>
                <a:spLocks noChangeShapeType="1"/>
              </p:cNvSpPr>
              <p:nvPr/>
            </p:nvSpPr>
            <p:spPr bwMode="auto">
              <a:xfrm>
                <a:off x="3120" y="3884"/>
                <a:ext cx="136" cy="31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51" name="Line 17"/>
              <p:cNvSpPr>
                <a:spLocks noChangeShapeType="1"/>
              </p:cNvSpPr>
              <p:nvPr/>
            </p:nvSpPr>
            <p:spPr bwMode="auto">
              <a:xfrm>
                <a:off x="3120" y="3884"/>
                <a:ext cx="272" cy="31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52" name="Line 18"/>
              <p:cNvSpPr>
                <a:spLocks noChangeShapeType="1"/>
              </p:cNvSpPr>
              <p:nvPr/>
            </p:nvSpPr>
            <p:spPr bwMode="auto">
              <a:xfrm>
                <a:off x="3120" y="3884"/>
                <a:ext cx="499" cy="31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53" name="Line 19"/>
              <p:cNvSpPr>
                <a:spLocks noChangeShapeType="1"/>
              </p:cNvSpPr>
              <p:nvPr/>
            </p:nvSpPr>
            <p:spPr bwMode="auto">
              <a:xfrm>
                <a:off x="3120" y="3884"/>
                <a:ext cx="817" cy="31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54" name="Line 20"/>
              <p:cNvSpPr>
                <a:spLocks noChangeShapeType="1"/>
              </p:cNvSpPr>
              <p:nvPr/>
            </p:nvSpPr>
            <p:spPr bwMode="auto">
              <a:xfrm>
                <a:off x="3120" y="3884"/>
                <a:ext cx="1134" cy="31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18439" name="AutoShape 21"/>
          <p:cNvSpPr>
            <a:spLocks noChangeArrowheads="1"/>
          </p:cNvSpPr>
          <p:nvPr/>
        </p:nvSpPr>
        <p:spPr bwMode="auto">
          <a:xfrm>
            <a:off x="4846638" y="2700338"/>
            <a:ext cx="215900" cy="431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8440" name="Text Box 22"/>
          <p:cNvSpPr txBox="1">
            <a:spLocks noChangeArrowheads="1"/>
          </p:cNvSpPr>
          <p:nvPr/>
        </p:nvSpPr>
        <p:spPr bwMode="auto">
          <a:xfrm>
            <a:off x="2673350" y="5738813"/>
            <a:ext cx="4591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i="1"/>
              <a:t>a complex combinatorial signalling machine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848600" y="1280160"/>
            <a:ext cx="213360" cy="3947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889760" y="4876800"/>
            <a:ext cx="6050280" cy="106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74003" y="355600"/>
            <a:ext cx="93599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 dirty="0" smtClean="0"/>
              <a:t>NMDA receptor activation with a synaptic plasticity protocol</a:t>
            </a:r>
          </a:p>
          <a:p>
            <a:endParaRPr lang="en-GB" sz="2400" b="1" dirty="0" smtClean="0"/>
          </a:p>
          <a:p>
            <a:pPr algn="ctr"/>
            <a:r>
              <a:rPr lang="en-GB" sz="2400" b="1" i="1" dirty="0" smtClean="0">
                <a:solidFill>
                  <a:srgbClr val="FF0000"/>
                </a:solidFill>
              </a:rPr>
              <a:t> how many substrates change?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365125" y="6298520"/>
            <a:ext cx="77698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dirty="0"/>
              <a:t>Marcelo Coba, Andrew Pocklington, Mark Collins, Jyoti </a:t>
            </a:r>
            <a:r>
              <a:rPr lang="en-GB" sz="1400" dirty="0" smtClean="0"/>
              <a:t>Choudhary       (Science Signalling 2009)</a:t>
            </a:r>
            <a:endParaRPr lang="en-US" sz="1400" dirty="0"/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0686" y="2614613"/>
            <a:ext cx="4125314" cy="3572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 descr="slice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70518" y="3199448"/>
            <a:ext cx="1925637" cy="115411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505143" y="1819593"/>
            <a:ext cx="31042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/>
              <a:t>NMDA </a:t>
            </a:r>
            <a:r>
              <a:rPr lang="en-GB" dirty="0" smtClean="0"/>
              <a:t>stimulation </a:t>
            </a:r>
          </a:p>
          <a:p>
            <a:r>
              <a:rPr lang="en-GB" dirty="0" smtClean="0"/>
              <a:t>(long term depression, LTD)</a:t>
            </a:r>
            <a:endParaRPr lang="en-GB" dirty="0"/>
          </a:p>
        </p:txBody>
      </p:sp>
      <p:sp>
        <p:nvSpPr>
          <p:cNvPr id="24584" name="AutoShape 8"/>
          <p:cNvSpPr>
            <a:spLocks noChangeArrowheads="1"/>
          </p:cNvSpPr>
          <p:nvPr/>
        </p:nvSpPr>
        <p:spPr bwMode="auto">
          <a:xfrm rot="18255209">
            <a:off x="2392681" y="2484120"/>
            <a:ext cx="396240" cy="647383"/>
          </a:xfrm>
          <a:prstGeom prst="downArrow">
            <a:avLst>
              <a:gd name="adj1" fmla="val 50000"/>
              <a:gd name="adj2" fmla="val 3025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24585" name="AutoShape 9"/>
          <p:cNvSpPr>
            <a:spLocks noChangeArrowheads="1"/>
          </p:cNvSpPr>
          <p:nvPr/>
        </p:nvSpPr>
        <p:spPr bwMode="auto">
          <a:xfrm rot="1436409">
            <a:off x="5040313" y="4042727"/>
            <a:ext cx="536575" cy="392112"/>
          </a:xfrm>
          <a:prstGeom prst="rightArrow">
            <a:avLst>
              <a:gd name="adj1" fmla="val 50000"/>
              <a:gd name="adj2" fmla="val 3421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836920" y="1950720"/>
            <a:ext cx="329184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b="1" dirty="0" smtClean="0"/>
              <a:t>&gt; 200 </a:t>
            </a:r>
            <a:r>
              <a:rPr lang="en-GB" b="1" dirty="0" err="1" smtClean="0"/>
              <a:t>phosphorylation</a:t>
            </a:r>
            <a:r>
              <a:rPr lang="en-GB" b="1" dirty="0" smtClean="0"/>
              <a:t> sites.</a:t>
            </a:r>
            <a:endParaRPr lang="en-US" b="1" dirty="0" smtClean="0"/>
          </a:p>
          <a:p>
            <a:r>
              <a:rPr lang="en-GB" b="1" dirty="0" smtClean="0"/>
              <a:t>&gt; 120 proteins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68240" y="355092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PSD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4" name="Line 4"/>
          <p:cNvSpPr>
            <a:spLocks noChangeShapeType="1"/>
          </p:cNvSpPr>
          <p:nvPr/>
        </p:nvSpPr>
        <p:spPr bwMode="auto">
          <a:xfrm>
            <a:off x="366713" y="3209925"/>
            <a:ext cx="8732837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614488" y="2676525"/>
            <a:ext cx="806450" cy="381000"/>
            <a:chOff x="1344" y="1392"/>
            <a:chExt cx="528" cy="240"/>
          </a:xfrm>
        </p:grpSpPr>
        <p:sp>
          <p:nvSpPr>
            <p:cNvPr id="133126" name="Oval 6"/>
            <p:cNvSpPr>
              <a:spLocks noChangeArrowheads="1"/>
            </p:cNvSpPr>
            <p:nvPr/>
          </p:nvSpPr>
          <p:spPr bwMode="auto">
            <a:xfrm>
              <a:off x="1440" y="1392"/>
              <a:ext cx="240" cy="96"/>
            </a:xfrm>
            <a:prstGeom prst="ellipse">
              <a:avLst/>
            </a:prstGeom>
            <a:solidFill>
              <a:srgbClr val="F89888"/>
            </a:solidFill>
            <a:ln w="9525">
              <a:round/>
              <a:headEnd/>
              <a:tailEnd/>
            </a:ln>
            <a:effectLst/>
            <a:scene3d>
              <a:camera prst="legacyObliqueFront">
                <a:rot lat="20099999" lon="0" rev="0"/>
              </a:camera>
              <a:lightRig rig="legacyFlat2" dir="b"/>
            </a:scene3d>
            <a:sp3d extrusionH="1801800" prstMaterial="legacyPlastic">
              <a:bevelT w="13500" h="13500" prst="angle"/>
              <a:bevelB w="13500" h="13500" prst="angle"/>
              <a:extrusionClr>
                <a:srgbClr val="F89888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33127" name="Oval 7"/>
            <p:cNvSpPr>
              <a:spLocks noChangeArrowheads="1"/>
            </p:cNvSpPr>
            <p:nvPr/>
          </p:nvSpPr>
          <p:spPr bwMode="auto">
            <a:xfrm>
              <a:off x="1344" y="1488"/>
              <a:ext cx="240" cy="96"/>
            </a:xfrm>
            <a:prstGeom prst="ellipse">
              <a:avLst/>
            </a:prstGeom>
            <a:solidFill>
              <a:srgbClr val="FF9933"/>
            </a:solidFill>
            <a:ln w="9525">
              <a:round/>
              <a:headEnd/>
              <a:tailEnd/>
            </a:ln>
            <a:effectLst/>
            <a:scene3d>
              <a:camera prst="legacyObliqueFront">
                <a:rot lat="20099999" lon="0" rev="0"/>
              </a:camera>
              <a:lightRig rig="legacyFlat2" dir="b"/>
            </a:scene3d>
            <a:sp3d extrusionH="3630600" prstMaterial="legacyPlastic">
              <a:bevelT w="13500" h="13500" prst="angle"/>
              <a:bevelB w="13500" h="13500" prst="angle"/>
              <a:extrusionClr>
                <a:srgbClr val="FF9933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33128" name="Oval 8"/>
            <p:cNvSpPr>
              <a:spLocks noChangeArrowheads="1"/>
            </p:cNvSpPr>
            <p:nvPr/>
          </p:nvSpPr>
          <p:spPr bwMode="auto">
            <a:xfrm>
              <a:off x="1632" y="1440"/>
              <a:ext cx="240" cy="96"/>
            </a:xfrm>
            <a:prstGeom prst="ellipse">
              <a:avLst/>
            </a:prstGeom>
            <a:solidFill>
              <a:srgbClr val="FF9933"/>
            </a:solidFill>
            <a:ln w="9525">
              <a:round/>
              <a:headEnd/>
              <a:tailEnd/>
            </a:ln>
            <a:effectLst/>
            <a:scene3d>
              <a:camera prst="legacyObliqueFront">
                <a:rot lat="20099999" lon="0" rev="0"/>
              </a:camera>
              <a:lightRig rig="legacyFlat2" dir="b"/>
            </a:scene3d>
            <a:sp3d extrusionH="3630600" prstMaterial="legacyPlastic">
              <a:bevelT w="13500" h="13500" prst="angle"/>
              <a:bevelB w="13500" h="13500" prst="angle"/>
              <a:extrusionClr>
                <a:srgbClr val="FF9933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33129" name="Oval 9"/>
            <p:cNvSpPr>
              <a:spLocks noChangeArrowheads="1"/>
            </p:cNvSpPr>
            <p:nvPr/>
          </p:nvSpPr>
          <p:spPr bwMode="auto">
            <a:xfrm>
              <a:off x="1536" y="1536"/>
              <a:ext cx="240" cy="96"/>
            </a:xfrm>
            <a:prstGeom prst="ellipse">
              <a:avLst/>
            </a:prstGeom>
            <a:solidFill>
              <a:srgbClr val="F89888"/>
            </a:solidFill>
            <a:ln w="9525">
              <a:round/>
              <a:headEnd/>
              <a:tailEnd/>
            </a:ln>
            <a:effectLst/>
            <a:scene3d>
              <a:camera prst="legacyObliqueFront">
                <a:rot lat="20099999" lon="0" rev="0"/>
              </a:camera>
              <a:lightRig rig="legacyFlat2" dir="b"/>
            </a:scene3d>
            <a:sp3d extrusionH="1801800" prstMaterial="legacyPlastic">
              <a:bevelT w="13500" h="13500" prst="angle"/>
              <a:bevelB w="13500" h="13500" prst="angle"/>
              <a:extrusionClr>
                <a:srgbClr val="F89888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133130" name="Text Box 10"/>
          <p:cNvSpPr txBox="1">
            <a:spLocks noChangeArrowheads="1"/>
          </p:cNvSpPr>
          <p:nvPr/>
        </p:nvSpPr>
        <p:spPr bwMode="auto">
          <a:xfrm rot="-5400000">
            <a:off x="1373981" y="3547269"/>
            <a:ext cx="795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>
                <a:solidFill>
                  <a:schemeClr val="bg1"/>
                </a:solidFill>
              </a:rPr>
              <a:t>NR2</a:t>
            </a:r>
          </a:p>
        </p:txBody>
      </p:sp>
      <p:sp>
        <p:nvSpPr>
          <p:cNvPr id="133131" name="Oval 11"/>
          <p:cNvSpPr>
            <a:spLocks noChangeArrowheads="1"/>
          </p:cNvSpPr>
          <p:nvPr/>
        </p:nvSpPr>
        <p:spPr bwMode="auto">
          <a:xfrm>
            <a:off x="2216150" y="4098925"/>
            <a:ext cx="1262063" cy="914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/>
              <a:t>PSD-95</a:t>
            </a:r>
          </a:p>
        </p:txBody>
      </p:sp>
      <p:sp>
        <p:nvSpPr>
          <p:cNvPr id="133133" name="Oval 13"/>
          <p:cNvSpPr>
            <a:spLocks noChangeArrowheads="1"/>
          </p:cNvSpPr>
          <p:nvPr/>
        </p:nvSpPr>
        <p:spPr bwMode="auto">
          <a:xfrm>
            <a:off x="704850" y="4170363"/>
            <a:ext cx="1368425" cy="6477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/>
              <a:t>fyn</a:t>
            </a:r>
          </a:p>
        </p:txBody>
      </p:sp>
      <p:sp>
        <p:nvSpPr>
          <p:cNvPr id="133134" name="Text Box 14"/>
          <p:cNvSpPr txBox="1">
            <a:spLocks noChangeArrowheads="1"/>
          </p:cNvSpPr>
          <p:nvPr/>
        </p:nvSpPr>
        <p:spPr bwMode="auto">
          <a:xfrm>
            <a:off x="1260475" y="1957388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>
                <a:solidFill>
                  <a:schemeClr val="bg1"/>
                </a:solidFill>
              </a:rPr>
              <a:t>NMDA receptor</a:t>
            </a:r>
          </a:p>
        </p:txBody>
      </p:sp>
      <p:sp>
        <p:nvSpPr>
          <p:cNvPr id="133135" name="Text Box 15"/>
          <p:cNvSpPr txBox="1">
            <a:spLocks noChangeArrowheads="1"/>
          </p:cNvSpPr>
          <p:nvPr/>
        </p:nvSpPr>
        <p:spPr bwMode="auto">
          <a:xfrm>
            <a:off x="612775" y="444500"/>
            <a:ext cx="73310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>
                <a:solidFill>
                  <a:schemeClr val="bg1"/>
                </a:solidFill>
              </a:rPr>
              <a:t>Genetic evidence for postsynaptic complexes</a:t>
            </a:r>
          </a:p>
        </p:txBody>
      </p:sp>
      <p:sp>
        <p:nvSpPr>
          <p:cNvPr id="133136" name="Text Box 16"/>
          <p:cNvSpPr txBox="1">
            <a:spLocks noChangeArrowheads="1"/>
          </p:cNvSpPr>
          <p:nvPr/>
        </p:nvSpPr>
        <p:spPr bwMode="auto">
          <a:xfrm>
            <a:off x="468313" y="5960110"/>
            <a:ext cx="465383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Grant, et al, 	</a:t>
            </a:r>
            <a:r>
              <a:rPr lang="en-GB" sz="1600" dirty="0">
                <a:solidFill>
                  <a:schemeClr val="bg1"/>
                </a:solidFill>
              </a:rPr>
              <a:t>Science. 258, 1903-10. 1992</a:t>
            </a:r>
          </a:p>
          <a:p>
            <a:r>
              <a:rPr lang="en-US" sz="1600" dirty="0" err="1">
                <a:solidFill>
                  <a:schemeClr val="bg1"/>
                </a:solidFill>
              </a:rPr>
              <a:t>Migaud</a:t>
            </a:r>
            <a:r>
              <a:rPr lang="en-US" sz="1600" dirty="0">
                <a:solidFill>
                  <a:schemeClr val="bg1"/>
                </a:solidFill>
              </a:rPr>
              <a:t> et al, 	Nature, 396; 433-439. </a:t>
            </a:r>
            <a:r>
              <a:rPr lang="en-US" sz="1600" dirty="0" smtClean="0">
                <a:solidFill>
                  <a:schemeClr val="bg1"/>
                </a:solidFill>
              </a:rPr>
              <a:t>1998</a:t>
            </a:r>
          </a:p>
          <a:p>
            <a:r>
              <a:rPr lang="en-GB" sz="1600" dirty="0" err="1" smtClean="0">
                <a:solidFill>
                  <a:schemeClr val="bg1"/>
                </a:solidFill>
              </a:rPr>
              <a:t>Sprengel</a:t>
            </a:r>
            <a:r>
              <a:rPr lang="en-GB" sz="1600" dirty="0" smtClean="0">
                <a:solidFill>
                  <a:schemeClr val="bg1"/>
                </a:solidFill>
              </a:rPr>
              <a:t> et al, 	Cell </a:t>
            </a:r>
            <a:r>
              <a:rPr lang="en-GB" sz="1600" dirty="0" smtClean="0">
                <a:solidFill>
                  <a:schemeClr val="bg1"/>
                </a:solidFill>
                <a:cs typeface="Arial" charset="0"/>
              </a:rPr>
              <a:t> 92, 279-89. 1998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33138" name="AutoShape 18"/>
          <p:cNvSpPr>
            <a:spLocks noChangeArrowheads="1"/>
          </p:cNvSpPr>
          <p:nvPr/>
        </p:nvSpPr>
        <p:spPr bwMode="auto">
          <a:xfrm>
            <a:off x="5529263" y="4437063"/>
            <a:ext cx="647700" cy="360362"/>
          </a:xfrm>
          <a:prstGeom prst="rightArrow">
            <a:avLst>
              <a:gd name="adj1" fmla="val 50000"/>
              <a:gd name="adj2" fmla="val 4493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139" name="Text Box 19"/>
          <p:cNvSpPr txBox="1">
            <a:spLocks noChangeArrowheads="1"/>
          </p:cNvSpPr>
          <p:nvPr/>
        </p:nvSpPr>
        <p:spPr bwMode="auto">
          <a:xfrm>
            <a:off x="6537325" y="4383088"/>
            <a:ext cx="31337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>
                <a:solidFill>
                  <a:schemeClr val="bg1"/>
                </a:solidFill>
              </a:rPr>
              <a:t>Learning impairments</a:t>
            </a:r>
          </a:p>
          <a:p>
            <a:r>
              <a:rPr lang="en-GB" sz="2400">
                <a:solidFill>
                  <a:schemeClr val="bg1"/>
                </a:solidFill>
              </a:rPr>
              <a:t>Plasticity impairments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08960" y="3931920"/>
            <a:ext cx="19050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MAGUK proteins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7" name="Picture 6" descr="mammal mouse_7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36424" y="5288280"/>
            <a:ext cx="1221187" cy="731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1750"/>
            <a:bevelB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90459" y="1970405"/>
            <a:ext cx="4913632" cy="3211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3584575" y="5529898"/>
            <a:ext cx="28328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 smtClean="0"/>
              <a:t>9 </a:t>
            </a:r>
            <a:r>
              <a:rPr lang="en-GB" sz="2000" b="1" dirty="0"/>
              <a:t>of 21 </a:t>
            </a:r>
            <a:r>
              <a:rPr lang="en-GB" sz="2000" b="1" dirty="0" err="1"/>
              <a:t>kinases</a:t>
            </a:r>
            <a:r>
              <a:rPr lang="en-GB" sz="2000" b="1" dirty="0"/>
              <a:t> tested</a:t>
            </a:r>
            <a:endParaRPr lang="en-US" sz="2000" b="1" dirty="0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293938" y="5994400"/>
            <a:ext cx="4716462" cy="863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74003" y="355600"/>
            <a:ext cx="93599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 dirty="0" smtClean="0"/>
              <a:t>NMDA receptor activation with a synaptic plasticity protocol</a:t>
            </a:r>
          </a:p>
          <a:p>
            <a:endParaRPr lang="en-GB" sz="2400" b="1" dirty="0" smtClean="0"/>
          </a:p>
          <a:p>
            <a:pPr algn="ctr"/>
            <a:r>
              <a:rPr lang="en-GB" sz="2400" b="1" i="1" dirty="0" smtClean="0"/>
              <a:t> </a:t>
            </a:r>
            <a:r>
              <a:rPr lang="en-GB" sz="2400" b="1" i="1" dirty="0" smtClean="0">
                <a:solidFill>
                  <a:srgbClr val="FF0000"/>
                </a:solidFill>
              </a:rPr>
              <a:t>how many </a:t>
            </a:r>
            <a:r>
              <a:rPr lang="en-GB" sz="2400" b="1" i="1" dirty="0" err="1" smtClean="0">
                <a:solidFill>
                  <a:srgbClr val="FF0000"/>
                </a:solidFill>
              </a:rPr>
              <a:t>kinases</a:t>
            </a:r>
            <a:r>
              <a:rPr lang="en-GB" sz="2400" b="1" i="1" dirty="0" smtClean="0">
                <a:solidFill>
                  <a:srgbClr val="FF0000"/>
                </a:solidFill>
              </a:rPr>
              <a:t> change?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65125" y="6342063"/>
            <a:ext cx="129875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dirty="0"/>
              <a:t>Marcelo </a:t>
            </a:r>
            <a:r>
              <a:rPr lang="en-GB" sz="1400" dirty="0" smtClean="0"/>
              <a:t>Coba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rcelo Combination 2000102fi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88464" y="1424940"/>
            <a:ext cx="5529072" cy="4008120"/>
          </a:xfrm>
          <a:prstGeom prst="rect">
            <a:avLst/>
          </a:prstGeom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959100" y="434975"/>
            <a:ext cx="39814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b="1"/>
              <a:t>Combinatorial outputs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4155758" y="1939290"/>
            <a:ext cx="437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u="sng" dirty="0"/>
              <a:t>10 </a:t>
            </a:r>
            <a:r>
              <a:rPr lang="en-GB" b="1" u="sng" dirty="0" err="1"/>
              <a:t>phosphorylation</a:t>
            </a:r>
            <a:r>
              <a:rPr lang="en-GB" b="1" u="sng" dirty="0"/>
              <a:t> sites on 4 proteins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1113790" y="3392170"/>
            <a:ext cx="12362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 smtClean="0"/>
              <a:t>Stimulus:</a:t>
            </a:r>
            <a:endParaRPr lang="en-GB" b="1" dirty="0"/>
          </a:p>
        </p:txBody>
      </p:sp>
      <p:sp>
        <p:nvSpPr>
          <p:cNvPr id="7" name="Rectangle 6"/>
          <p:cNvSpPr/>
          <p:nvPr/>
        </p:nvSpPr>
        <p:spPr>
          <a:xfrm>
            <a:off x="2042160" y="1295400"/>
            <a:ext cx="822960" cy="54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0040" y="4724400"/>
            <a:ext cx="243840" cy="2438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0040" y="5120640"/>
            <a:ext cx="243840" cy="2438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0040" y="5516880"/>
            <a:ext cx="243840" cy="243840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70560" y="4678680"/>
            <a:ext cx="158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 change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0560" y="5044440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Increase </a:t>
            </a:r>
            <a:r>
              <a:rPr lang="en-GB" dirty="0" err="1" smtClean="0"/>
              <a:t>phos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70560" y="5455920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Decrease </a:t>
            </a:r>
            <a:r>
              <a:rPr lang="en-GB" dirty="0" err="1" smtClean="0"/>
              <a:t>phos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499360" y="3810000"/>
            <a:ext cx="5577840" cy="2392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365125" y="6342063"/>
            <a:ext cx="129875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dirty="0"/>
              <a:t>Marcelo </a:t>
            </a:r>
            <a:r>
              <a:rPr lang="en-GB" sz="1400" dirty="0" smtClean="0"/>
              <a:t>Coba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rcelo Combination 2000102fi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88464" y="1424940"/>
            <a:ext cx="5529072" cy="4008120"/>
          </a:xfrm>
          <a:prstGeom prst="rect">
            <a:avLst/>
          </a:prstGeom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959100" y="434975"/>
            <a:ext cx="39814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b="1"/>
              <a:t>Combinatorial outputs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4155758" y="1939290"/>
            <a:ext cx="437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u="sng" dirty="0"/>
              <a:t>10 </a:t>
            </a:r>
            <a:r>
              <a:rPr lang="en-GB" b="1" u="sng" dirty="0" err="1"/>
              <a:t>phosphorylation</a:t>
            </a:r>
            <a:r>
              <a:rPr lang="en-GB" b="1" u="sng" dirty="0"/>
              <a:t> sites on 4 proteins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1113790" y="3392170"/>
            <a:ext cx="12362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 smtClean="0"/>
              <a:t>Stimulus:</a:t>
            </a:r>
            <a:endParaRPr lang="en-GB" b="1" dirty="0"/>
          </a:p>
        </p:txBody>
      </p:sp>
      <p:sp>
        <p:nvSpPr>
          <p:cNvPr id="7" name="Rectangle 6"/>
          <p:cNvSpPr/>
          <p:nvPr/>
        </p:nvSpPr>
        <p:spPr>
          <a:xfrm>
            <a:off x="2042160" y="1295400"/>
            <a:ext cx="822960" cy="54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0040" y="4724400"/>
            <a:ext cx="243840" cy="2438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0040" y="5120640"/>
            <a:ext cx="243840" cy="2438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0040" y="5516880"/>
            <a:ext cx="243840" cy="243840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70560" y="4678680"/>
            <a:ext cx="158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 change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0560" y="5044440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Increase </a:t>
            </a:r>
            <a:r>
              <a:rPr lang="en-GB" dirty="0" err="1" smtClean="0"/>
              <a:t>phos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70560" y="5455920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Decrease </a:t>
            </a:r>
            <a:r>
              <a:rPr lang="en-GB" dirty="0" err="1" smtClean="0"/>
              <a:t>phos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499360" y="4191000"/>
            <a:ext cx="5577840" cy="2392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rcelo Combination 2000102fi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88464" y="1424940"/>
            <a:ext cx="5529072" cy="4008120"/>
          </a:xfrm>
          <a:prstGeom prst="rect">
            <a:avLst/>
          </a:prstGeom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959100" y="434975"/>
            <a:ext cx="39814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b="1"/>
              <a:t>Combinatorial outputs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4155758" y="1939290"/>
            <a:ext cx="437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u="sng" dirty="0"/>
              <a:t>10 </a:t>
            </a:r>
            <a:r>
              <a:rPr lang="en-GB" b="1" u="sng" dirty="0" err="1"/>
              <a:t>phosphorylation</a:t>
            </a:r>
            <a:r>
              <a:rPr lang="en-GB" b="1" u="sng" dirty="0"/>
              <a:t> sites on 4 proteins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1113790" y="3392170"/>
            <a:ext cx="12362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 smtClean="0"/>
              <a:t>Stimulus:</a:t>
            </a:r>
            <a:endParaRPr lang="en-GB" b="1" dirty="0"/>
          </a:p>
        </p:txBody>
      </p:sp>
      <p:sp>
        <p:nvSpPr>
          <p:cNvPr id="7" name="Rectangle 6"/>
          <p:cNvSpPr/>
          <p:nvPr/>
        </p:nvSpPr>
        <p:spPr>
          <a:xfrm>
            <a:off x="2042160" y="1295400"/>
            <a:ext cx="822960" cy="54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0040" y="4724400"/>
            <a:ext cx="243840" cy="2438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0040" y="5120640"/>
            <a:ext cx="243840" cy="2438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0040" y="5516880"/>
            <a:ext cx="243840" cy="243840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70560" y="4678680"/>
            <a:ext cx="158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 change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0560" y="5044440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Increase </a:t>
            </a:r>
            <a:r>
              <a:rPr lang="en-GB" dirty="0" err="1" smtClean="0"/>
              <a:t>phos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70560" y="5455920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Decrease </a:t>
            </a:r>
            <a:r>
              <a:rPr lang="en-GB" dirty="0" err="1" smtClean="0"/>
              <a:t>phos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499360" y="4632960"/>
            <a:ext cx="5577840" cy="2392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rcelo Combination 2000102fi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88464" y="1424940"/>
            <a:ext cx="5529072" cy="4008120"/>
          </a:xfrm>
          <a:prstGeom prst="rect">
            <a:avLst/>
          </a:prstGeom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959100" y="434975"/>
            <a:ext cx="39814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b="1"/>
              <a:t>Combinatorial outputs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4155758" y="1939290"/>
            <a:ext cx="437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u="sng" dirty="0"/>
              <a:t>10 </a:t>
            </a:r>
            <a:r>
              <a:rPr lang="en-GB" b="1" u="sng" dirty="0" err="1"/>
              <a:t>phosphorylation</a:t>
            </a:r>
            <a:r>
              <a:rPr lang="en-GB" b="1" u="sng" dirty="0"/>
              <a:t> sites on 4 proteins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1113790" y="3392170"/>
            <a:ext cx="12362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 smtClean="0"/>
              <a:t>Stimulus:</a:t>
            </a:r>
            <a:endParaRPr lang="en-GB" b="1" dirty="0"/>
          </a:p>
        </p:txBody>
      </p:sp>
      <p:sp>
        <p:nvSpPr>
          <p:cNvPr id="7" name="Rectangle 6"/>
          <p:cNvSpPr/>
          <p:nvPr/>
        </p:nvSpPr>
        <p:spPr>
          <a:xfrm>
            <a:off x="2042160" y="1295400"/>
            <a:ext cx="822960" cy="54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0040" y="4724400"/>
            <a:ext cx="243840" cy="2438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0040" y="5120640"/>
            <a:ext cx="243840" cy="2438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0040" y="5516880"/>
            <a:ext cx="243840" cy="243840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70560" y="4678680"/>
            <a:ext cx="158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 change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0560" y="5044440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Increase </a:t>
            </a:r>
            <a:r>
              <a:rPr lang="en-GB" dirty="0" err="1" smtClean="0"/>
              <a:t>phos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70560" y="5455920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Decrease </a:t>
            </a:r>
            <a:r>
              <a:rPr lang="en-GB" dirty="0" err="1" smtClean="0"/>
              <a:t>phos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1185863" y="1973263"/>
            <a:ext cx="7277100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/>
              <a:t>				</a:t>
            </a:r>
            <a:r>
              <a:rPr lang="en-GB" sz="2800" b="1"/>
              <a:t>sites</a:t>
            </a:r>
            <a:r>
              <a:rPr lang="en-GB" sz="2800"/>
              <a:t>		</a:t>
            </a:r>
            <a:r>
              <a:rPr lang="en-GB" sz="2800" b="1"/>
              <a:t>states</a:t>
            </a:r>
            <a:endParaRPr lang="en-GB" sz="2800"/>
          </a:p>
          <a:p>
            <a:endParaRPr lang="en-GB" sz="2800"/>
          </a:p>
          <a:p>
            <a:r>
              <a:rPr lang="en-GB" sz="2800"/>
              <a:t>GluR1			3		8 (2</a:t>
            </a:r>
            <a:r>
              <a:rPr lang="en-GB" sz="2800" baseline="30000"/>
              <a:t>3</a:t>
            </a:r>
            <a:r>
              <a:rPr lang="en-GB" sz="2800"/>
              <a:t>)</a:t>
            </a:r>
          </a:p>
          <a:p>
            <a:r>
              <a:rPr lang="en-GB" sz="2800"/>
              <a:t>				</a:t>
            </a:r>
          </a:p>
          <a:p>
            <a:r>
              <a:rPr lang="en-GB" sz="2800"/>
              <a:t>10 proteins			100		10</a:t>
            </a:r>
            <a:r>
              <a:rPr lang="en-GB" sz="2800" baseline="30000"/>
              <a:t>30</a:t>
            </a:r>
            <a:r>
              <a:rPr lang="en-GB" sz="2800"/>
              <a:t> (2</a:t>
            </a:r>
            <a:r>
              <a:rPr lang="en-GB" sz="2800" baseline="30000"/>
              <a:t>100</a:t>
            </a:r>
            <a:r>
              <a:rPr lang="en-GB" sz="2800"/>
              <a:t>)</a:t>
            </a:r>
          </a:p>
          <a:p>
            <a:endParaRPr lang="en-GB" sz="2800"/>
          </a:p>
          <a:p>
            <a:r>
              <a:rPr lang="en-GB" sz="2800"/>
              <a:t>PSP				10</a:t>
            </a:r>
            <a:r>
              <a:rPr lang="en-GB" sz="2800" baseline="30000"/>
              <a:t>4		 </a:t>
            </a:r>
            <a:r>
              <a:rPr lang="en-GB" sz="2800"/>
              <a:t>10</a:t>
            </a:r>
            <a:r>
              <a:rPr lang="en-GB" sz="2800" baseline="30000"/>
              <a:t>60</a:t>
            </a:r>
          </a:p>
        </p:txBody>
      </p:sp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1850390" y="384175"/>
            <a:ext cx="620554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 b="1" dirty="0"/>
              <a:t>Combinatorial outputs </a:t>
            </a:r>
            <a:r>
              <a:rPr lang="en-GB" sz="3200" b="1" dirty="0" smtClean="0"/>
              <a:t>= </a:t>
            </a:r>
            <a:r>
              <a:rPr lang="en-GB" sz="3200" b="1" dirty="0"/>
              <a:t>states</a:t>
            </a:r>
          </a:p>
        </p:txBody>
      </p:sp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2308225" y="5531168"/>
            <a:ext cx="563808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i="1" dirty="0" smtClean="0"/>
              <a:t>Are any two synapses the same?</a:t>
            </a:r>
          </a:p>
          <a:p>
            <a:r>
              <a:rPr lang="en-GB" sz="2000" i="1" dirty="0" smtClean="0"/>
              <a:t>Can a synapse ever be in the same state twice?</a:t>
            </a:r>
          </a:p>
          <a:p>
            <a:r>
              <a:rPr lang="en-GB" sz="2000" i="1" dirty="0" smtClean="0"/>
              <a:t>What </a:t>
            </a:r>
            <a:r>
              <a:rPr lang="en-GB" sz="2000" i="1" dirty="0"/>
              <a:t>are the </a:t>
            </a:r>
            <a:r>
              <a:rPr lang="en-GB" sz="2000" i="1" dirty="0" smtClean="0"/>
              <a:t>physiological constraints</a:t>
            </a:r>
            <a:r>
              <a:rPr lang="en-GB" sz="2000" i="1" dirty="0"/>
              <a:t>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Fig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0325" y="230188"/>
            <a:ext cx="10166350" cy="718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5"/>
          <p:cNvSpPr txBox="1">
            <a:spLocks noChangeArrowheads="1"/>
          </p:cNvSpPr>
          <p:nvPr/>
        </p:nvSpPr>
        <p:spPr bwMode="auto">
          <a:xfrm>
            <a:off x="268288" y="730250"/>
            <a:ext cx="9604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kinases</a:t>
            </a:r>
          </a:p>
        </p:txBody>
      </p:sp>
      <p:sp>
        <p:nvSpPr>
          <p:cNvPr id="37892" name="Text Box 6"/>
          <p:cNvSpPr txBox="1">
            <a:spLocks noChangeArrowheads="1"/>
          </p:cNvSpPr>
          <p:nvPr/>
        </p:nvSpPr>
        <p:spPr bwMode="auto">
          <a:xfrm>
            <a:off x="85725" y="3937000"/>
            <a:ext cx="123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substrates</a:t>
            </a:r>
          </a:p>
        </p:txBody>
      </p:sp>
      <p:sp>
        <p:nvSpPr>
          <p:cNvPr id="37893" name="Text Box 7"/>
          <p:cNvSpPr txBox="1">
            <a:spLocks noChangeArrowheads="1"/>
          </p:cNvSpPr>
          <p:nvPr/>
        </p:nvSpPr>
        <p:spPr bwMode="auto">
          <a:xfrm>
            <a:off x="212725" y="84138"/>
            <a:ext cx="90444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/>
              <a:t>Postsynaptic </a:t>
            </a:r>
            <a:r>
              <a:rPr lang="en-GB" sz="2000" dirty="0" err="1"/>
              <a:t>kinase</a:t>
            </a:r>
            <a:r>
              <a:rPr lang="en-GB" sz="2000" dirty="0"/>
              <a:t>-substrate network </a:t>
            </a:r>
            <a:r>
              <a:rPr lang="en-GB" sz="2000" dirty="0" smtClean="0"/>
              <a:t> - mapping 743 </a:t>
            </a:r>
            <a:r>
              <a:rPr lang="en-GB" sz="2000" dirty="0" err="1" smtClean="0"/>
              <a:t>phosphorylation</a:t>
            </a:r>
            <a:r>
              <a:rPr lang="en-GB" sz="2000" dirty="0" smtClean="0"/>
              <a:t> events</a:t>
            </a:r>
            <a:endParaRPr lang="en-US" sz="2000" dirty="0"/>
          </a:p>
        </p:txBody>
      </p:sp>
      <p:sp>
        <p:nvSpPr>
          <p:cNvPr id="37894" name="Text Box 8"/>
          <p:cNvSpPr txBox="1">
            <a:spLocks noChangeArrowheads="1"/>
          </p:cNvSpPr>
          <p:nvPr/>
        </p:nvSpPr>
        <p:spPr bwMode="auto">
          <a:xfrm>
            <a:off x="227013" y="6408738"/>
            <a:ext cx="3752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Marcelo Coba, Andrew Pocklington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887413"/>
            <a:ext cx="8420100" cy="1470025"/>
          </a:xfrm>
        </p:spPr>
        <p:txBody>
          <a:bodyPr/>
          <a:lstStyle/>
          <a:p>
            <a:r>
              <a:rPr lang="en-GB"/>
              <a:t>Building the network</a:t>
            </a:r>
            <a:br>
              <a:rPr lang="en-GB"/>
            </a:br>
            <a:endParaRPr lang="en-US"/>
          </a:p>
        </p:txBody>
      </p:sp>
      <p:sp>
        <p:nvSpPr>
          <p:cNvPr id="9809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defining minimal units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ba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53" y="-1717964"/>
            <a:ext cx="8623231" cy="10438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85090" name="Object 2"/>
          <p:cNvGraphicFramePr>
            <a:graphicFrameLocks noChangeAspect="1"/>
          </p:cNvGraphicFramePr>
          <p:nvPr/>
        </p:nvGraphicFramePr>
        <p:xfrm>
          <a:off x="1928813" y="3486150"/>
          <a:ext cx="5702300" cy="2987675"/>
        </p:xfrm>
        <a:graphic>
          <a:graphicData uri="http://schemas.openxmlformats.org/presentationml/2006/ole">
            <p:oleObj spid="_x0000_s232450" name="Worksheet" r:id="rId4" imgW="5041392" imgH="2641092" progId="Excel.Sheet.8">
              <p:embed/>
            </p:oleObj>
          </a:graphicData>
        </a:graphic>
      </p:graphicFrame>
      <p:sp>
        <p:nvSpPr>
          <p:cNvPr id="985091" name="Rectangle 3"/>
          <p:cNvSpPr>
            <a:spLocks noChangeArrowheads="1"/>
          </p:cNvSpPr>
          <p:nvPr/>
        </p:nvSpPr>
        <p:spPr bwMode="auto">
          <a:xfrm>
            <a:off x="2393950" y="177800"/>
            <a:ext cx="57483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800" u="sng">
                <a:ea typeface="ＭＳ Ｐゴシック" charset="-128"/>
              </a:rPr>
              <a:t>How many substrates for a kinase?</a:t>
            </a:r>
          </a:p>
        </p:txBody>
      </p:sp>
      <p:sp>
        <p:nvSpPr>
          <p:cNvPr id="985092" name="Rectangle 4"/>
          <p:cNvSpPr>
            <a:spLocks noChangeArrowheads="1"/>
          </p:cNvSpPr>
          <p:nvPr/>
        </p:nvSpPr>
        <p:spPr bwMode="auto">
          <a:xfrm>
            <a:off x="3136900" y="914400"/>
            <a:ext cx="34671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5093" name="Text Box 5"/>
          <p:cNvSpPr txBox="1">
            <a:spLocks noChangeArrowheads="1"/>
          </p:cNvSpPr>
          <p:nvPr/>
        </p:nvSpPr>
        <p:spPr bwMode="auto">
          <a:xfrm>
            <a:off x="819150" y="2435225"/>
            <a:ext cx="82169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GB" sz="2000"/>
          </a:p>
          <a:p>
            <a:r>
              <a:rPr lang="en-GB" sz="2000"/>
              <a:t>20.5 (</a:t>
            </a:r>
            <a:r>
              <a:rPr lang="en-GB" sz="2000">
                <a:sym typeface="Symbol" pitchFamily="18" charset="2"/>
              </a:rPr>
              <a:t></a:t>
            </a:r>
            <a:r>
              <a:rPr lang="en-GB" sz="2000"/>
              <a:t> 8.3) protein substrates phosphorylated by each kinase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77875" y="1255713"/>
            <a:ext cx="6208713" cy="1217612"/>
            <a:chOff x="191" y="996"/>
            <a:chExt cx="3911" cy="767"/>
          </a:xfrm>
        </p:grpSpPr>
        <p:sp>
          <p:nvSpPr>
            <p:cNvPr id="985095" name="Line 7"/>
            <p:cNvSpPr>
              <a:spLocks noChangeShapeType="1"/>
            </p:cNvSpPr>
            <p:nvPr/>
          </p:nvSpPr>
          <p:spPr bwMode="auto">
            <a:xfrm>
              <a:off x="1124" y="1616"/>
              <a:ext cx="90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85096" name="Line 8"/>
            <p:cNvSpPr>
              <a:spLocks noChangeShapeType="1"/>
            </p:cNvSpPr>
            <p:nvPr/>
          </p:nvSpPr>
          <p:spPr bwMode="auto">
            <a:xfrm>
              <a:off x="1577" y="1526"/>
              <a:ext cx="0" cy="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85097" name="Line 9"/>
            <p:cNvSpPr>
              <a:spLocks noChangeShapeType="1"/>
            </p:cNvSpPr>
            <p:nvPr/>
          </p:nvSpPr>
          <p:spPr bwMode="auto">
            <a:xfrm>
              <a:off x="2159" y="1618"/>
              <a:ext cx="90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85098" name="Line 10"/>
            <p:cNvSpPr>
              <a:spLocks noChangeShapeType="1"/>
            </p:cNvSpPr>
            <p:nvPr/>
          </p:nvSpPr>
          <p:spPr bwMode="auto">
            <a:xfrm>
              <a:off x="2612" y="1528"/>
              <a:ext cx="0" cy="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85099" name="Line 11"/>
            <p:cNvSpPr>
              <a:spLocks noChangeShapeType="1"/>
            </p:cNvSpPr>
            <p:nvPr/>
          </p:nvSpPr>
          <p:spPr bwMode="auto">
            <a:xfrm>
              <a:off x="3195" y="1622"/>
              <a:ext cx="90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85100" name="Line 12"/>
            <p:cNvSpPr>
              <a:spLocks noChangeShapeType="1"/>
            </p:cNvSpPr>
            <p:nvPr/>
          </p:nvSpPr>
          <p:spPr bwMode="auto">
            <a:xfrm>
              <a:off x="3648" y="1532"/>
              <a:ext cx="0" cy="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85101" name="Text Box 13"/>
            <p:cNvSpPr txBox="1">
              <a:spLocks noChangeArrowheads="1"/>
            </p:cNvSpPr>
            <p:nvPr/>
          </p:nvSpPr>
          <p:spPr bwMode="auto">
            <a:xfrm>
              <a:off x="2463" y="996"/>
              <a:ext cx="2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/>
                <a:t>k1</a:t>
              </a:r>
            </a:p>
          </p:txBody>
        </p:sp>
        <p:sp>
          <p:nvSpPr>
            <p:cNvPr id="985102" name="Line 14"/>
            <p:cNvSpPr>
              <a:spLocks noChangeShapeType="1"/>
            </p:cNvSpPr>
            <p:nvPr/>
          </p:nvSpPr>
          <p:spPr bwMode="auto">
            <a:xfrm flipH="1">
              <a:off x="1654" y="1191"/>
              <a:ext cx="904" cy="2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85103" name="Line 15"/>
            <p:cNvSpPr>
              <a:spLocks noChangeShapeType="1"/>
            </p:cNvSpPr>
            <p:nvPr/>
          </p:nvSpPr>
          <p:spPr bwMode="auto">
            <a:xfrm>
              <a:off x="2590" y="1203"/>
              <a:ext cx="4" cy="1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85104" name="Oval 16"/>
            <p:cNvSpPr>
              <a:spLocks noChangeArrowheads="1"/>
            </p:cNvSpPr>
            <p:nvPr/>
          </p:nvSpPr>
          <p:spPr bwMode="auto">
            <a:xfrm>
              <a:off x="3586" y="1415"/>
              <a:ext cx="120" cy="11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sz="1400"/>
                <a:t>P</a:t>
              </a:r>
            </a:p>
          </p:txBody>
        </p:sp>
        <p:sp>
          <p:nvSpPr>
            <p:cNvPr id="985105" name="Oval 17"/>
            <p:cNvSpPr>
              <a:spLocks noChangeArrowheads="1"/>
            </p:cNvSpPr>
            <p:nvPr/>
          </p:nvSpPr>
          <p:spPr bwMode="auto">
            <a:xfrm>
              <a:off x="2550" y="1411"/>
              <a:ext cx="120" cy="11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sz="1400"/>
                <a:t>P</a:t>
              </a:r>
            </a:p>
          </p:txBody>
        </p:sp>
        <p:sp>
          <p:nvSpPr>
            <p:cNvPr id="985106" name="Oval 18"/>
            <p:cNvSpPr>
              <a:spLocks noChangeArrowheads="1"/>
            </p:cNvSpPr>
            <p:nvPr/>
          </p:nvSpPr>
          <p:spPr bwMode="auto">
            <a:xfrm>
              <a:off x="1518" y="1411"/>
              <a:ext cx="120" cy="11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sz="1400"/>
                <a:t>P</a:t>
              </a:r>
            </a:p>
          </p:txBody>
        </p:sp>
        <p:sp>
          <p:nvSpPr>
            <p:cNvPr id="985107" name="Line 19"/>
            <p:cNvSpPr>
              <a:spLocks noChangeShapeType="1"/>
            </p:cNvSpPr>
            <p:nvPr/>
          </p:nvSpPr>
          <p:spPr bwMode="auto">
            <a:xfrm>
              <a:off x="2622" y="1191"/>
              <a:ext cx="936" cy="2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85108" name="Text Box 20"/>
            <p:cNvSpPr txBox="1">
              <a:spLocks noChangeArrowheads="1"/>
            </p:cNvSpPr>
            <p:nvPr/>
          </p:nvSpPr>
          <p:spPr bwMode="auto">
            <a:xfrm>
              <a:off x="191" y="1186"/>
              <a:ext cx="820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/>
                <a:t>kinase</a:t>
              </a:r>
            </a:p>
            <a:p>
              <a:r>
                <a:rPr lang="en-GB"/>
                <a:t>divergence</a:t>
              </a:r>
            </a:p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Line 2"/>
          <p:cNvSpPr>
            <a:spLocks noChangeShapeType="1"/>
          </p:cNvSpPr>
          <p:nvPr/>
        </p:nvSpPr>
        <p:spPr bwMode="auto">
          <a:xfrm>
            <a:off x="-354013" y="2676525"/>
            <a:ext cx="8805863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727325" y="2143125"/>
            <a:ext cx="808038" cy="381000"/>
            <a:chOff x="2448" y="1440"/>
            <a:chExt cx="528" cy="240"/>
          </a:xfrm>
        </p:grpSpPr>
        <p:sp>
          <p:nvSpPr>
            <p:cNvPr id="137220" name="Oval 4"/>
            <p:cNvSpPr>
              <a:spLocks noChangeArrowheads="1"/>
            </p:cNvSpPr>
            <p:nvPr/>
          </p:nvSpPr>
          <p:spPr bwMode="auto">
            <a:xfrm>
              <a:off x="2544" y="1440"/>
              <a:ext cx="240" cy="96"/>
            </a:xfrm>
            <a:prstGeom prst="ellipse">
              <a:avLst/>
            </a:prstGeom>
            <a:solidFill>
              <a:srgbClr val="F89888"/>
            </a:solidFill>
            <a:ln w="9525">
              <a:round/>
              <a:headEnd/>
              <a:tailEnd/>
            </a:ln>
            <a:effectLst/>
            <a:scene3d>
              <a:camera prst="legacyObliqueFront">
                <a:rot lat="20099999" lon="0" rev="0"/>
              </a:camera>
              <a:lightRig rig="legacyFlat2" dir="b"/>
            </a:scene3d>
            <a:sp3d extrusionH="1801800" prstMaterial="legacyPlastic">
              <a:bevelT w="13500" h="13500" prst="angle"/>
              <a:bevelB w="13500" h="13500" prst="angle"/>
              <a:extrusionClr>
                <a:srgbClr val="F89888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37221" name="Oval 5"/>
            <p:cNvSpPr>
              <a:spLocks noChangeArrowheads="1"/>
            </p:cNvSpPr>
            <p:nvPr/>
          </p:nvSpPr>
          <p:spPr bwMode="auto">
            <a:xfrm>
              <a:off x="2448" y="1536"/>
              <a:ext cx="240" cy="96"/>
            </a:xfrm>
            <a:prstGeom prst="ellipse">
              <a:avLst/>
            </a:prstGeom>
            <a:solidFill>
              <a:srgbClr val="FF9933"/>
            </a:solidFill>
            <a:ln w="9525">
              <a:round/>
              <a:headEnd/>
              <a:tailEnd/>
            </a:ln>
            <a:effectLst/>
            <a:scene3d>
              <a:camera prst="legacyObliqueFront">
                <a:rot lat="20099999" lon="0" rev="0"/>
              </a:camera>
              <a:lightRig rig="legacyFlat2" dir="b"/>
            </a:scene3d>
            <a:sp3d extrusionH="3630600" prstMaterial="legacyPlastic">
              <a:bevelT w="13500" h="13500" prst="angle"/>
              <a:bevelB w="13500" h="13500" prst="angle"/>
              <a:extrusionClr>
                <a:srgbClr val="FF9933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37222" name="Oval 6"/>
            <p:cNvSpPr>
              <a:spLocks noChangeArrowheads="1"/>
            </p:cNvSpPr>
            <p:nvPr/>
          </p:nvSpPr>
          <p:spPr bwMode="auto">
            <a:xfrm>
              <a:off x="2736" y="1488"/>
              <a:ext cx="240" cy="96"/>
            </a:xfrm>
            <a:prstGeom prst="ellipse">
              <a:avLst/>
            </a:prstGeom>
            <a:solidFill>
              <a:srgbClr val="FF9933"/>
            </a:solidFill>
            <a:ln w="9525">
              <a:round/>
              <a:headEnd/>
              <a:tailEnd/>
            </a:ln>
            <a:effectLst/>
            <a:scene3d>
              <a:camera prst="legacyObliqueFront">
                <a:rot lat="20099999" lon="0" rev="0"/>
              </a:camera>
              <a:lightRig rig="legacyFlat2" dir="b"/>
            </a:scene3d>
            <a:sp3d extrusionH="3630600" prstMaterial="legacyPlastic">
              <a:bevelT w="13500" h="13500" prst="angle"/>
              <a:bevelB w="13500" h="13500" prst="angle"/>
              <a:extrusionClr>
                <a:srgbClr val="FF9933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37223" name="Oval 7"/>
            <p:cNvSpPr>
              <a:spLocks noChangeArrowheads="1"/>
            </p:cNvSpPr>
            <p:nvPr/>
          </p:nvSpPr>
          <p:spPr bwMode="auto">
            <a:xfrm>
              <a:off x="2640" y="1584"/>
              <a:ext cx="240" cy="96"/>
            </a:xfrm>
            <a:prstGeom prst="ellipse">
              <a:avLst/>
            </a:prstGeom>
            <a:solidFill>
              <a:srgbClr val="F89888"/>
            </a:solidFill>
            <a:ln w="9525">
              <a:round/>
              <a:headEnd/>
              <a:tailEnd/>
            </a:ln>
            <a:effectLst/>
            <a:scene3d>
              <a:camera prst="legacyObliqueFront">
                <a:rot lat="20099999" lon="0" rev="0"/>
              </a:camera>
              <a:lightRig rig="legacyFlat2" dir="b"/>
            </a:scene3d>
            <a:sp3d extrusionH="1801800" prstMaterial="legacyPlastic">
              <a:bevelT w="13500" h="13500" prst="angle"/>
              <a:bevelB w="13500" h="13500" prst="angle"/>
              <a:extrusionClr>
                <a:srgbClr val="F89888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137224" name="Oval 8"/>
          <p:cNvSpPr>
            <a:spLocks noChangeArrowheads="1"/>
          </p:cNvSpPr>
          <p:nvPr/>
        </p:nvSpPr>
        <p:spPr bwMode="auto">
          <a:xfrm>
            <a:off x="3168650" y="3590925"/>
            <a:ext cx="1760538" cy="533400"/>
          </a:xfrm>
          <a:prstGeom prst="ellipse">
            <a:avLst/>
          </a:prstGeom>
          <a:solidFill>
            <a:srgbClr val="FFFF5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GB" sz="2400"/>
              <a:t>PSD95</a:t>
            </a:r>
          </a:p>
        </p:txBody>
      </p:sp>
      <p:sp>
        <p:nvSpPr>
          <p:cNvPr id="137225" name="Text Box 9"/>
          <p:cNvSpPr txBox="1">
            <a:spLocks noChangeArrowheads="1"/>
          </p:cNvSpPr>
          <p:nvPr/>
        </p:nvSpPr>
        <p:spPr bwMode="auto">
          <a:xfrm>
            <a:off x="2876550" y="2676525"/>
            <a:ext cx="608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>
                <a:latin typeface="Times New Roman" pitchFamily="18" charset="0"/>
              </a:rPr>
              <a:t>NR</a:t>
            </a:r>
          </a:p>
        </p:txBody>
      </p:sp>
      <p:sp>
        <p:nvSpPr>
          <p:cNvPr id="137226" name="Oval 10"/>
          <p:cNvSpPr>
            <a:spLocks noChangeArrowheads="1"/>
          </p:cNvSpPr>
          <p:nvPr/>
        </p:nvSpPr>
        <p:spPr bwMode="auto">
          <a:xfrm>
            <a:off x="1554163" y="3362325"/>
            <a:ext cx="1247775" cy="1143000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7227" name="Oval 11"/>
          <p:cNvSpPr>
            <a:spLocks noChangeArrowheads="1"/>
          </p:cNvSpPr>
          <p:nvPr/>
        </p:nvSpPr>
        <p:spPr bwMode="auto">
          <a:xfrm>
            <a:off x="1847850" y="3819525"/>
            <a:ext cx="1246188" cy="1143000"/>
          </a:xfrm>
          <a:prstGeom prst="ellipse">
            <a:avLst/>
          </a:prstGeom>
          <a:solidFill>
            <a:srgbClr val="FF9966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7228" name="Oval 12"/>
          <p:cNvSpPr>
            <a:spLocks noChangeArrowheads="1"/>
          </p:cNvSpPr>
          <p:nvPr/>
        </p:nvSpPr>
        <p:spPr bwMode="auto">
          <a:xfrm>
            <a:off x="2727325" y="3971925"/>
            <a:ext cx="1247775" cy="1143000"/>
          </a:xfrm>
          <a:prstGeom prst="ellipse">
            <a:avLst/>
          </a:prstGeom>
          <a:solidFill>
            <a:srgbClr val="FF99FF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>
              <a:latin typeface="Times New Roman" pitchFamily="18" charset="0"/>
            </a:endParaRPr>
          </a:p>
        </p:txBody>
      </p:sp>
      <p:sp>
        <p:nvSpPr>
          <p:cNvPr id="137229" name="Oval 13"/>
          <p:cNvSpPr>
            <a:spLocks noChangeArrowheads="1"/>
          </p:cNvSpPr>
          <p:nvPr/>
        </p:nvSpPr>
        <p:spPr bwMode="auto">
          <a:xfrm>
            <a:off x="3754438" y="4048125"/>
            <a:ext cx="1247775" cy="1143000"/>
          </a:xfrm>
          <a:prstGeom prst="ellipse">
            <a:avLst/>
          </a:prstGeom>
          <a:solidFill>
            <a:schemeClr val="hlink">
              <a:alpha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>
              <a:latin typeface="Times New Roman" pitchFamily="18" charset="0"/>
            </a:endParaRPr>
          </a:p>
        </p:txBody>
      </p:sp>
      <p:sp>
        <p:nvSpPr>
          <p:cNvPr id="137230" name="Oval 14"/>
          <p:cNvSpPr>
            <a:spLocks noChangeArrowheads="1"/>
          </p:cNvSpPr>
          <p:nvPr/>
        </p:nvSpPr>
        <p:spPr bwMode="auto">
          <a:xfrm>
            <a:off x="4783138" y="3590925"/>
            <a:ext cx="1246187" cy="1143000"/>
          </a:xfrm>
          <a:prstGeom prst="ellipse">
            <a:avLst/>
          </a:prstGeom>
          <a:solidFill>
            <a:schemeClr val="folHlink">
              <a:alpha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>
              <a:latin typeface="Times New Roman" pitchFamily="18" charset="0"/>
            </a:endParaRPr>
          </a:p>
        </p:txBody>
      </p:sp>
      <p:sp>
        <p:nvSpPr>
          <p:cNvPr id="137231" name="Text Box 15"/>
          <p:cNvSpPr txBox="1">
            <a:spLocks noChangeArrowheads="1"/>
          </p:cNvSpPr>
          <p:nvPr/>
        </p:nvSpPr>
        <p:spPr bwMode="auto">
          <a:xfrm>
            <a:off x="2092325" y="2600325"/>
            <a:ext cx="1541463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7200" b="1">
                <a:solidFill>
                  <a:srgbClr val="FFFF00"/>
                </a:solidFill>
                <a:latin typeface="Times New Roman" pitchFamily="18" charset="0"/>
                <a:sym typeface="Wingdings" pitchFamily="2" charset="2"/>
              </a:rPr>
              <a:t></a:t>
            </a:r>
            <a:endParaRPr lang="en-GB" sz="7200" b="1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37232" name="Text Box 16"/>
          <p:cNvSpPr txBox="1">
            <a:spLocks noChangeArrowheads="1"/>
          </p:cNvSpPr>
          <p:nvPr/>
        </p:nvSpPr>
        <p:spPr bwMode="auto">
          <a:xfrm rot="-3109915">
            <a:off x="3818732" y="2621756"/>
            <a:ext cx="1295400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8800">
                <a:solidFill>
                  <a:srgbClr val="FFFF00"/>
                </a:solidFill>
                <a:latin typeface="Times New Roman" pitchFamily="18" charset="0"/>
                <a:sym typeface="Wingdings" pitchFamily="2" charset="2"/>
              </a:rPr>
              <a:t></a:t>
            </a:r>
            <a:endParaRPr lang="en-GB" sz="88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37233" name="Text Box 17"/>
          <p:cNvSpPr txBox="1">
            <a:spLocks noChangeArrowheads="1"/>
          </p:cNvSpPr>
          <p:nvPr/>
        </p:nvSpPr>
        <p:spPr bwMode="auto">
          <a:xfrm rot="-3109915">
            <a:off x="3288507" y="1378743"/>
            <a:ext cx="1295400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8800">
                <a:solidFill>
                  <a:srgbClr val="FFFF00"/>
                </a:solidFill>
                <a:latin typeface="Times New Roman" pitchFamily="18" charset="0"/>
                <a:sym typeface="Wingdings" pitchFamily="2" charset="2"/>
              </a:rPr>
              <a:t></a:t>
            </a:r>
            <a:endParaRPr lang="en-GB" sz="88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37234" name="Text Box 18"/>
          <p:cNvSpPr txBox="1">
            <a:spLocks noChangeArrowheads="1"/>
          </p:cNvSpPr>
          <p:nvPr/>
        </p:nvSpPr>
        <p:spPr bwMode="auto">
          <a:xfrm>
            <a:off x="0" y="5742940"/>
            <a:ext cx="5990743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dirty="0" err="1">
                <a:solidFill>
                  <a:schemeClr val="bg1"/>
                </a:solidFill>
              </a:rPr>
              <a:t>Husi</a:t>
            </a:r>
            <a:r>
              <a:rPr lang="en-GB" sz="1600" dirty="0">
                <a:solidFill>
                  <a:schemeClr val="bg1"/>
                </a:solidFill>
              </a:rPr>
              <a:t> et al. 	Nature Neuroscience, 3 (7), 661-669. 2000.</a:t>
            </a:r>
          </a:p>
          <a:p>
            <a:r>
              <a:rPr lang="en-GB" sz="1600" dirty="0" err="1">
                <a:solidFill>
                  <a:schemeClr val="bg1"/>
                </a:solidFill>
              </a:rPr>
              <a:t>Husi</a:t>
            </a:r>
            <a:r>
              <a:rPr lang="en-GB" sz="1600" dirty="0">
                <a:solidFill>
                  <a:schemeClr val="bg1"/>
                </a:solidFill>
              </a:rPr>
              <a:t> &amp; Grant. 	J. </a:t>
            </a:r>
            <a:r>
              <a:rPr lang="en-GB" sz="1600" dirty="0" err="1">
                <a:solidFill>
                  <a:schemeClr val="bg1"/>
                </a:solidFill>
              </a:rPr>
              <a:t>Neurochem</a:t>
            </a:r>
            <a:r>
              <a:rPr lang="en-GB" sz="1600" dirty="0">
                <a:solidFill>
                  <a:schemeClr val="bg1"/>
                </a:solidFill>
              </a:rPr>
              <a:t>, 77, 281-291. 2001</a:t>
            </a:r>
          </a:p>
          <a:p>
            <a:r>
              <a:rPr lang="en-GB" sz="1600" dirty="0">
                <a:solidFill>
                  <a:schemeClr val="bg1"/>
                </a:solidFill>
              </a:rPr>
              <a:t>Collins et al, 	J. </a:t>
            </a:r>
            <a:r>
              <a:rPr lang="en-GB" sz="1600" dirty="0" err="1">
                <a:solidFill>
                  <a:schemeClr val="bg1"/>
                </a:solidFill>
              </a:rPr>
              <a:t>Neurochem</a:t>
            </a:r>
            <a:r>
              <a:rPr lang="en-GB" sz="1600" dirty="0">
                <a:solidFill>
                  <a:schemeClr val="bg1"/>
                </a:solidFill>
              </a:rPr>
              <a:t>. </a:t>
            </a:r>
            <a:r>
              <a:rPr lang="en-GB" sz="1600" dirty="0" smtClean="0">
                <a:solidFill>
                  <a:schemeClr val="bg1"/>
                </a:solidFill>
              </a:rPr>
              <a:t>2005</a:t>
            </a:r>
          </a:p>
          <a:p>
            <a:r>
              <a:rPr lang="en-GB" sz="1600" dirty="0" smtClean="0">
                <a:solidFill>
                  <a:schemeClr val="bg1"/>
                </a:solidFill>
              </a:rPr>
              <a:t>Fernandez et al, 	submitted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37235" name="Text Box 19"/>
          <p:cNvSpPr txBox="1">
            <a:spLocks noChangeArrowheads="1"/>
          </p:cNvSpPr>
          <p:nvPr/>
        </p:nvSpPr>
        <p:spPr bwMode="auto">
          <a:xfrm>
            <a:off x="604838" y="434975"/>
            <a:ext cx="65992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>
                <a:solidFill>
                  <a:schemeClr val="bg1"/>
                </a:solidFill>
              </a:rPr>
              <a:t>Proteomic characterisation of complexes</a:t>
            </a:r>
          </a:p>
        </p:txBody>
      </p:sp>
      <p:sp>
        <p:nvSpPr>
          <p:cNvPr id="137236" name="Rectangle 20"/>
          <p:cNvSpPr>
            <a:spLocks noChangeArrowheads="1"/>
          </p:cNvSpPr>
          <p:nvPr/>
        </p:nvSpPr>
        <p:spPr bwMode="auto">
          <a:xfrm>
            <a:off x="6640513" y="3681730"/>
            <a:ext cx="277191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</a:pPr>
            <a:r>
              <a:rPr lang="en-GB" sz="2000" dirty="0">
                <a:solidFill>
                  <a:srgbClr val="FFFF00"/>
                </a:solidFill>
              </a:rPr>
              <a:t> </a:t>
            </a:r>
            <a:r>
              <a:rPr lang="en-GB" sz="2000" dirty="0" smtClean="0">
                <a:solidFill>
                  <a:srgbClr val="FFFF00"/>
                </a:solidFill>
              </a:rPr>
              <a:t>2.5 </a:t>
            </a:r>
            <a:r>
              <a:rPr lang="en-GB" sz="2000" dirty="0" err="1" smtClean="0">
                <a:solidFill>
                  <a:srgbClr val="FFFF00"/>
                </a:solidFill>
              </a:rPr>
              <a:t>Mda</a:t>
            </a:r>
            <a:endParaRPr lang="en-GB" sz="2000" dirty="0" smtClean="0">
              <a:solidFill>
                <a:srgbClr val="FFFF00"/>
              </a:solidFill>
            </a:endParaRPr>
          </a:p>
          <a:p>
            <a:pPr eaLnBrk="0" hangingPunct="0">
              <a:buFontTx/>
              <a:buChar char="•"/>
            </a:pPr>
            <a:endParaRPr lang="en-GB" sz="2000" dirty="0">
              <a:solidFill>
                <a:srgbClr val="FFFF00"/>
              </a:solidFill>
            </a:endParaRPr>
          </a:p>
          <a:p>
            <a:pPr eaLnBrk="0" hangingPunct="0">
              <a:buFontTx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 77 proteins </a:t>
            </a:r>
            <a:r>
              <a:rPr lang="en-GB" sz="2000" dirty="0" smtClean="0">
                <a:solidFill>
                  <a:schemeClr val="bg1"/>
                </a:solidFill>
              </a:rPr>
              <a:t>	(</a:t>
            </a:r>
            <a:r>
              <a:rPr lang="en-GB" sz="2000" dirty="0">
                <a:solidFill>
                  <a:schemeClr val="bg1"/>
                </a:solidFill>
              </a:rPr>
              <a:t>2000)</a:t>
            </a:r>
          </a:p>
          <a:p>
            <a:pPr eaLnBrk="0" hangingPunct="0">
              <a:buFontTx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 186 </a:t>
            </a:r>
            <a:r>
              <a:rPr lang="en-GB" sz="2000" dirty="0" smtClean="0">
                <a:solidFill>
                  <a:schemeClr val="bg1"/>
                </a:solidFill>
              </a:rPr>
              <a:t>		(</a:t>
            </a:r>
            <a:r>
              <a:rPr lang="en-GB" sz="2000" dirty="0">
                <a:solidFill>
                  <a:schemeClr val="bg1"/>
                </a:solidFill>
              </a:rPr>
              <a:t>2005</a:t>
            </a:r>
            <a:r>
              <a:rPr lang="en-GB" sz="2000" dirty="0" smtClean="0">
                <a:solidFill>
                  <a:schemeClr val="bg1"/>
                </a:solidFill>
              </a:rPr>
              <a:t>)</a:t>
            </a:r>
          </a:p>
          <a:p>
            <a:pPr eaLnBrk="0" hangingPunct="0">
              <a:buFontTx/>
              <a:buChar char="•"/>
            </a:pPr>
            <a:r>
              <a:rPr lang="en-GB" sz="2000" dirty="0" smtClean="0">
                <a:solidFill>
                  <a:schemeClr val="bg1"/>
                </a:solidFill>
              </a:rPr>
              <a:t> 158		(2009)</a:t>
            </a:r>
          </a:p>
          <a:p>
            <a:pPr eaLnBrk="0" hangingPunct="0">
              <a:buFontTx/>
              <a:buChar char="•"/>
            </a:pPr>
            <a:r>
              <a:rPr lang="en-GB" sz="2000" dirty="0" smtClean="0">
                <a:solidFill>
                  <a:schemeClr val="bg1"/>
                </a:solidFill>
              </a:rPr>
              <a:t> 118 core          (2009)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86114" name="Object 2"/>
          <p:cNvGraphicFramePr>
            <a:graphicFrameLocks noChangeAspect="1"/>
          </p:cNvGraphicFramePr>
          <p:nvPr/>
        </p:nvGraphicFramePr>
        <p:xfrm>
          <a:off x="527050" y="3278188"/>
          <a:ext cx="8686800" cy="3717925"/>
        </p:xfrm>
        <a:graphic>
          <a:graphicData uri="http://schemas.openxmlformats.org/presentationml/2006/ole">
            <p:oleObj spid="_x0000_s233474" name="Worksheet" r:id="rId4" imgW="5993892" imgH="2564892" progId="Excel.Sheet.8">
              <p:embed/>
            </p:oleObj>
          </a:graphicData>
        </a:graphic>
      </p:graphicFrame>
      <p:sp>
        <p:nvSpPr>
          <p:cNvPr id="986115" name="Rectangle 3"/>
          <p:cNvSpPr>
            <a:spLocks noChangeArrowheads="1"/>
          </p:cNvSpPr>
          <p:nvPr/>
        </p:nvSpPr>
        <p:spPr bwMode="auto">
          <a:xfrm>
            <a:off x="630238" y="228600"/>
            <a:ext cx="8847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u="sng">
                <a:ea typeface="ＭＳ Ｐゴシック" charset="-128"/>
              </a:rPr>
              <a:t>How many sites were phosphorylated by more than one kinase?</a:t>
            </a:r>
          </a:p>
        </p:txBody>
      </p:sp>
      <p:sp>
        <p:nvSpPr>
          <p:cNvPr id="986116" name="Rectangle 4"/>
          <p:cNvSpPr>
            <a:spLocks noChangeArrowheads="1"/>
          </p:cNvSpPr>
          <p:nvPr/>
        </p:nvSpPr>
        <p:spPr bwMode="auto">
          <a:xfrm flipV="1">
            <a:off x="2393950" y="1901825"/>
            <a:ext cx="470535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6117" name="Rectangle 5"/>
          <p:cNvSpPr>
            <a:spLocks noChangeArrowheads="1"/>
          </p:cNvSpPr>
          <p:nvPr/>
        </p:nvSpPr>
        <p:spPr bwMode="auto">
          <a:xfrm>
            <a:off x="831850" y="2419350"/>
            <a:ext cx="713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ea typeface="ＭＳ Ｐゴシック" charset="-128"/>
              </a:rPr>
              <a:t>65% (129) sites phosphorylated by multiple kinases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31825" y="919163"/>
            <a:ext cx="4505325" cy="1146175"/>
            <a:chOff x="173" y="2721"/>
            <a:chExt cx="2838" cy="722"/>
          </a:xfrm>
        </p:grpSpPr>
        <p:sp>
          <p:nvSpPr>
            <p:cNvPr id="986119" name="Line 7"/>
            <p:cNvSpPr>
              <a:spLocks noChangeShapeType="1"/>
            </p:cNvSpPr>
            <p:nvPr/>
          </p:nvSpPr>
          <p:spPr bwMode="auto">
            <a:xfrm>
              <a:off x="2104" y="3368"/>
              <a:ext cx="90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86120" name="Line 8"/>
            <p:cNvSpPr>
              <a:spLocks noChangeShapeType="1"/>
            </p:cNvSpPr>
            <p:nvPr/>
          </p:nvSpPr>
          <p:spPr bwMode="auto">
            <a:xfrm>
              <a:off x="2557" y="3278"/>
              <a:ext cx="0" cy="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86121" name="Text Box 9"/>
            <p:cNvSpPr txBox="1">
              <a:spLocks noChangeArrowheads="1"/>
            </p:cNvSpPr>
            <p:nvPr/>
          </p:nvSpPr>
          <p:spPr bwMode="auto">
            <a:xfrm>
              <a:off x="173" y="3039"/>
              <a:ext cx="94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/>
                <a:t>kinase</a:t>
              </a:r>
            </a:p>
            <a:p>
              <a:r>
                <a:rPr lang="en-GB"/>
                <a:t>convergence</a:t>
              </a:r>
            </a:p>
          </p:txBody>
        </p:sp>
        <p:sp>
          <p:nvSpPr>
            <p:cNvPr id="986122" name="Text Box 10"/>
            <p:cNvSpPr txBox="1">
              <a:spLocks noChangeArrowheads="1"/>
            </p:cNvSpPr>
            <p:nvPr/>
          </p:nvSpPr>
          <p:spPr bwMode="auto">
            <a:xfrm>
              <a:off x="2077" y="2721"/>
              <a:ext cx="2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/>
                <a:t>k1</a:t>
              </a:r>
            </a:p>
          </p:txBody>
        </p:sp>
        <p:sp>
          <p:nvSpPr>
            <p:cNvPr id="986123" name="Text Box 11"/>
            <p:cNvSpPr txBox="1">
              <a:spLocks noChangeArrowheads="1"/>
            </p:cNvSpPr>
            <p:nvPr/>
          </p:nvSpPr>
          <p:spPr bwMode="auto">
            <a:xfrm>
              <a:off x="2413" y="2721"/>
              <a:ext cx="2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/>
                <a:t>k2</a:t>
              </a:r>
            </a:p>
          </p:txBody>
        </p:sp>
        <p:sp>
          <p:nvSpPr>
            <p:cNvPr id="986124" name="Text Box 12"/>
            <p:cNvSpPr txBox="1">
              <a:spLocks noChangeArrowheads="1"/>
            </p:cNvSpPr>
            <p:nvPr/>
          </p:nvSpPr>
          <p:spPr bwMode="auto">
            <a:xfrm>
              <a:off x="2741" y="2725"/>
              <a:ext cx="2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/>
                <a:t>kn</a:t>
              </a:r>
            </a:p>
          </p:txBody>
        </p:sp>
        <p:sp>
          <p:nvSpPr>
            <p:cNvPr id="986125" name="Oval 13"/>
            <p:cNvSpPr>
              <a:spLocks noChangeArrowheads="1"/>
            </p:cNvSpPr>
            <p:nvPr/>
          </p:nvSpPr>
          <p:spPr bwMode="auto">
            <a:xfrm>
              <a:off x="2496" y="3164"/>
              <a:ext cx="120" cy="11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sz="1400"/>
                <a:t>P</a:t>
              </a:r>
            </a:p>
          </p:txBody>
        </p:sp>
        <p:sp>
          <p:nvSpPr>
            <p:cNvPr id="986126" name="Line 14"/>
            <p:cNvSpPr>
              <a:spLocks noChangeShapeType="1"/>
            </p:cNvSpPr>
            <p:nvPr/>
          </p:nvSpPr>
          <p:spPr bwMode="auto">
            <a:xfrm>
              <a:off x="2256" y="2936"/>
              <a:ext cx="236" cy="2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86127" name="Line 15"/>
            <p:cNvSpPr>
              <a:spLocks noChangeShapeType="1"/>
            </p:cNvSpPr>
            <p:nvPr/>
          </p:nvSpPr>
          <p:spPr bwMode="auto">
            <a:xfrm>
              <a:off x="2528" y="2936"/>
              <a:ext cx="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86128" name="Line 16"/>
            <p:cNvSpPr>
              <a:spLocks noChangeShapeType="1"/>
            </p:cNvSpPr>
            <p:nvPr/>
          </p:nvSpPr>
          <p:spPr bwMode="auto">
            <a:xfrm flipH="1">
              <a:off x="2604" y="2928"/>
              <a:ext cx="228" cy="2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86129" name="Text Box 17"/>
          <p:cNvSpPr txBox="1">
            <a:spLocks noChangeArrowheads="1"/>
          </p:cNvSpPr>
          <p:nvPr/>
        </p:nvSpPr>
        <p:spPr bwMode="auto">
          <a:xfrm>
            <a:off x="6483350" y="1125538"/>
            <a:ext cx="3146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GB" i="1"/>
              <a:t> redundance / robustness</a:t>
            </a:r>
          </a:p>
          <a:p>
            <a:pPr>
              <a:buFontTx/>
              <a:buChar char="•"/>
            </a:pPr>
            <a:r>
              <a:rPr lang="en-GB" i="1"/>
              <a:t> multiple upstream receptors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138" name="Text Box 2"/>
          <p:cNvSpPr txBox="1">
            <a:spLocks noChangeArrowheads="1"/>
          </p:cNvSpPr>
          <p:nvPr/>
        </p:nvSpPr>
        <p:spPr bwMode="auto">
          <a:xfrm>
            <a:off x="633413" y="434975"/>
            <a:ext cx="40862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/>
              <a:t>Hubs – highly connected</a:t>
            </a:r>
            <a:endParaRPr lang="en-US" sz="2800"/>
          </a:p>
        </p:txBody>
      </p:sp>
      <p:sp>
        <p:nvSpPr>
          <p:cNvPr id="987139" name="Text Box 3"/>
          <p:cNvSpPr txBox="1">
            <a:spLocks noChangeArrowheads="1"/>
          </p:cNvSpPr>
          <p:nvPr/>
        </p:nvSpPr>
        <p:spPr bwMode="auto">
          <a:xfrm>
            <a:off x="7034213" y="1835150"/>
            <a:ext cx="692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u="sng"/>
              <a:t>Sites</a:t>
            </a:r>
            <a:endParaRPr lang="en-US" u="sng"/>
          </a:p>
        </p:txBody>
      </p:sp>
      <p:sp>
        <p:nvSpPr>
          <p:cNvPr id="987140" name="Text Box 4"/>
          <p:cNvSpPr txBox="1">
            <a:spLocks noChangeArrowheads="1"/>
          </p:cNvSpPr>
          <p:nvPr/>
        </p:nvSpPr>
        <p:spPr bwMode="auto">
          <a:xfrm>
            <a:off x="588963" y="1790700"/>
            <a:ext cx="10207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u="sng"/>
              <a:t>Proteins</a:t>
            </a:r>
            <a:endParaRPr lang="en-US" u="sng"/>
          </a:p>
        </p:txBody>
      </p:sp>
      <p:pic>
        <p:nvPicPr>
          <p:cNvPr id="9871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875" y="2524125"/>
            <a:ext cx="56261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8714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30963" y="2395538"/>
            <a:ext cx="3297237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ba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" y="-2049877"/>
            <a:ext cx="9393380" cy="113698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40480" y="594360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coincidence detectors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tmp kinase substrate interaction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4325" y="1344613"/>
            <a:ext cx="4183063" cy="438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 descr="Fig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7231" y="1716088"/>
            <a:ext cx="5445125" cy="384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647700" y="360363"/>
            <a:ext cx="10318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NMDA </a:t>
            </a:r>
          </a:p>
          <a:p>
            <a:r>
              <a:rPr lang="en-GB"/>
              <a:t>receptor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2020888" y="333375"/>
            <a:ext cx="10318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mGluR </a:t>
            </a:r>
          </a:p>
          <a:p>
            <a:r>
              <a:rPr lang="en-GB"/>
              <a:t>receptor</a:t>
            </a: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3395663" y="334963"/>
            <a:ext cx="1233487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Dopamine</a:t>
            </a:r>
          </a:p>
          <a:p>
            <a:r>
              <a:rPr lang="en-GB"/>
              <a:t>receptor</a:t>
            </a: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1433513" y="5795963"/>
            <a:ext cx="2611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Combinations of sites</a:t>
            </a:r>
            <a:endParaRPr lang="en-US" sz="2000"/>
          </a:p>
        </p:txBody>
      </p:sp>
      <p:sp>
        <p:nvSpPr>
          <p:cNvPr id="38920" name="AutoShape 8"/>
          <p:cNvSpPr>
            <a:spLocks noChangeArrowheads="1"/>
          </p:cNvSpPr>
          <p:nvPr/>
        </p:nvSpPr>
        <p:spPr bwMode="auto">
          <a:xfrm>
            <a:off x="2206625" y="5224463"/>
            <a:ext cx="1030288" cy="436562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38921" name="AutoShape 9"/>
          <p:cNvSpPr>
            <a:spLocks/>
          </p:cNvSpPr>
          <p:nvPr/>
        </p:nvSpPr>
        <p:spPr bwMode="auto">
          <a:xfrm rot="-5400000">
            <a:off x="2482850" y="71438"/>
            <a:ext cx="376237" cy="2497138"/>
          </a:xfrm>
          <a:prstGeom prst="leftBrace">
            <a:avLst>
              <a:gd name="adj1" fmla="val 5531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AutoShape 10"/>
          <p:cNvSpPr>
            <a:spLocks noChangeArrowheads="1"/>
          </p:cNvSpPr>
          <p:nvPr/>
        </p:nvSpPr>
        <p:spPr bwMode="auto">
          <a:xfrm>
            <a:off x="2132013" y="1563688"/>
            <a:ext cx="1030287" cy="436562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38923" name="Text Box 13"/>
          <p:cNvSpPr txBox="1">
            <a:spLocks noChangeArrowheads="1"/>
          </p:cNvSpPr>
          <p:nvPr/>
        </p:nvSpPr>
        <p:spPr bwMode="auto">
          <a:xfrm>
            <a:off x="6042025" y="6272213"/>
            <a:ext cx="289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Functional orchestration</a:t>
            </a:r>
            <a:endParaRPr lang="en-US" sz="2000"/>
          </a:p>
        </p:txBody>
      </p:sp>
      <p:sp>
        <p:nvSpPr>
          <p:cNvPr id="38924" name="AutoShape 14"/>
          <p:cNvSpPr>
            <a:spLocks noChangeArrowheads="1"/>
          </p:cNvSpPr>
          <p:nvPr/>
        </p:nvSpPr>
        <p:spPr bwMode="auto">
          <a:xfrm>
            <a:off x="6815138" y="5700713"/>
            <a:ext cx="1030287" cy="436562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378571" y="3283755"/>
            <a:ext cx="521542" cy="245328"/>
            <a:chOff x="494" y="1694"/>
            <a:chExt cx="989" cy="697"/>
          </a:xfrm>
        </p:grpSpPr>
        <p:sp>
          <p:nvSpPr>
            <p:cNvPr id="1084419" name="Oval 3"/>
            <p:cNvSpPr>
              <a:spLocks noChangeArrowheads="1"/>
            </p:cNvSpPr>
            <p:nvPr/>
          </p:nvSpPr>
          <p:spPr bwMode="auto">
            <a:xfrm>
              <a:off x="494" y="1694"/>
              <a:ext cx="221" cy="221"/>
            </a:xfrm>
            <a:prstGeom prst="ellipse">
              <a:avLst/>
            </a:prstGeom>
            <a:solidFill>
              <a:srgbClr val="00CC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4420" name="Oval 4"/>
            <p:cNvSpPr>
              <a:spLocks noChangeArrowheads="1"/>
            </p:cNvSpPr>
            <p:nvPr/>
          </p:nvSpPr>
          <p:spPr bwMode="auto">
            <a:xfrm>
              <a:off x="750" y="1700"/>
              <a:ext cx="221" cy="221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4421" name="Oval 5"/>
            <p:cNvSpPr>
              <a:spLocks noChangeArrowheads="1"/>
            </p:cNvSpPr>
            <p:nvPr/>
          </p:nvSpPr>
          <p:spPr bwMode="auto">
            <a:xfrm>
              <a:off x="1006" y="1706"/>
              <a:ext cx="221" cy="221"/>
            </a:xfrm>
            <a:prstGeom prst="ellipse">
              <a:avLst/>
            </a:prstGeom>
            <a:solidFill>
              <a:srgbClr val="9999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4422" name="Oval 6"/>
            <p:cNvSpPr>
              <a:spLocks noChangeArrowheads="1"/>
            </p:cNvSpPr>
            <p:nvPr/>
          </p:nvSpPr>
          <p:spPr bwMode="auto">
            <a:xfrm>
              <a:off x="1262" y="1712"/>
              <a:ext cx="221" cy="221"/>
            </a:xfrm>
            <a:prstGeom prst="ellipse">
              <a:avLst/>
            </a:prstGeom>
            <a:solidFill>
              <a:srgbClr val="A3F3FB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4423" name="Rectangle 7"/>
            <p:cNvSpPr>
              <a:spLocks noChangeArrowheads="1"/>
            </p:cNvSpPr>
            <p:nvPr/>
          </p:nvSpPr>
          <p:spPr bwMode="auto">
            <a:xfrm>
              <a:off x="629" y="2006"/>
              <a:ext cx="211" cy="168"/>
            </a:xfrm>
            <a:prstGeom prst="rect">
              <a:avLst/>
            </a:prstGeom>
            <a:solidFill>
              <a:srgbClr val="F81C4B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4424" name="Rectangle 8"/>
            <p:cNvSpPr>
              <a:spLocks noChangeArrowheads="1"/>
            </p:cNvSpPr>
            <p:nvPr/>
          </p:nvSpPr>
          <p:spPr bwMode="auto">
            <a:xfrm>
              <a:off x="870" y="2007"/>
              <a:ext cx="211" cy="168"/>
            </a:xfrm>
            <a:prstGeom prst="rect">
              <a:avLst/>
            </a:prstGeom>
            <a:solidFill>
              <a:srgbClr val="CF073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4425" name="Rectangle 9"/>
            <p:cNvSpPr>
              <a:spLocks noChangeArrowheads="1"/>
            </p:cNvSpPr>
            <p:nvPr/>
          </p:nvSpPr>
          <p:spPr bwMode="auto">
            <a:xfrm>
              <a:off x="1111" y="2008"/>
              <a:ext cx="211" cy="168"/>
            </a:xfrm>
            <a:prstGeom prst="rect">
              <a:avLst/>
            </a:prstGeom>
            <a:solidFill>
              <a:srgbClr val="FCA2B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4426" name="AutoShape 10"/>
            <p:cNvSpPr>
              <a:spLocks noChangeArrowheads="1"/>
            </p:cNvSpPr>
            <p:nvPr/>
          </p:nvSpPr>
          <p:spPr bwMode="auto">
            <a:xfrm flipH="1" flipV="1">
              <a:off x="558" y="2279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4427" name="AutoShape 11"/>
            <p:cNvSpPr>
              <a:spLocks noChangeArrowheads="1"/>
            </p:cNvSpPr>
            <p:nvPr/>
          </p:nvSpPr>
          <p:spPr bwMode="auto">
            <a:xfrm flipH="1" flipV="1">
              <a:off x="844" y="2275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4428" name="AutoShape 12"/>
            <p:cNvSpPr>
              <a:spLocks noChangeArrowheads="1"/>
            </p:cNvSpPr>
            <p:nvPr/>
          </p:nvSpPr>
          <p:spPr bwMode="auto">
            <a:xfrm flipH="1" flipV="1">
              <a:off x="1129" y="2280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4429" name="Line 13"/>
            <p:cNvSpPr>
              <a:spLocks noChangeShapeType="1"/>
            </p:cNvSpPr>
            <p:nvPr/>
          </p:nvSpPr>
          <p:spPr bwMode="auto">
            <a:xfrm>
              <a:off x="657" y="1902"/>
              <a:ext cx="73" cy="1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84430" name="Line 14"/>
            <p:cNvSpPr>
              <a:spLocks noChangeShapeType="1"/>
            </p:cNvSpPr>
            <p:nvPr/>
          </p:nvSpPr>
          <p:spPr bwMode="auto">
            <a:xfrm>
              <a:off x="898" y="1915"/>
              <a:ext cx="67" cy="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84431" name="Line 15"/>
            <p:cNvSpPr>
              <a:spLocks noChangeShapeType="1"/>
            </p:cNvSpPr>
            <p:nvPr/>
          </p:nvSpPr>
          <p:spPr bwMode="auto">
            <a:xfrm flipH="1">
              <a:off x="979" y="1903"/>
              <a:ext cx="67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84432" name="Line 16"/>
            <p:cNvSpPr>
              <a:spLocks noChangeShapeType="1"/>
            </p:cNvSpPr>
            <p:nvPr/>
          </p:nvSpPr>
          <p:spPr bwMode="auto">
            <a:xfrm flipH="1">
              <a:off x="1226" y="1908"/>
              <a:ext cx="69" cy="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84433" name="Line 17"/>
            <p:cNvSpPr>
              <a:spLocks noChangeShapeType="1"/>
            </p:cNvSpPr>
            <p:nvPr/>
          </p:nvSpPr>
          <p:spPr bwMode="auto">
            <a:xfrm>
              <a:off x="1191" y="2178"/>
              <a:ext cx="73" cy="1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84434" name="Line 18"/>
            <p:cNvSpPr>
              <a:spLocks noChangeShapeType="1"/>
            </p:cNvSpPr>
            <p:nvPr/>
          </p:nvSpPr>
          <p:spPr bwMode="auto">
            <a:xfrm flipH="1">
              <a:off x="654" y="2180"/>
              <a:ext cx="69" cy="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84435" name="Line 19"/>
            <p:cNvSpPr>
              <a:spLocks noChangeShapeType="1"/>
            </p:cNvSpPr>
            <p:nvPr/>
          </p:nvSpPr>
          <p:spPr bwMode="auto">
            <a:xfrm flipH="1">
              <a:off x="971" y="2175"/>
              <a:ext cx="1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4124497" y="3287490"/>
            <a:ext cx="521542" cy="245329"/>
            <a:chOff x="1728" y="1716"/>
            <a:chExt cx="989" cy="697"/>
          </a:xfrm>
        </p:grpSpPr>
        <p:sp>
          <p:nvSpPr>
            <p:cNvPr id="1084437" name="Oval 21"/>
            <p:cNvSpPr>
              <a:spLocks noChangeArrowheads="1"/>
            </p:cNvSpPr>
            <p:nvPr/>
          </p:nvSpPr>
          <p:spPr bwMode="auto">
            <a:xfrm>
              <a:off x="1728" y="1716"/>
              <a:ext cx="221" cy="221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4438" name="Oval 22"/>
            <p:cNvSpPr>
              <a:spLocks noChangeArrowheads="1"/>
            </p:cNvSpPr>
            <p:nvPr/>
          </p:nvSpPr>
          <p:spPr bwMode="auto">
            <a:xfrm>
              <a:off x="1984" y="1722"/>
              <a:ext cx="221" cy="221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4439" name="Oval 23"/>
            <p:cNvSpPr>
              <a:spLocks noChangeArrowheads="1"/>
            </p:cNvSpPr>
            <p:nvPr/>
          </p:nvSpPr>
          <p:spPr bwMode="auto">
            <a:xfrm>
              <a:off x="2240" y="1728"/>
              <a:ext cx="221" cy="221"/>
            </a:xfrm>
            <a:prstGeom prst="ellipse">
              <a:avLst/>
            </a:prstGeom>
            <a:solidFill>
              <a:srgbClr val="9999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4440" name="Oval 24"/>
            <p:cNvSpPr>
              <a:spLocks noChangeArrowheads="1"/>
            </p:cNvSpPr>
            <p:nvPr/>
          </p:nvSpPr>
          <p:spPr bwMode="auto">
            <a:xfrm>
              <a:off x="2496" y="1734"/>
              <a:ext cx="221" cy="221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4441" name="Rectangle 25"/>
            <p:cNvSpPr>
              <a:spLocks noChangeArrowheads="1"/>
            </p:cNvSpPr>
            <p:nvPr/>
          </p:nvSpPr>
          <p:spPr bwMode="auto">
            <a:xfrm>
              <a:off x="1863" y="2028"/>
              <a:ext cx="211" cy="168"/>
            </a:xfrm>
            <a:prstGeom prst="rect">
              <a:avLst/>
            </a:prstGeom>
            <a:solidFill>
              <a:srgbClr val="FF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4442" name="Rectangle 26"/>
            <p:cNvSpPr>
              <a:spLocks noChangeArrowheads="1"/>
            </p:cNvSpPr>
            <p:nvPr/>
          </p:nvSpPr>
          <p:spPr bwMode="auto">
            <a:xfrm>
              <a:off x="2104" y="2029"/>
              <a:ext cx="211" cy="168"/>
            </a:xfrm>
            <a:prstGeom prst="rect">
              <a:avLst/>
            </a:prstGeom>
            <a:solidFill>
              <a:srgbClr val="CF073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4443" name="Rectangle 27"/>
            <p:cNvSpPr>
              <a:spLocks noChangeArrowheads="1"/>
            </p:cNvSpPr>
            <p:nvPr/>
          </p:nvSpPr>
          <p:spPr bwMode="auto">
            <a:xfrm>
              <a:off x="2345" y="2030"/>
              <a:ext cx="211" cy="168"/>
            </a:xfrm>
            <a:prstGeom prst="rect">
              <a:avLst/>
            </a:prstGeom>
            <a:solidFill>
              <a:srgbClr val="FF99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4444" name="AutoShape 28"/>
            <p:cNvSpPr>
              <a:spLocks noChangeArrowheads="1"/>
            </p:cNvSpPr>
            <p:nvPr/>
          </p:nvSpPr>
          <p:spPr bwMode="auto">
            <a:xfrm flipH="1" flipV="1">
              <a:off x="1792" y="2301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4445" name="AutoShape 29"/>
            <p:cNvSpPr>
              <a:spLocks noChangeArrowheads="1"/>
            </p:cNvSpPr>
            <p:nvPr/>
          </p:nvSpPr>
          <p:spPr bwMode="auto">
            <a:xfrm flipH="1" flipV="1">
              <a:off x="2078" y="2297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4446" name="AutoShape 30"/>
            <p:cNvSpPr>
              <a:spLocks noChangeArrowheads="1"/>
            </p:cNvSpPr>
            <p:nvPr/>
          </p:nvSpPr>
          <p:spPr bwMode="auto">
            <a:xfrm flipH="1" flipV="1">
              <a:off x="2363" y="2302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4447" name="Line 31"/>
            <p:cNvSpPr>
              <a:spLocks noChangeShapeType="1"/>
            </p:cNvSpPr>
            <p:nvPr/>
          </p:nvSpPr>
          <p:spPr bwMode="auto">
            <a:xfrm>
              <a:off x="1891" y="1924"/>
              <a:ext cx="73" cy="1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84448" name="Line 32"/>
            <p:cNvSpPr>
              <a:spLocks noChangeShapeType="1"/>
            </p:cNvSpPr>
            <p:nvPr/>
          </p:nvSpPr>
          <p:spPr bwMode="auto">
            <a:xfrm>
              <a:off x="2132" y="1937"/>
              <a:ext cx="67" cy="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84449" name="Line 33"/>
            <p:cNvSpPr>
              <a:spLocks noChangeShapeType="1"/>
            </p:cNvSpPr>
            <p:nvPr/>
          </p:nvSpPr>
          <p:spPr bwMode="auto">
            <a:xfrm flipH="1">
              <a:off x="2213" y="1925"/>
              <a:ext cx="67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84450" name="Line 34"/>
            <p:cNvSpPr>
              <a:spLocks noChangeShapeType="1"/>
            </p:cNvSpPr>
            <p:nvPr/>
          </p:nvSpPr>
          <p:spPr bwMode="auto">
            <a:xfrm flipH="1">
              <a:off x="2460" y="1930"/>
              <a:ext cx="69" cy="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84451" name="Line 35"/>
            <p:cNvSpPr>
              <a:spLocks noChangeShapeType="1"/>
            </p:cNvSpPr>
            <p:nvPr/>
          </p:nvSpPr>
          <p:spPr bwMode="auto">
            <a:xfrm>
              <a:off x="2425" y="2200"/>
              <a:ext cx="73" cy="1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84452" name="Line 36"/>
            <p:cNvSpPr>
              <a:spLocks noChangeShapeType="1"/>
            </p:cNvSpPr>
            <p:nvPr/>
          </p:nvSpPr>
          <p:spPr bwMode="auto">
            <a:xfrm flipH="1">
              <a:off x="1888" y="2202"/>
              <a:ext cx="69" cy="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84453" name="Line 37"/>
            <p:cNvSpPr>
              <a:spLocks noChangeShapeType="1"/>
            </p:cNvSpPr>
            <p:nvPr/>
          </p:nvSpPr>
          <p:spPr bwMode="auto">
            <a:xfrm flipH="1">
              <a:off x="2205" y="2197"/>
              <a:ext cx="1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4883766" y="3302434"/>
            <a:ext cx="522756" cy="245329"/>
            <a:chOff x="3076" y="1744"/>
            <a:chExt cx="989" cy="697"/>
          </a:xfrm>
        </p:grpSpPr>
        <p:sp>
          <p:nvSpPr>
            <p:cNvPr id="1084455" name="Oval 39"/>
            <p:cNvSpPr>
              <a:spLocks noChangeArrowheads="1"/>
            </p:cNvSpPr>
            <p:nvPr/>
          </p:nvSpPr>
          <p:spPr bwMode="auto">
            <a:xfrm>
              <a:off x="3076" y="1744"/>
              <a:ext cx="221" cy="221"/>
            </a:xfrm>
            <a:prstGeom prst="ellipse">
              <a:avLst/>
            </a:prstGeom>
            <a:solidFill>
              <a:srgbClr val="A3F3FB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4456" name="Oval 40"/>
            <p:cNvSpPr>
              <a:spLocks noChangeArrowheads="1"/>
            </p:cNvSpPr>
            <p:nvPr/>
          </p:nvSpPr>
          <p:spPr bwMode="auto">
            <a:xfrm>
              <a:off x="3332" y="1750"/>
              <a:ext cx="221" cy="221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4457" name="Oval 41"/>
            <p:cNvSpPr>
              <a:spLocks noChangeArrowheads="1"/>
            </p:cNvSpPr>
            <p:nvPr/>
          </p:nvSpPr>
          <p:spPr bwMode="auto">
            <a:xfrm>
              <a:off x="3588" y="1756"/>
              <a:ext cx="221" cy="221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4458" name="Oval 42"/>
            <p:cNvSpPr>
              <a:spLocks noChangeArrowheads="1"/>
            </p:cNvSpPr>
            <p:nvPr/>
          </p:nvSpPr>
          <p:spPr bwMode="auto">
            <a:xfrm>
              <a:off x="3844" y="1762"/>
              <a:ext cx="221" cy="221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4459" name="Rectangle 43"/>
            <p:cNvSpPr>
              <a:spLocks noChangeArrowheads="1"/>
            </p:cNvSpPr>
            <p:nvPr/>
          </p:nvSpPr>
          <p:spPr bwMode="auto">
            <a:xfrm>
              <a:off x="3211" y="2056"/>
              <a:ext cx="211" cy="168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4460" name="Rectangle 44"/>
            <p:cNvSpPr>
              <a:spLocks noChangeArrowheads="1"/>
            </p:cNvSpPr>
            <p:nvPr/>
          </p:nvSpPr>
          <p:spPr bwMode="auto">
            <a:xfrm>
              <a:off x="3452" y="2057"/>
              <a:ext cx="211" cy="168"/>
            </a:xfrm>
            <a:prstGeom prst="rect">
              <a:avLst/>
            </a:prstGeom>
            <a:solidFill>
              <a:srgbClr val="CF073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4461" name="Rectangle 45"/>
            <p:cNvSpPr>
              <a:spLocks noChangeArrowheads="1"/>
            </p:cNvSpPr>
            <p:nvPr/>
          </p:nvSpPr>
          <p:spPr bwMode="auto">
            <a:xfrm>
              <a:off x="3693" y="2058"/>
              <a:ext cx="211" cy="168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4462" name="AutoShape 46"/>
            <p:cNvSpPr>
              <a:spLocks noChangeArrowheads="1"/>
            </p:cNvSpPr>
            <p:nvPr/>
          </p:nvSpPr>
          <p:spPr bwMode="auto">
            <a:xfrm flipH="1" flipV="1">
              <a:off x="3140" y="2329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4463" name="AutoShape 47"/>
            <p:cNvSpPr>
              <a:spLocks noChangeArrowheads="1"/>
            </p:cNvSpPr>
            <p:nvPr/>
          </p:nvSpPr>
          <p:spPr bwMode="auto">
            <a:xfrm flipH="1" flipV="1">
              <a:off x="3426" y="2325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4464" name="AutoShape 48"/>
            <p:cNvSpPr>
              <a:spLocks noChangeArrowheads="1"/>
            </p:cNvSpPr>
            <p:nvPr/>
          </p:nvSpPr>
          <p:spPr bwMode="auto">
            <a:xfrm flipH="1" flipV="1">
              <a:off x="3711" y="2330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4465" name="Line 49"/>
            <p:cNvSpPr>
              <a:spLocks noChangeShapeType="1"/>
            </p:cNvSpPr>
            <p:nvPr/>
          </p:nvSpPr>
          <p:spPr bwMode="auto">
            <a:xfrm>
              <a:off x="3239" y="1952"/>
              <a:ext cx="73" cy="1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84466" name="Line 50"/>
            <p:cNvSpPr>
              <a:spLocks noChangeShapeType="1"/>
            </p:cNvSpPr>
            <p:nvPr/>
          </p:nvSpPr>
          <p:spPr bwMode="auto">
            <a:xfrm>
              <a:off x="3480" y="1965"/>
              <a:ext cx="67" cy="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84467" name="Line 51"/>
            <p:cNvSpPr>
              <a:spLocks noChangeShapeType="1"/>
            </p:cNvSpPr>
            <p:nvPr/>
          </p:nvSpPr>
          <p:spPr bwMode="auto">
            <a:xfrm flipH="1">
              <a:off x="3561" y="1953"/>
              <a:ext cx="67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84468" name="Line 52"/>
            <p:cNvSpPr>
              <a:spLocks noChangeShapeType="1"/>
            </p:cNvSpPr>
            <p:nvPr/>
          </p:nvSpPr>
          <p:spPr bwMode="auto">
            <a:xfrm flipH="1">
              <a:off x="3808" y="1958"/>
              <a:ext cx="69" cy="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84469" name="Line 53"/>
            <p:cNvSpPr>
              <a:spLocks noChangeShapeType="1"/>
            </p:cNvSpPr>
            <p:nvPr/>
          </p:nvSpPr>
          <p:spPr bwMode="auto">
            <a:xfrm>
              <a:off x="3773" y="2228"/>
              <a:ext cx="73" cy="1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84470" name="Line 54"/>
            <p:cNvSpPr>
              <a:spLocks noChangeShapeType="1"/>
            </p:cNvSpPr>
            <p:nvPr/>
          </p:nvSpPr>
          <p:spPr bwMode="auto">
            <a:xfrm flipH="1">
              <a:off x="3236" y="2230"/>
              <a:ext cx="69" cy="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84471" name="Line 55"/>
            <p:cNvSpPr>
              <a:spLocks noChangeShapeType="1"/>
            </p:cNvSpPr>
            <p:nvPr/>
          </p:nvSpPr>
          <p:spPr bwMode="auto">
            <a:xfrm flipH="1">
              <a:off x="3553" y="2225"/>
              <a:ext cx="1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6"/>
          <p:cNvGrpSpPr>
            <a:grpSpLocks/>
          </p:cNvGrpSpPr>
          <p:nvPr/>
        </p:nvGrpSpPr>
        <p:grpSpPr bwMode="auto">
          <a:xfrm>
            <a:off x="5610287" y="3299944"/>
            <a:ext cx="523968" cy="245329"/>
            <a:chOff x="4424" y="1772"/>
            <a:chExt cx="989" cy="697"/>
          </a:xfrm>
        </p:grpSpPr>
        <p:sp>
          <p:nvSpPr>
            <p:cNvPr id="1084473" name="Oval 57"/>
            <p:cNvSpPr>
              <a:spLocks noChangeArrowheads="1"/>
            </p:cNvSpPr>
            <p:nvPr/>
          </p:nvSpPr>
          <p:spPr bwMode="auto">
            <a:xfrm>
              <a:off x="4424" y="1772"/>
              <a:ext cx="221" cy="221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4474" name="Oval 58"/>
            <p:cNvSpPr>
              <a:spLocks noChangeArrowheads="1"/>
            </p:cNvSpPr>
            <p:nvPr/>
          </p:nvSpPr>
          <p:spPr bwMode="auto">
            <a:xfrm>
              <a:off x="4680" y="1778"/>
              <a:ext cx="221" cy="221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4475" name="Oval 59"/>
            <p:cNvSpPr>
              <a:spLocks noChangeArrowheads="1"/>
            </p:cNvSpPr>
            <p:nvPr/>
          </p:nvSpPr>
          <p:spPr bwMode="auto">
            <a:xfrm>
              <a:off x="4936" y="1784"/>
              <a:ext cx="221" cy="221"/>
            </a:xfrm>
            <a:prstGeom prst="ellipse">
              <a:avLst/>
            </a:prstGeom>
            <a:solidFill>
              <a:srgbClr val="9999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4476" name="Oval 60"/>
            <p:cNvSpPr>
              <a:spLocks noChangeArrowheads="1"/>
            </p:cNvSpPr>
            <p:nvPr/>
          </p:nvSpPr>
          <p:spPr bwMode="auto">
            <a:xfrm>
              <a:off x="5192" y="1790"/>
              <a:ext cx="221" cy="221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4477" name="Rectangle 61"/>
            <p:cNvSpPr>
              <a:spLocks noChangeArrowheads="1"/>
            </p:cNvSpPr>
            <p:nvPr/>
          </p:nvSpPr>
          <p:spPr bwMode="auto">
            <a:xfrm>
              <a:off x="4559" y="2084"/>
              <a:ext cx="211" cy="168"/>
            </a:xfrm>
            <a:prstGeom prst="rect">
              <a:avLst/>
            </a:prstGeom>
            <a:solidFill>
              <a:srgbClr val="FF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4478" name="Rectangle 62"/>
            <p:cNvSpPr>
              <a:spLocks noChangeArrowheads="1"/>
            </p:cNvSpPr>
            <p:nvPr/>
          </p:nvSpPr>
          <p:spPr bwMode="auto">
            <a:xfrm>
              <a:off x="4800" y="2085"/>
              <a:ext cx="211" cy="168"/>
            </a:xfrm>
            <a:prstGeom prst="rect">
              <a:avLst/>
            </a:prstGeom>
            <a:solidFill>
              <a:srgbClr val="FF99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4479" name="Rectangle 63"/>
            <p:cNvSpPr>
              <a:spLocks noChangeArrowheads="1"/>
            </p:cNvSpPr>
            <p:nvPr/>
          </p:nvSpPr>
          <p:spPr bwMode="auto">
            <a:xfrm>
              <a:off x="5041" y="2086"/>
              <a:ext cx="211" cy="168"/>
            </a:xfrm>
            <a:prstGeom prst="rect">
              <a:avLst/>
            </a:prstGeom>
            <a:solidFill>
              <a:srgbClr val="FF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4480" name="AutoShape 64"/>
            <p:cNvSpPr>
              <a:spLocks noChangeArrowheads="1"/>
            </p:cNvSpPr>
            <p:nvPr/>
          </p:nvSpPr>
          <p:spPr bwMode="auto">
            <a:xfrm flipH="1" flipV="1">
              <a:off x="4488" y="2357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4481" name="AutoShape 65"/>
            <p:cNvSpPr>
              <a:spLocks noChangeArrowheads="1"/>
            </p:cNvSpPr>
            <p:nvPr/>
          </p:nvSpPr>
          <p:spPr bwMode="auto">
            <a:xfrm flipH="1" flipV="1">
              <a:off x="4774" y="2353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4482" name="AutoShape 66"/>
            <p:cNvSpPr>
              <a:spLocks noChangeArrowheads="1"/>
            </p:cNvSpPr>
            <p:nvPr/>
          </p:nvSpPr>
          <p:spPr bwMode="auto">
            <a:xfrm flipH="1" flipV="1">
              <a:off x="5059" y="2358"/>
              <a:ext cx="245" cy="1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4483" name="Line 67"/>
            <p:cNvSpPr>
              <a:spLocks noChangeShapeType="1"/>
            </p:cNvSpPr>
            <p:nvPr/>
          </p:nvSpPr>
          <p:spPr bwMode="auto">
            <a:xfrm>
              <a:off x="4587" y="1980"/>
              <a:ext cx="73" cy="1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84484" name="Line 68"/>
            <p:cNvSpPr>
              <a:spLocks noChangeShapeType="1"/>
            </p:cNvSpPr>
            <p:nvPr/>
          </p:nvSpPr>
          <p:spPr bwMode="auto">
            <a:xfrm>
              <a:off x="4828" y="1993"/>
              <a:ext cx="67" cy="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84485" name="Line 69"/>
            <p:cNvSpPr>
              <a:spLocks noChangeShapeType="1"/>
            </p:cNvSpPr>
            <p:nvPr/>
          </p:nvSpPr>
          <p:spPr bwMode="auto">
            <a:xfrm flipH="1">
              <a:off x="4909" y="1981"/>
              <a:ext cx="67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84486" name="Line 70"/>
            <p:cNvSpPr>
              <a:spLocks noChangeShapeType="1"/>
            </p:cNvSpPr>
            <p:nvPr/>
          </p:nvSpPr>
          <p:spPr bwMode="auto">
            <a:xfrm flipH="1">
              <a:off x="5156" y="1986"/>
              <a:ext cx="69" cy="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84487" name="Line 71"/>
            <p:cNvSpPr>
              <a:spLocks noChangeShapeType="1"/>
            </p:cNvSpPr>
            <p:nvPr/>
          </p:nvSpPr>
          <p:spPr bwMode="auto">
            <a:xfrm>
              <a:off x="5121" y="2256"/>
              <a:ext cx="73" cy="1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84488" name="Line 72"/>
            <p:cNvSpPr>
              <a:spLocks noChangeShapeType="1"/>
            </p:cNvSpPr>
            <p:nvPr/>
          </p:nvSpPr>
          <p:spPr bwMode="auto">
            <a:xfrm flipH="1">
              <a:off x="4584" y="2258"/>
              <a:ext cx="69" cy="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84489" name="Line 73"/>
            <p:cNvSpPr>
              <a:spLocks noChangeShapeType="1"/>
            </p:cNvSpPr>
            <p:nvPr/>
          </p:nvSpPr>
          <p:spPr bwMode="auto">
            <a:xfrm flipH="1">
              <a:off x="4901" y="2253"/>
              <a:ext cx="1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84490" name="AutoShape 74"/>
          <p:cNvSpPr>
            <a:spLocks/>
          </p:cNvSpPr>
          <p:nvPr/>
        </p:nvSpPr>
        <p:spPr bwMode="auto">
          <a:xfrm rot="16200000">
            <a:off x="4675798" y="2780602"/>
            <a:ext cx="183062" cy="2185626"/>
          </a:xfrm>
          <a:prstGeom prst="leftBrace">
            <a:avLst>
              <a:gd name="adj1" fmla="val 102154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084491" name="Picture 75" descr="Figure4"/>
          <p:cNvPicPr>
            <a:picLocks noChangeAspect="1" noChangeArrowheads="1"/>
          </p:cNvPicPr>
          <p:nvPr/>
        </p:nvPicPr>
        <p:blipFill>
          <a:blip r:embed="rId3" cstate="print"/>
          <a:srcRect l="70958" t="53734" r="18564" b="38042"/>
          <a:stretch>
            <a:fillRect/>
          </a:stretch>
        </p:blipFill>
        <p:spPr bwMode="auto">
          <a:xfrm>
            <a:off x="4513835" y="5977390"/>
            <a:ext cx="505774" cy="423410"/>
          </a:xfrm>
          <a:prstGeom prst="rect">
            <a:avLst/>
          </a:prstGeom>
          <a:solidFill>
            <a:schemeClr val="bg1"/>
          </a:solidFill>
          <a:ln w="38100" cmpd="dbl" algn="ctr">
            <a:noFill/>
            <a:miter lim="800000"/>
            <a:headEnd/>
            <a:tailEnd/>
          </a:ln>
          <a:effectLst/>
        </p:spPr>
      </p:pic>
      <p:pic>
        <p:nvPicPr>
          <p:cNvPr id="1084492" name="Picture 76" descr="Figure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44289" t="50734" r="40466" b="35800"/>
          <a:stretch>
            <a:fillRect/>
          </a:stretch>
        </p:blipFill>
        <p:spPr bwMode="auto">
          <a:xfrm>
            <a:off x="4431358" y="4972414"/>
            <a:ext cx="604019" cy="569113"/>
          </a:xfrm>
          <a:prstGeom prst="rect">
            <a:avLst/>
          </a:prstGeom>
          <a:solidFill>
            <a:schemeClr val="bg1"/>
          </a:solidFill>
          <a:ln w="38100" cmpd="dbl" algn="ctr">
            <a:noFill/>
            <a:miter lim="800000"/>
            <a:headEnd/>
            <a:tailEnd/>
          </a:ln>
          <a:effectLst/>
        </p:spPr>
      </p:pic>
      <p:pic>
        <p:nvPicPr>
          <p:cNvPr id="1084493" name="Picture 77" descr="Figure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18100" t="50093" r="63826" b="34953"/>
          <a:stretch>
            <a:fillRect/>
          </a:stretch>
        </p:blipFill>
        <p:spPr bwMode="auto">
          <a:xfrm>
            <a:off x="4441062" y="3979890"/>
            <a:ext cx="659812" cy="585302"/>
          </a:xfrm>
          <a:prstGeom prst="rect">
            <a:avLst/>
          </a:prstGeom>
          <a:solidFill>
            <a:schemeClr val="bg1"/>
          </a:solidFill>
          <a:ln w="38100" cmpd="dbl">
            <a:noFill/>
            <a:miter lim="800000"/>
            <a:headEnd/>
            <a:tailEnd/>
          </a:ln>
        </p:spPr>
      </p:pic>
      <p:pic>
        <p:nvPicPr>
          <p:cNvPr id="1084495" name="Picture 79" descr="yeast pombe_7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4305" y="6077016"/>
            <a:ext cx="380847" cy="252801"/>
          </a:xfrm>
          <a:prstGeom prst="rect">
            <a:avLst/>
          </a:prstGeom>
          <a:noFill/>
        </p:spPr>
      </p:pic>
      <p:pic>
        <p:nvPicPr>
          <p:cNvPr id="1084496" name="Picture 80" descr="fly drosophila_7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97325" y="5140532"/>
            <a:ext cx="664663" cy="303859"/>
          </a:xfrm>
          <a:prstGeom prst="rect">
            <a:avLst/>
          </a:prstGeom>
          <a:noFill/>
        </p:spPr>
      </p:pic>
      <p:pic>
        <p:nvPicPr>
          <p:cNvPr id="1084497" name="Picture 81" descr="primate chimp_7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0641" y="4035930"/>
            <a:ext cx="502136" cy="576585"/>
          </a:xfrm>
          <a:prstGeom prst="rect">
            <a:avLst/>
          </a:prstGeom>
          <a:noFill/>
        </p:spPr>
      </p:pic>
      <p:pic>
        <p:nvPicPr>
          <p:cNvPr id="1084500" name="Picture 84" descr="brain_sid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39964" y="1830639"/>
            <a:ext cx="651322" cy="439600"/>
          </a:xfrm>
          <a:prstGeom prst="rect">
            <a:avLst/>
          </a:prstGeom>
          <a:noFill/>
        </p:spPr>
      </p:pic>
      <p:pic>
        <p:nvPicPr>
          <p:cNvPr id="1084501" name="Picture 85" descr="neuron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344718" y="5146759"/>
            <a:ext cx="725308" cy="333747"/>
          </a:xfrm>
          <a:prstGeom prst="rect">
            <a:avLst/>
          </a:prstGeom>
          <a:noFill/>
        </p:spPr>
      </p:pic>
      <p:pic>
        <p:nvPicPr>
          <p:cNvPr id="1084502" name="Picture 8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257506" y="1819431"/>
            <a:ext cx="2725361" cy="48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84503" name="AutoShape 87"/>
          <p:cNvSpPr>
            <a:spLocks noChangeArrowheads="1"/>
          </p:cNvSpPr>
          <p:nvPr/>
        </p:nvSpPr>
        <p:spPr bwMode="auto">
          <a:xfrm>
            <a:off x="3991079" y="2695962"/>
            <a:ext cx="1575543" cy="398504"/>
          </a:xfrm>
          <a:prstGeom prst="upArrow">
            <a:avLst>
              <a:gd name="adj1" fmla="val 54120"/>
              <a:gd name="adj2" fmla="val 5906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084504" name="Text Box 88"/>
          <p:cNvSpPr txBox="1">
            <a:spLocks noChangeArrowheads="1"/>
          </p:cNvSpPr>
          <p:nvPr/>
        </p:nvSpPr>
        <p:spPr bwMode="auto">
          <a:xfrm>
            <a:off x="700038" y="423608"/>
            <a:ext cx="88072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i="1" dirty="0" smtClean="0"/>
              <a:t>Synapse evolution and expansion model of synapse diversity and behaviour</a:t>
            </a:r>
            <a:endParaRPr lang="en-GB" sz="2000" i="1" dirty="0"/>
          </a:p>
        </p:txBody>
      </p:sp>
      <p:pic>
        <p:nvPicPr>
          <p:cNvPr id="1084505" name="Picture 89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770504" y="1348699"/>
            <a:ext cx="976375" cy="119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0" name="Picture 3" descr="Fig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46738" y="3271063"/>
            <a:ext cx="2654116" cy="1925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4000" smtClean="0"/>
              <a:t>Acknowledgements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90293" y="1316420"/>
            <a:ext cx="2205038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sz="1600" u="sng" dirty="0" smtClean="0"/>
              <a:t>Proteomics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sz="1600" dirty="0" smtClean="0"/>
              <a:t>Marcelo Coba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sz="1600" dirty="0" smtClean="0"/>
              <a:t>Alex Bayes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16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sz="1600" dirty="0" err="1" smtClean="0"/>
              <a:t>Bilal</a:t>
            </a:r>
            <a:r>
              <a:rPr lang="en-GB" sz="1600" dirty="0" smtClean="0"/>
              <a:t> </a:t>
            </a:r>
            <a:r>
              <a:rPr lang="en-GB" sz="1600" dirty="0" err="1" smtClean="0"/>
              <a:t>Malik</a:t>
            </a:r>
            <a:endParaRPr lang="en-GB" sz="16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16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sz="1600" dirty="0" smtClean="0"/>
              <a:t>Mark Collins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sz="1600" dirty="0" smtClean="0"/>
              <a:t>Jyoti Choudhary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16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sz="1600" u="sng" dirty="0" smtClean="0"/>
              <a:t>Expression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sz="1600" dirty="0" smtClean="0"/>
              <a:t>Christopher Anderson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sz="1600" dirty="0" smtClean="0"/>
              <a:t>Cathy Vickers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16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sz="1600" u="sng" dirty="0" smtClean="0"/>
              <a:t>Informatics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sz="1600" dirty="0" smtClean="0"/>
              <a:t>Andrew Pocklington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sz="1600" dirty="0" smtClean="0"/>
              <a:t>J. Douglas Armstrong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16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sz="1600" dirty="0" smtClean="0"/>
              <a:t>Mike Croning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sz="1600" dirty="0" smtClean="0"/>
              <a:t>Richard Emes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16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1600" dirty="0" smtClean="0"/>
          </a:p>
        </p:txBody>
      </p:sp>
      <p:sp>
        <p:nvSpPr>
          <p:cNvPr id="176132" name="Text Box 4"/>
          <p:cNvSpPr txBox="1">
            <a:spLocks noChangeArrowheads="1"/>
          </p:cNvSpPr>
          <p:nvPr/>
        </p:nvSpPr>
        <p:spPr bwMode="auto">
          <a:xfrm>
            <a:off x="7375525" y="1554163"/>
            <a:ext cx="256352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 sz="1600" dirty="0"/>
          </a:p>
          <a:p>
            <a:endParaRPr lang="en-GB" sz="1600" u="sng" dirty="0"/>
          </a:p>
          <a:p>
            <a:r>
              <a:rPr lang="en-GB" sz="1600" u="sng" dirty="0"/>
              <a:t>Support</a:t>
            </a:r>
          </a:p>
          <a:p>
            <a:endParaRPr lang="en-GB" sz="1600" u="sng" dirty="0"/>
          </a:p>
          <a:p>
            <a:r>
              <a:rPr lang="en-GB" sz="1600" dirty="0" err="1"/>
              <a:t>Wellcome</a:t>
            </a:r>
            <a:r>
              <a:rPr lang="en-GB" sz="1600" dirty="0"/>
              <a:t> Trust</a:t>
            </a:r>
          </a:p>
          <a:p>
            <a:r>
              <a:rPr lang="en-GB" sz="1600" dirty="0"/>
              <a:t>Medical Research Council</a:t>
            </a:r>
          </a:p>
          <a:p>
            <a:r>
              <a:rPr lang="en-GB" sz="1600" dirty="0"/>
              <a:t>European Union</a:t>
            </a:r>
            <a:endParaRPr lang="en-US" sz="1600" dirty="0"/>
          </a:p>
        </p:txBody>
      </p:sp>
      <p:sp>
        <p:nvSpPr>
          <p:cNvPr id="176133" name="Text Box 6"/>
          <p:cNvSpPr txBox="1">
            <a:spLocks noChangeArrowheads="1"/>
          </p:cNvSpPr>
          <p:nvPr/>
        </p:nvSpPr>
        <p:spPr bwMode="auto">
          <a:xfrm>
            <a:off x="3744913" y="6224588"/>
            <a:ext cx="25066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hlinkClick r:id="rId3"/>
              </a:rPr>
              <a:t>www.genes2cognition.org</a:t>
            </a:r>
            <a:endParaRPr lang="en-GB" sz="1600"/>
          </a:p>
          <a:p>
            <a:pPr algn="ctr"/>
            <a:r>
              <a:rPr lang="en-GB" sz="1600"/>
              <a:t>www.g2conline.org</a:t>
            </a:r>
            <a:endParaRPr lang="en-US" sz="1600"/>
          </a:p>
        </p:txBody>
      </p:sp>
      <p:pic>
        <p:nvPicPr>
          <p:cNvPr id="176135" name="Picture 8" descr="logo_no_bord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7488" y="200025"/>
            <a:ext cx="1193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6" name="Text Box 2"/>
          <p:cNvSpPr txBox="1">
            <a:spLocks noChangeArrowheads="1"/>
          </p:cNvSpPr>
          <p:nvPr/>
        </p:nvSpPr>
        <p:spPr bwMode="auto">
          <a:xfrm>
            <a:off x="295275" y="6042025"/>
            <a:ext cx="49482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1">
                <a:solidFill>
                  <a:schemeClr val="bg1"/>
                </a:solidFill>
              </a:rPr>
              <a:t>Migaud et al, Nature, 396; 433-439. 1998; </a:t>
            </a:r>
          </a:p>
          <a:p>
            <a:r>
              <a:rPr lang="en-US" sz="2000" i="1">
                <a:solidFill>
                  <a:schemeClr val="bg1"/>
                </a:solidFill>
              </a:rPr>
              <a:t>Husi et al, Nature Neuroscience, 2000 </a:t>
            </a:r>
          </a:p>
        </p:txBody>
      </p:sp>
      <p:pic>
        <p:nvPicPr>
          <p:cNvPr id="687107" name="Picture 3" descr="NR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425" y="849313"/>
            <a:ext cx="2725738" cy="4244975"/>
          </a:xfrm>
          <a:prstGeom prst="rect">
            <a:avLst/>
          </a:prstGeom>
          <a:noFill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239000" y="560388"/>
            <a:ext cx="1676400" cy="990600"/>
            <a:chOff x="1536" y="1200"/>
            <a:chExt cx="3735" cy="1931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562" y="1920"/>
              <a:ext cx="3572" cy="408"/>
              <a:chOff x="1562" y="1920"/>
              <a:chExt cx="3572" cy="408"/>
            </a:xfrm>
          </p:grpSpPr>
          <p:grpSp>
            <p:nvGrpSpPr>
              <p:cNvPr id="4" name="Group 6"/>
              <p:cNvGrpSpPr>
                <a:grpSpLocks/>
              </p:cNvGrpSpPr>
              <p:nvPr/>
            </p:nvGrpSpPr>
            <p:grpSpPr bwMode="auto">
              <a:xfrm>
                <a:off x="2926" y="1920"/>
                <a:ext cx="480" cy="408"/>
                <a:chOff x="720" y="2184"/>
                <a:chExt cx="912" cy="680"/>
              </a:xfrm>
            </p:grpSpPr>
            <p:sp>
              <p:nvSpPr>
                <p:cNvPr id="687111" name="Line 7"/>
                <p:cNvSpPr>
                  <a:spLocks noChangeShapeType="1"/>
                </p:cNvSpPr>
                <p:nvPr/>
              </p:nvSpPr>
              <p:spPr bwMode="auto">
                <a:xfrm>
                  <a:off x="720" y="2736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7112" name="Freeform 8"/>
                <p:cNvSpPr>
                  <a:spLocks/>
                </p:cNvSpPr>
                <p:nvPr/>
              </p:nvSpPr>
              <p:spPr bwMode="auto">
                <a:xfrm>
                  <a:off x="1008" y="2184"/>
                  <a:ext cx="336" cy="680"/>
                </a:xfrm>
                <a:custGeom>
                  <a:avLst/>
                  <a:gdLst/>
                  <a:ahLst/>
                  <a:cxnLst>
                    <a:cxn ang="0">
                      <a:pos x="0" y="552"/>
                    </a:cxn>
                    <a:cxn ang="0">
                      <a:pos x="48" y="72"/>
                    </a:cxn>
                    <a:cxn ang="0">
                      <a:pos x="96" y="120"/>
                    </a:cxn>
                    <a:cxn ang="0">
                      <a:pos x="144" y="600"/>
                    </a:cxn>
                    <a:cxn ang="0">
                      <a:pos x="288" y="600"/>
                    </a:cxn>
                    <a:cxn ang="0">
                      <a:pos x="336" y="552"/>
                    </a:cxn>
                  </a:cxnLst>
                  <a:rect l="0" t="0" r="r" b="b"/>
                  <a:pathLst>
                    <a:path w="336" h="680">
                      <a:moveTo>
                        <a:pt x="0" y="552"/>
                      </a:moveTo>
                      <a:cubicBezTo>
                        <a:pt x="16" y="348"/>
                        <a:pt x="32" y="144"/>
                        <a:pt x="48" y="72"/>
                      </a:cubicBezTo>
                      <a:cubicBezTo>
                        <a:pt x="64" y="0"/>
                        <a:pt x="80" y="32"/>
                        <a:pt x="96" y="120"/>
                      </a:cubicBezTo>
                      <a:cubicBezTo>
                        <a:pt x="112" y="208"/>
                        <a:pt x="112" y="520"/>
                        <a:pt x="144" y="600"/>
                      </a:cubicBezTo>
                      <a:cubicBezTo>
                        <a:pt x="176" y="680"/>
                        <a:pt x="256" y="608"/>
                        <a:pt x="288" y="600"/>
                      </a:cubicBezTo>
                      <a:cubicBezTo>
                        <a:pt x="320" y="592"/>
                        <a:pt x="328" y="560"/>
                        <a:pt x="336" y="552"/>
                      </a:cubicBezTo>
                    </a:path>
                  </a:pathLst>
                </a:custGeom>
                <a:noFill/>
                <a:ln w="28575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7113" name="Line 9"/>
                <p:cNvSpPr>
                  <a:spLocks noChangeShapeType="1"/>
                </p:cNvSpPr>
                <p:nvPr/>
              </p:nvSpPr>
              <p:spPr bwMode="auto">
                <a:xfrm>
                  <a:off x="1344" y="2736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" name="Group 10"/>
              <p:cNvGrpSpPr>
                <a:grpSpLocks/>
              </p:cNvGrpSpPr>
              <p:nvPr/>
            </p:nvGrpSpPr>
            <p:grpSpPr bwMode="auto">
              <a:xfrm>
                <a:off x="3310" y="1920"/>
                <a:ext cx="480" cy="408"/>
                <a:chOff x="720" y="2184"/>
                <a:chExt cx="912" cy="680"/>
              </a:xfrm>
            </p:grpSpPr>
            <p:sp>
              <p:nvSpPr>
                <p:cNvPr id="687115" name="Line 11"/>
                <p:cNvSpPr>
                  <a:spLocks noChangeShapeType="1"/>
                </p:cNvSpPr>
                <p:nvPr/>
              </p:nvSpPr>
              <p:spPr bwMode="auto">
                <a:xfrm>
                  <a:off x="720" y="2736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7116" name="Freeform 12"/>
                <p:cNvSpPr>
                  <a:spLocks/>
                </p:cNvSpPr>
                <p:nvPr/>
              </p:nvSpPr>
              <p:spPr bwMode="auto">
                <a:xfrm>
                  <a:off x="1008" y="2184"/>
                  <a:ext cx="336" cy="680"/>
                </a:xfrm>
                <a:custGeom>
                  <a:avLst/>
                  <a:gdLst/>
                  <a:ahLst/>
                  <a:cxnLst>
                    <a:cxn ang="0">
                      <a:pos x="0" y="552"/>
                    </a:cxn>
                    <a:cxn ang="0">
                      <a:pos x="48" y="72"/>
                    </a:cxn>
                    <a:cxn ang="0">
                      <a:pos x="96" y="120"/>
                    </a:cxn>
                    <a:cxn ang="0">
                      <a:pos x="144" y="600"/>
                    </a:cxn>
                    <a:cxn ang="0">
                      <a:pos x="288" y="600"/>
                    </a:cxn>
                    <a:cxn ang="0">
                      <a:pos x="336" y="552"/>
                    </a:cxn>
                  </a:cxnLst>
                  <a:rect l="0" t="0" r="r" b="b"/>
                  <a:pathLst>
                    <a:path w="336" h="680">
                      <a:moveTo>
                        <a:pt x="0" y="552"/>
                      </a:moveTo>
                      <a:cubicBezTo>
                        <a:pt x="16" y="348"/>
                        <a:pt x="32" y="144"/>
                        <a:pt x="48" y="72"/>
                      </a:cubicBezTo>
                      <a:cubicBezTo>
                        <a:pt x="64" y="0"/>
                        <a:pt x="80" y="32"/>
                        <a:pt x="96" y="120"/>
                      </a:cubicBezTo>
                      <a:cubicBezTo>
                        <a:pt x="112" y="208"/>
                        <a:pt x="112" y="520"/>
                        <a:pt x="144" y="600"/>
                      </a:cubicBezTo>
                      <a:cubicBezTo>
                        <a:pt x="176" y="680"/>
                        <a:pt x="256" y="608"/>
                        <a:pt x="288" y="600"/>
                      </a:cubicBezTo>
                      <a:cubicBezTo>
                        <a:pt x="320" y="592"/>
                        <a:pt x="328" y="560"/>
                        <a:pt x="336" y="552"/>
                      </a:cubicBezTo>
                    </a:path>
                  </a:pathLst>
                </a:custGeom>
                <a:noFill/>
                <a:ln w="28575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7117" name="Line 13"/>
                <p:cNvSpPr>
                  <a:spLocks noChangeShapeType="1"/>
                </p:cNvSpPr>
                <p:nvPr/>
              </p:nvSpPr>
              <p:spPr bwMode="auto">
                <a:xfrm>
                  <a:off x="1344" y="2736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" name="Group 14"/>
              <p:cNvGrpSpPr>
                <a:grpSpLocks/>
              </p:cNvGrpSpPr>
              <p:nvPr/>
            </p:nvGrpSpPr>
            <p:grpSpPr bwMode="auto">
              <a:xfrm>
                <a:off x="3694" y="1920"/>
                <a:ext cx="480" cy="408"/>
                <a:chOff x="720" y="2184"/>
                <a:chExt cx="912" cy="680"/>
              </a:xfrm>
            </p:grpSpPr>
            <p:sp>
              <p:nvSpPr>
                <p:cNvPr id="687119" name="Line 15"/>
                <p:cNvSpPr>
                  <a:spLocks noChangeShapeType="1"/>
                </p:cNvSpPr>
                <p:nvPr/>
              </p:nvSpPr>
              <p:spPr bwMode="auto">
                <a:xfrm>
                  <a:off x="720" y="2736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7120" name="Freeform 16"/>
                <p:cNvSpPr>
                  <a:spLocks/>
                </p:cNvSpPr>
                <p:nvPr/>
              </p:nvSpPr>
              <p:spPr bwMode="auto">
                <a:xfrm>
                  <a:off x="1008" y="2184"/>
                  <a:ext cx="336" cy="680"/>
                </a:xfrm>
                <a:custGeom>
                  <a:avLst/>
                  <a:gdLst/>
                  <a:ahLst/>
                  <a:cxnLst>
                    <a:cxn ang="0">
                      <a:pos x="0" y="552"/>
                    </a:cxn>
                    <a:cxn ang="0">
                      <a:pos x="48" y="72"/>
                    </a:cxn>
                    <a:cxn ang="0">
                      <a:pos x="96" y="120"/>
                    </a:cxn>
                    <a:cxn ang="0">
                      <a:pos x="144" y="600"/>
                    </a:cxn>
                    <a:cxn ang="0">
                      <a:pos x="288" y="600"/>
                    </a:cxn>
                    <a:cxn ang="0">
                      <a:pos x="336" y="552"/>
                    </a:cxn>
                  </a:cxnLst>
                  <a:rect l="0" t="0" r="r" b="b"/>
                  <a:pathLst>
                    <a:path w="336" h="680">
                      <a:moveTo>
                        <a:pt x="0" y="552"/>
                      </a:moveTo>
                      <a:cubicBezTo>
                        <a:pt x="16" y="348"/>
                        <a:pt x="32" y="144"/>
                        <a:pt x="48" y="72"/>
                      </a:cubicBezTo>
                      <a:cubicBezTo>
                        <a:pt x="64" y="0"/>
                        <a:pt x="80" y="32"/>
                        <a:pt x="96" y="120"/>
                      </a:cubicBezTo>
                      <a:cubicBezTo>
                        <a:pt x="112" y="208"/>
                        <a:pt x="112" y="520"/>
                        <a:pt x="144" y="600"/>
                      </a:cubicBezTo>
                      <a:cubicBezTo>
                        <a:pt x="176" y="680"/>
                        <a:pt x="256" y="608"/>
                        <a:pt x="288" y="600"/>
                      </a:cubicBezTo>
                      <a:cubicBezTo>
                        <a:pt x="320" y="592"/>
                        <a:pt x="328" y="560"/>
                        <a:pt x="336" y="552"/>
                      </a:cubicBezTo>
                    </a:path>
                  </a:pathLst>
                </a:custGeom>
                <a:noFill/>
                <a:ln w="28575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7121" name="Line 17"/>
                <p:cNvSpPr>
                  <a:spLocks noChangeShapeType="1"/>
                </p:cNvSpPr>
                <p:nvPr/>
              </p:nvSpPr>
              <p:spPr bwMode="auto">
                <a:xfrm>
                  <a:off x="1344" y="2736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" name="Group 18"/>
              <p:cNvGrpSpPr>
                <a:grpSpLocks/>
              </p:cNvGrpSpPr>
              <p:nvPr/>
            </p:nvGrpSpPr>
            <p:grpSpPr bwMode="auto">
              <a:xfrm>
                <a:off x="4078" y="1920"/>
                <a:ext cx="480" cy="408"/>
                <a:chOff x="720" y="2184"/>
                <a:chExt cx="912" cy="680"/>
              </a:xfrm>
            </p:grpSpPr>
            <p:sp>
              <p:nvSpPr>
                <p:cNvPr id="687123" name="Line 19"/>
                <p:cNvSpPr>
                  <a:spLocks noChangeShapeType="1"/>
                </p:cNvSpPr>
                <p:nvPr/>
              </p:nvSpPr>
              <p:spPr bwMode="auto">
                <a:xfrm>
                  <a:off x="720" y="2736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7124" name="Freeform 20"/>
                <p:cNvSpPr>
                  <a:spLocks/>
                </p:cNvSpPr>
                <p:nvPr/>
              </p:nvSpPr>
              <p:spPr bwMode="auto">
                <a:xfrm>
                  <a:off x="1008" y="2184"/>
                  <a:ext cx="336" cy="680"/>
                </a:xfrm>
                <a:custGeom>
                  <a:avLst/>
                  <a:gdLst/>
                  <a:ahLst/>
                  <a:cxnLst>
                    <a:cxn ang="0">
                      <a:pos x="0" y="552"/>
                    </a:cxn>
                    <a:cxn ang="0">
                      <a:pos x="48" y="72"/>
                    </a:cxn>
                    <a:cxn ang="0">
                      <a:pos x="96" y="120"/>
                    </a:cxn>
                    <a:cxn ang="0">
                      <a:pos x="144" y="600"/>
                    </a:cxn>
                    <a:cxn ang="0">
                      <a:pos x="288" y="600"/>
                    </a:cxn>
                    <a:cxn ang="0">
                      <a:pos x="336" y="552"/>
                    </a:cxn>
                  </a:cxnLst>
                  <a:rect l="0" t="0" r="r" b="b"/>
                  <a:pathLst>
                    <a:path w="336" h="680">
                      <a:moveTo>
                        <a:pt x="0" y="552"/>
                      </a:moveTo>
                      <a:cubicBezTo>
                        <a:pt x="16" y="348"/>
                        <a:pt x="32" y="144"/>
                        <a:pt x="48" y="72"/>
                      </a:cubicBezTo>
                      <a:cubicBezTo>
                        <a:pt x="64" y="0"/>
                        <a:pt x="80" y="32"/>
                        <a:pt x="96" y="120"/>
                      </a:cubicBezTo>
                      <a:cubicBezTo>
                        <a:pt x="112" y="208"/>
                        <a:pt x="112" y="520"/>
                        <a:pt x="144" y="600"/>
                      </a:cubicBezTo>
                      <a:cubicBezTo>
                        <a:pt x="176" y="680"/>
                        <a:pt x="256" y="608"/>
                        <a:pt x="288" y="600"/>
                      </a:cubicBezTo>
                      <a:cubicBezTo>
                        <a:pt x="320" y="592"/>
                        <a:pt x="328" y="560"/>
                        <a:pt x="336" y="552"/>
                      </a:cubicBezTo>
                    </a:path>
                  </a:pathLst>
                </a:custGeom>
                <a:noFill/>
                <a:ln w="28575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7125" name="Line 21"/>
                <p:cNvSpPr>
                  <a:spLocks noChangeShapeType="1"/>
                </p:cNvSpPr>
                <p:nvPr/>
              </p:nvSpPr>
              <p:spPr bwMode="auto">
                <a:xfrm>
                  <a:off x="1344" y="2736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87126" name="Line 22"/>
              <p:cNvSpPr>
                <a:spLocks noChangeShapeType="1"/>
              </p:cNvSpPr>
              <p:nvPr/>
            </p:nvSpPr>
            <p:spPr bwMode="auto">
              <a:xfrm>
                <a:off x="1562" y="2252"/>
                <a:ext cx="1364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7127" name="Line 23"/>
              <p:cNvSpPr>
                <a:spLocks noChangeShapeType="1"/>
              </p:cNvSpPr>
              <p:nvPr/>
            </p:nvSpPr>
            <p:spPr bwMode="auto">
              <a:xfrm>
                <a:off x="4558" y="2252"/>
                <a:ext cx="57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24"/>
            <p:cNvGrpSpPr>
              <a:grpSpLocks/>
            </p:cNvGrpSpPr>
            <p:nvPr/>
          </p:nvGrpSpPr>
          <p:grpSpPr bwMode="auto">
            <a:xfrm>
              <a:off x="1537" y="2723"/>
              <a:ext cx="3501" cy="408"/>
              <a:chOff x="1537" y="2723"/>
              <a:chExt cx="3501" cy="408"/>
            </a:xfrm>
          </p:grpSpPr>
          <p:grpSp>
            <p:nvGrpSpPr>
              <p:cNvPr id="9" name="Group 25"/>
              <p:cNvGrpSpPr>
                <a:grpSpLocks/>
              </p:cNvGrpSpPr>
              <p:nvPr/>
            </p:nvGrpSpPr>
            <p:grpSpPr bwMode="auto">
              <a:xfrm>
                <a:off x="2151" y="2723"/>
                <a:ext cx="480" cy="408"/>
                <a:chOff x="720" y="2184"/>
                <a:chExt cx="912" cy="680"/>
              </a:xfrm>
            </p:grpSpPr>
            <p:sp>
              <p:nvSpPr>
                <p:cNvPr id="687130" name="Line 26"/>
                <p:cNvSpPr>
                  <a:spLocks noChangeShapeType="1"/>
                </p:cNvSpPr>
                <p:nvPr/>
              </p:nvSpPr>
              <p:spPr bwMode="auto">
                <a:xfrm>
                  <a:off x="720" y="2736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7131" name="Freeform 27"/>
                <p:cNvSpPr>
                  <a:spLocks/>
                </p:cNvSpPr>
                <p:nvPr/>
              </p:nvSpPr>
              <p:spPr bwMode="auto">
                <a:xfrm>
                  <a:off x="1008" y="2184"/>
                  <a:ext cx="336" cy="680"/>
                </a:xfrm>
                <a:custGeom>
                  <a:avLst/>
                  <a:gdLst/>
                  <a:ahLst/>
                  <a:cxnLst>
                    <a:cxn ang="0">
                      <a:pos x="0" y="552"/>
                    </a:cxn>
                    <a:cxn ang="0">
                      <a:pos x="48" y="72"/>
                    </a:cxn>
                    <a:cxn ang="0">
                      <a:pos x="96" y="120"/>
                    </a:cxn>
                    <a:cxn ang="0">
                      <a:pos x="144" y="600"/>
                    </a:cxn>
                    <a:cxn ang="0">
                      <a:pos x="288" y="600"/>
                    </a:cxn>
                    <a:cxn ang="0">
                      <a:pos x="336" y="552"/>
                    </a:cxn>
                  </a:cxnLst>
                  <a:rect l="0" t="0" r="r" b="b"/>
                  <a:pathLst>
                    <a:path w="336" h="680">
                      <a:moveTo>
                        <a:pt x="0" y="552"/>
                      </a:moveTo>
                      <a:cubicBezTo>
                        <a:pt x="16" y="348"/>
                        <a:pt x="32" y="144"/>
                        <a:pt x="48" y="72"/>
                      </a:cubicBezTo>
                      <a:cubicBezTo>
                        <a:pt x="64" y="0"/>
                        <a:pt x="80" y="32"/>
                        <a:pt x="96" y="120"/>
                      </a:cubicBezTo>
                      <a:cubicBezTo>
                        <a:pt x="112" y="208"/>
                        <a:pt x="112" y="520"/>
                        <a:pt x="144" y="600"/>
                      </a:cubicBezTo>
                      <a:cubicBezTo>
                        <a:pt x="176" y="680"/>
                        <a:pt x="256" y="608"/>
                        <a:pt x="288" y="600"/>
                      </a:cubicBezTo>
                      <a:cubicBezTo>
                        <a:pt x="320" y="592"/>
                        <a:pt x="328" y="560"/>
                        <a:pt x="336" y="552"/>
                      </a:cubicBezTo>
                    </a:path>
                  </a:pathLst>
                </a:custGeom>
                <a:noFill/>
                <a:ln w="28575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7132" name="Line 28"/>
                <p:cNvSpPr>
                  <a:spLocks noChangeShapeType="1"/>
                </p:cNvSpPr>
                <p:nvPr/>
              </p:nvSpPr>
              <p:spPr bwMode="auto">
                <a:xfrm>
                  <a:off x="1344" y="2736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" name="Group 29"/>
              <p:cNvGrpSpPr>
                <a:grpSpLocks/>
              </p:cNvGrpSpPr>
              <p:nvPr/>
            </p:nvGrpSpPr>
            <p:grpSpPr bwMode="auto">
              <a:xfrm>
                <a:off x="2535" y="2723"/>
                <a:ext cx="480" cy="408"/>
                <a:chOff x="720" y="2184"/>
                <a:chExt cx="912" cy="680"/>
              </a:xfrm>
            </p:grpSpPr>
            <p:sp>
              <p:nvSpPr>
                <p:cNvPr id="687134" name="Line 30"/>
                <p:cNvSpPr>
                  <a:spLocks noChangeShapeType="1"/>
                </p:cNvSpPr>
                <p:nvPr/>
              </p:nvSpPr>
              <p:spPr bwMode="auto">
                <a:xfrm>
                  <a:off x="720" y="2736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7135" name="Freeform 31"/>
                <p:cNvSpPr>
                  <a:spLocks/>
                </p:cNvSpPr>
                <p:nvPr/>
              </p:nvSpPr>
              <p:spPr bwMode="auto">
                <a:xfrm>
                  <a:off x="1008" y="2184"/>
                  <a:ext cx="336" cy="680"/>
                </a:xfrm>
                <a:custGeom>
                  <a:avLst/>
                  <a:gdLst/>
                  <a:ahLst/>
                  <a:cxnLst>
                    <a:cxn ang="0">
                      <a:pos x="0" y="552"/>
                    </a:cxn>
                    <a:cxn ang="0">
                      <a:pos x="48" y="72"/>
                    </a:cxn>
                    <a:cxn ang="0">
                      <a:pos x="96" y="120"/>
                    </a:cxn>
                    <a:cxn ang="0">
                      <a:pos x="144" y="600"/>
                    </a:cxn>
                    <a:cxn ang="0">
                      <a:pos x="288" y="600"/>
                    </a:cxn>
                    <a:cxn ang="0">
                      <a:pos x="336" y="552"/>
                    </a:cxn>
                  </a:cxnLst>
                  <a:rect l="0" t="0" r="r" b="b"/>
                  <a:pathLst>
                    <a:path w="336" h="680">
                      <a:moveTo>
                        <a:pt x="0" y="552"/>
                      </a:moveTo>
                      <a:cubicBezTo>
                        <a:pt x="16" y="348"/>
                        <a:pt x="32" y="144"/>
                        <a:pt x="48" y="72"/>
                      </a:cubicBezTo>
                      <a:cubicBezTo>
                        <a:pt x="64" y="0"/>
                        <a:pt x="80" y="32"/>
                        <a:pt x="96" y="120"/>
                      </a:cubicBezTo>
                      <a:cubicBezTo>
                        <a:pt x="112" y="208"/>
                        <a:pt x="112" y="520"/>
                        <a:pt x="144" y="600"/>
                      </a:cubicBezTo>
                      <a:cubicBezTo>
                        <a:pt x="176" y="680"/>
                        <a:pt x="256" y="608"/>
                        <a:pt x="288" y="600"/>
                      </a:cubicBezTo>
                      <a:cubicBezTo>
                        <a:pt x="320" y="592"/>
                        <a:pt x="328" y="560"/>
                        <a:pt x="336" y="552"/>
                      </a:cubicBezTo>
                    </a:path>
                  </a:pathLst>
                </a:custGeom>
                <a:noFill/>
                <a:ln w="28575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7136" name="Line 32"/>
                <p:cNvSpPr>
                  <a:spLocks noChangeShapeType="1"/>
                </p:cNvSpPr>
                <p:nvPr/>
              </p:nvSpPr>
              <p:spPr bwMode="auto">
                <a:xfrm>
                  <a:off x="1344" y="2736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87137" name="Line 33"/>
              <p:cNvSpPr>
                <a:spLocks noChangeShapeType="1"/>
              </p:cNvSpPr>
              <p:nvPr/>
            </p:nvSpPr>
            <p:spPr bwMode="auto">
              <a:xfrm>
                <a:off x="1537" y="3055"/>
                <a:ext cx="61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7138" name="Line 34"/>
              <p:cNvSpPr>
                <a:spLocks noChangeShapeType="1"/>
              </p:cNvSpPr>
              <p:nvPr/>
            </p:nvSpPr>
            <p:spPr bwMode="auto">
              <a:xfrm>
                <a:off x="3007" y="3050"/>
                <a:ext cx="2031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35"/>
            <p:cNvGrpSpPr>
              <a:grpSpLocks/>
            </p:cNvGrpSpPr>
            <p:nvPr/>
          </p:nvGrpSpPr>
          <p:grpSpPr bwMode="auto">
            <a:xfrm>
              <a:off x="1536" y="1200"/>
              <a:ext cx="3735" cy="408"/>
              <a:chOff x="1536" y="1200"/>
              <a:chExt cx="3735" cy="408"/>
            </a:xfrm>
          </p:grpSpPr>
          <p:grpSp>
            <p:nvGrpSpPr>
              <p:cNvPr id="12" name="Group 36"/>
              <p:cNvGrpSpPr>
                <a:grpSpLocks/>
              </p:cNvGrpSpPr>
              <p:nvPr/>
            </p:nvGrpSpPr>
            <p:grpSpPr bwMode="auto">
              <a:xfrm>
                <a:off x="1536" y="1200"/>
                <a:ext cx="480" cy="408"/>
                <a:chOff x="720" y="2184"/>
                <a:chExt cx="912" cy="680"/>
              </a:xfrm>
            </p:grpSpPr>
            <p:sp>
              <p:nvSpPr>
                <p:cNvPr id="687141" name="Line 37"/>
                <p:cNvSpPr>
                  <a:spLocks noChangeShapeType="1"/>
                </p:cNvSpPr>
                <p:nvPr/>
              </p:nvSpPr>
              <p:spPr bwMode="auto">
                <a:xfrm>
                  <a:off x="720" y="2736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7142" name="Freeform 38"/>
                <p:cNvSpPr>
                  <a:spLocks/>
                </p:cNvSpPr>
                <p:nvPr/>
              </p:nvSpPr>
              <p:spPr bwMode="auto">
                <a:xfrm>
                  <a:off x="1008" y="2184"/>
                  <a:ext cx="336" cy="680"/>
                </a:xfrm>
                <a:custGeom>
                  <a:avLst/>
                  <a:gdLst/>
                  <a:ahLst/>
                  <a:cxnLst>
                    <a:cxn ang="0">
                      <a:pos x="0" y="552"/>
                    </a:cxn>
                    <a:cxn ang="0">
                      <a:pos x="48" y="72"/>
                    </a:cxn>
                    <a:cxn ang="0">
                      <a:pos x="96" y="120"/>
                    </a:cxn>
                    <a:cxn ang="0">
                      <a:pos x="144" y="600"/>
                    </a:cxn>
                    <a:cxn ang="0">
                      <a:pos x="288" y="600"/>
                    </a:cxn>
                    <a:cxn ang="0">
                      <a:pos x="336" y="552"/>
                    </a:cxn>
                  </a:cxnLst>
                  <a:rect l="0" t="0" r="r" b="b"/>
                  <a:pathLst>
                    <a:path w="336" h="680">
                      <a:moveTo>
                        <a:pt x="0" y="552"/>
                      </a:moveTo>
                      <a:cubicBezTo>
                        <a:pt x="16" y="348"/>
                        <a:pt x="32" y="144"/>
                        <a:pt x="48" y="72"/>
                      </a:cubicBezTo>
                      <a:cubicBezTo>
                        <a:pt x="64" y="0"/>
                        <a:pt x="80" y="32"/>
                        <a:pt x="96" y="120"/>
                      </a:cubicBezTo>
                      <a:cubicBezTo>
                        <a:pt x="112" y="208"/>
                        <a:pt x="112" y="520"/>
                        <a:pt x="144" y="600"/>
                      </a:cubicBezTo>
                      <a:cubicBezTo>
                        <a:pt x="176" y="680"/>
                        <a:pt x="256" y="608"/>
                        <a:pt x="288" y="600"/>
                      </a:cubicBezTo>
                      <a:cubicBezTo>
                        <a:pt x="320" y="592"/>
                        <a:pt x="328" y="560"/>
                        <a:pt x="336" y="552"/>
                      </a:cubicBezTo>
                    </a:path>
                  </a:pathLst>
                </a:custGeom>
                <a:noFill/>
                <a:ln w="28575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7143" name="Line 39"/>
                <p:cNvSpPr>
                  <a:spLocks noChangeShapeType="1"/>
                </p:cNvSpPr>
                <p:nvPr/>
              </p:nvSpPr>
              <p:spPr bwMode="auto">
                <a:xfrm>
                  <a:off x="1344" y="2736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40"/>
              <p:cNvGrpSpPr>
                <a:grpSpLocks/>
              </p:cNvGrpSpPr>
              <p:nvPr/>
            </p:nvGrpSpPr>
            <p:grpSpPr bwMode="auto">
              <a:xfrm>
                <a:off x="2592" y="1200"/>
                <a:ext cx="480" cy="408"/>
                <a:chOff x="720" y="2184"/>
                <a:chExt cx="912" cy="680"/>
              </a:xfrm>
            </p:grpSpPr>
            <p:sp>
              <p:nvSpPr>
                <p:cNvPr id="687145" name="Line 41"/>
                <p:cNvSpPr>
                  <a:spLocks noChangeShapeType="1"/>
                </p:cNvSpPr>
                <p:nvPr/>
              </p:nvSpPr>
              <p:spPr bwMode="auto">
                <a:xfrm>
                  <a:off x="720" y="2736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7146" name="Freeform 42"/>
                <p:cNvSpPr>
                  <a:spLocks/>
                </p:cNvSpPr>
                <p:nvPr/>
              </p:nvSpPr>
              <p:spPr bwMode="auto">
                <a:xfrm>
                  <a:off x="1008" y="2184"/>
                  <a:ext cx="336" cy="680"/>
                </a:xfrm>
                <a:custGeom>
                  <a:avLst/>
                  <a:gdLst/>
                  <a:ahLst/>
                  <a:cxnLst>
                    <a:cxn ang="0">
                      <a:pos x="0" y="552"/>
                    </a:cxn>
                    <a:cxn ang="0">
                      <a:pos x="48" y="72"/>
                    </a:cxn>
                    <a:cxn ang="0">
                      <a:pos x="96" y="120"/>
                    </a:cxn>
                    <a:cxn ang="0">
                      <a:pos x="144" y="600"/>
                    </a:cxn>
                    <a:cxn ang="0">
                      <a:pos x="288" y="600"/>
                    </a:cxn>
                    <a:cxn ang="0">
                      <a:pos x="336" y="552"/>
                    </a:cxn>
                  </a:cxnLst>
                  <a:rect l="0" t="0" r="r" b="b"/>
                  <a:pathLst>
                    <a:path w="336" h="680">
                      <a:moveTo>
                        <a:pt x="0" y="552"/>
                      </a:moveTo>
                      <a:cubicBezTo>
                        <a:pt x="16" y="348"/>
                        <a:pt x="32" y="144"/>
                        <a:pt x="48" y="72"/>
                      </a:cubicBezTo>
                      <a:cubicBezTo>
                        <a:pt x="64" y="0"/>
                        <a:pt x="80" y="32"/>
                        <a:pt x="96" y="120"/>
                      </a:cubicBezTo>
                      <a:cubicBezTo>
                        <a:pt x="112" y="208"/>
                        <a:pt x="112" y="520"/>
                        <a:pt x="144" y="600"/>
                      </a:cubicBezTo>
                      <a:cubicBezTo>
                        <a:pt x="176" y="680"/>
                        <a:pt x="256" y="608"/>
                        <a:pt x="288" y="600"/>
                      </a:cubicBezTo>
                      <a:cubicBezTo>
                        <a:pt x="320" y="592"/>
                        <a:pt x="328" y="560"/>
                        <a:pt x="336" y="552"/>
                      </a:cubicBezTo>
                    </a:path>
                  </a:pathLst>
                </a:custGeom>
                <a:noFill/>
                <a:ln w="28575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7147" name="Line 43"/>
                <p:cNvSpPr>
                  <a:spLocks noChangeShapeType="1"/>
                </p:cNvSpPr>
                <p:nvPr/>
              </p:nvSpPr>
              <p:spPr bwMode="auto">
                <a:xfrm>
                  <a:off x="1344" y="2736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44"/>
              <p:cNvGrpSpPr>
                <a:grpSpLocks/>
              </p:cNvGrpSpPr>
              <p:nvPr/>
            </p:nvGrpSpPr>
            <p:grpSpPr bwMode="auto">
              <a:xfrm>
                <a:off x="4218" y="1200"/>
                <a:ext cx="480" cy="408"/>
                <a:chOff x="720" y="2184"/>
                <a:chExt cx="912" cy="680"/>
              </a:xfrm>
            </p:grpSpPr>
            <p:sp>
              <p:nvSpPr>
                <p:cNvPr id="687149" name="Line 45"/>
                <p:cNvSpPr>
                  <a:spLocks noChangeShapeType="1"/>
                </p:cNvSpPr>
                <p:nvPr/>
              </p:nvSpPr>
              <p:spPr bwMode="auto">
                <a:xfrm>
                  <a:off x="720" y="2736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7150" name="Freeform 46"/>
                <p:cNvSpPr>
                  <a:spLocks/>
                </p:cNvSpPr>
                <p:nvPr/>
              </p:nvSpPr>
              <p:spPr bwMode="auto">
                <a:xfrm>
                  <a:off x="1008" y="2184"/>
                  <a:ext cx="336" cy="680"/>
                </a:xfrm>
                <a:custGeom>
                  <a:avLst/>
                  <a:gdLst/>
                  <a:ahLst/>
                  <a:cxnLst>
                    <a:cxn ang="0">
                      <a:pos x="0" y="552"/>
                    </a:cxn>
                    <a:cxn ang="0">
                      <a:pos x="48" y="72"/>
                    </a:cxn>
                    <a:cxn ang="0">
                      <a:pos x="96" y="120"/>
                    </a:cxn>
                    <a:cxn ang="0">
                      <a:pos x="144" y="600"/>
                    </a:cxn>
                    <a:cxn ang="0">
                      <a:pos x="288" y="600"/>
                    </a:cxn>
                    <a:cxn ang="0">
                      <a:pos x="336" y="552"/>
                    </a:cxn>
                  </a:cxnLst>
                  <a:rect l="0" t="0" r="r" b="b"/>
                  <a:pathLst>
                    <a:path w="336" h="680">
                      <a:moveTo>
                        <a:pt x="0" y="552"/>
                      </a:moveTo>
                      <a:cubicBezTo>
                        <a:pt x="16" y="348"/>
                        <a:pt x="32" y="144"/>
                        <a:pt x="48" y="72"/>
                      </a:cubicBezTo>
                      <a:cubicBezTo>
                        <a:pt x="64" y="0"/>
                        <a:pt x="80" y="32"/>
                        <a:pt x="96" y="120"/>
                      </a:cubicBezTo>
                      <a:cubicBezTo>
                        <a:pt x="112" y="208"/>
                        <a:pt x="112" y="520"/>
                        <a:pt x="144" y="600"/>
                      </a:cubicBezTo>
                      <a:cubicBezTo>
                        <a:pt x="176" y="680"/>
                        <a:pt x="256" y="608"/>
                        <a:pt x="288" y="600"/>
                      </a:cubicBezTo>
                      <a:cubicBezTo>
                        <a:pt x="320" y="592"/>
                        <a:pt x="328" y="560"/>
                        <a:pt x="336" y="552"/>
                      </a:cubicBezTo>
                    </a:path>
                  </a:pathLst>
                </a:custGeom>
                <a:noFill/>
                <a:ln w="28575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7151" name="Line 47"/>
                <p:cNvSpPr>
                  <a:spLocks noChangeShapeType="1"/>
                </p:cNvSpPr>
                <p:nvPr/>
              </p:nvSpPr>
              <p:spPr bwMode="auto">
                <a:xfrm>
                  <a:off x="1344" y="2736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87152" name="Line 48"/>
              <p:cNvSpPr>
                <a:spLocks noChangeShapeType="1"/>
              </p:cNvSpPr>
              <p:nvPr/>
            </p:nvSpPr>
            <p:spPr bwMode="auto">
              <a:xfrm>
                <a:off x="2016" y="1540"/>
                <a:ext cx="57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7153" name="Line 49"/>
              <p:cNvSpPr>
                <a:spLocks noChangeShapeType="1"/>
              </p:cNvSpPr>
              <p:nvPr/>
            </p:nvSpPr>
            <p:spPr bwMode="auto">
              <a:xfrm>
                <a:off x="3072" y="1540"/>
                <a:ext cx="57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7154" name="Line 50"/>
              <p:cNvSpPr>
                <a:spLocks noChangeShapeType="1"/>
              </p:cNvSpPr>
              <p:nvPr/>
            </p:nvSpPr>
            <p:spPr bwMode="auto">
              <a:xfrm>
                <a:off x="3642" y="1540"/>
                <a:ext cx="57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7155" name="Line 51"/>
              <p:cNvSpPr>
                <a:spLocks noChangeShapeType="1"/>
              </p:cNvSpPr>
              <p:nvPr/>
            </p:nvSpPr>
            <p:spPr bwMode="auto">
              <a:xfrm>
                <a:off x="4695" y="1540"/>
                <a:ext cx="57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87156" name="Text Box 52"/>
          <p:cNvSpPr txBox="1">
            <a:spLocks noChangeArrowheads="1"/>
          </p:cNvSpPr>
          <p:nvPr/>
        </p:nvSpPr>
        <p:spPr bwMode="auto">
          <a:xfrm>
            <a:off x="7307263" y="2641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400">
              <a:solidFill>
                <a:srgbClr val="FFCC66"/>
              </a:solidFill>
            </a:endParaRPr>
          </a:p>
        </p:txBody>
      </p:sp>
      <p:grpSp>
        <p:nvGrpSpPr>
          <p:cNvPr id="15" name="Group 53"/>
          <p:cNvGrpSpPr>
            <a:grpSpLocks/>
          </p:cNvGrpSpPr>
          <p:nvPr/>
        </p:nvGrpSpPr>
        <p:grpSpPr bwMode="auto">
          <a:xfrm>
            <a:off x="6575425" y="2417763"/>
            <a:ext cx="2844800" cy="1730375"/>
            <a:chOff x="528" y="144"/>
            <a:chExt cx="5856" cy="4176"/>
          </a:xfrm>
        </p:grpSpPr>
        <p:sp>
          <p:nvSpPr>
            <p:cNvPr id="687158" name="Oval 54"/>
            <p:cNvSpPr>
              <a:spLocks noChangeArrowheads="1"/>
            </p:cNvSpPr>
            <p:nvPr/>
          </p:nvSpPr>
          <p:spPr bwMode="auto">
            <a:xfrm rot="-5400000">
              <a:off x="2928" y="768"/>
              <a:ext cx="1488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en-US" sz="2400"/>
            </a:p>
          </p:txBody>
        </p:sp>
        <p:sp>
          <p:nvSpPr>
            <p:cNvPr id="687159" name="Oval 55"/>
            <p:cNvSpPr>
              <a:spLocks noChangeArrowheads="1"/>
            </p:cNvSpPr>
            <p:nvPr/>
          </p:nvSpPr>
          <p:spPr bwMode="auto">
            <a:xfrm>
              <a:off x="3504" y="2016"/>
              <a:ext cx="960" cy="864"/>
            </a:xfrm>
            <a:prstGeom prst="ellipse">
              <a:avLst/>
            </a:prstGeom>
            <a:solidFill>
              <a:srgbClr val="CC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7160" name="Oval 56"/>
            <p:cNvSpPr>
              <a:spLocks noChangeArrowheads="1"/>
            </p:cNvSpPr>
            <p:nvPr/>
          </p:nvSpPr>
          <p:spPr bwMode="auto">
            <a:xfrm>
              <a:off x="2496" y="2400"/>
              <a:ext cx="960" cy="864"/>
            </a:xfrm>
            <a:prstGeom prst="ellipse">
              <a:avLst/>
            </a:prstGeom>
            <a:solidFill>
              <a:srgbClr val="CC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7161" name="Oval 57"/>
            <p:cNvSpPr>
              <a:spLocks noChangeArrowheads="1"/>
            </p:cNvSpPr>
            <p:nvPr/>
          </p:nvSpPr>
          <p:spPr bwMode="auto">
            <a:xfrm>
              <a:off x="3936" y="672"/>
              <a:ext cx="864" cy="12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687162" name="Oval 58"/>
            <p:cNvSpPr>
              <a:spLocks noChangeArrowheads="1"/>
            </p:cNvSpPr>
            <p:nvPr/>
          </p:nvSpPr>
          <p:spPr bwMode="auto">
            <a:xfrm>
              <a:off x="4128" y="1776"/>
              <a:ext cx="720" cy="576"/>
            </a:xfrm>
            <a:prstGeom prst="ellipse">
              <a:avLst/>
            </a:prstGeom>
            <a:solidFill>
              <a:srgbClr val="66FF99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7163" name="Oval 59"/>
            <p:cNvSpPr>
              <a:spLocks noChangeArrowheads="1"/>
            </p:cNvSpPr>
            <p:nvPr/>
          </p:nvSpPr>
          <p:spPr bwMode="auto">
            <a:xfrm>
              <a:off x="2256" y="2112"/>
              <a:ext cx="720" cy="576"/>
            </a:xfrm>
            <a:prstGeom prst="ellipse">
              <a:avLst/>
            </a:prstGeom>
            <a:solidFill>
              <a:srgbClr val="66FF99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687164" name="Line 60"/>
            <p:cNvSpPr>
              <a:spLocks noChangeShapeType="1"/>
            </p:cNvSpPr>
            <p:nvPr/>
          </p:nvSpPr>
          <p:spPr bwMode="auto">
            <a:xfrm>
              <a:off x="528" y="1488"/>
              <a:ext cx="5856" cy="0"/>
            </a:xfrm>
            <a:prstGeom prst="line">
              <a:avLst/>
            </a:prstGeom>
            <a:noFill/>
            <a:ln w="38100" cmpd="dbl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87165" name="Oval 61"/>
            <p:cNvSpPr>
              <a:spLocks noChangeArrowheads="1"/>
            </p:cNvSpPr>
            <p:nvPr/>
          </p:nvSpPr>
          <p:spPr bwMode="auto">
            <a:xfrm>
              <a:off x="2400" y="1248"/>
              <a:ext cx="1296" cy="48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687166" name="Oval 62"/>
            <p:cNvSpPr>
              <a:spLocks noChangeArrowheads="1"/>
            </p:cNvSpPr>
            <p:nvPr/>
          </p:nvSpPr>
          <p:spPr bwMode="auto">
            <a:xfrm>
              <a:off x="3072" y="1632"/>
              <a:ext cx="1296" cy="48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687167" name="Oval 63"/>
            <p:cNvSpPr>
              <a:spLocks noChangeArrowheads="1"/>
            </p:cNvSpPr>
            <p:nvPr/>
          </p:nvSpPr>
          <p:spPr bwMode="auto">
            <a:xfrm>
              <a:off x="2736" y="2064"/>
              <a:ext cx="1056" cy="480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687168" name="Oval 64"/>
            <p:cNvSpPr>
              <a:spLocks noChangeArrowheads="1"/>
            </p:cNvSpPr>
            <p:nvPr/>
          </p:nvSpPr>
          <p:spPr bwMode="auto">
            <a:xfrm>
              <a:off x="3071" y="2544"/>
              <a:ext cx="384" cy="288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687169" name="Oval 65"/>
            <p:cNvSpPr>
              <a:spLocks noChangeArrowheads="1"/>
            </p:cNvSpPr>
            <p:nvPr/>
          </p:nvSpPr>
          <p:spPr bwMode="auto">
            <a:xfrm>
              <a:off x="3024" y="2832"/>
              <a:ext cx="528" cy="384"/>
            </a:xfrm>
            <a:prstGeom prst="ellipse">
              <a:avLst/>
            </a:prstGeom>
            <a:solidFill>
              <a:srgbClr val="F9FC6A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687170" name="Oval 66"/>
            <p:cNvSpPr>
              <a:spLocks noChangeArrowheads="1"/>
            </p:cNvSpPr>
            <p:nvPr/>
          </p:nvSpPr>
          <p:spPr bwMode="auto">
            <a:xfrm>
              <a:off x="3024" y="3168"/>
              <a:ext cx="528" cy="384"/>
            </a:xfrm>
            <a:prstGeom prst="ellipse">
              <a:avLst/>
            </a:prstGeom>
            <a:solidFill>
              <a:srgbClr val="F9FC6A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687171" name="Oval 67"/>
            <p:cNvSpPr>
              <a:spLocks noChangeArrowheads="1"/>
            </p:cNvSpPr>
            <p:nvPr/>
          </p:nvSpPr>
          <p:spPr bwMode="auto">
            <a:xfrm>
              <a:off x="2976" y="3552"/>
              <a:ext cx="672" cy="384"/>
            </a:xfrm>
            <a:prstGeom prst="ellipse">
              <a:avLst/>
            </a:prstGeom>
            <a:solidFill>
              <a:srgbClr val="F9FC6A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687172" name="Oval 68"/>
            <p:cNvSpPr>
              <a:spLocks noChangeArrowheads="1"/>
            </p:cNvSpPr>
            <p:nvPr/>
          </p:nvSpPr>
          <p:spPr bwMode="auto">
            <a:xfrm>
              <a:off x="4080" y="2352"/>
              <a:ext cx="1200" cy="912"/>
            </a:xfrm>
            <a:prstGeom prst="ellipse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GB" sz="2400"/>
            </a:p>
            <a:p>
              <a:pPr algn="ctr"/>
              <a:endParaRPr lang="en-GB" sz="2400"/>
            </a:p>
          </p:txBody>
        </p:sp>
        <p:sp>
          <p:nvSpPr>
            <p:cNvPr id="687173" name="AutoShape 69"/>
            <p:cNvSpPr>
              <a:spLocks noChangeArrowheads="1"/>
            </p:cNvSpPr>
            <p:nvPr/>
          </p:nvSpPr>
          <p:spPr bwMode="auto">
            <a:xfrm>
              <a:off x="2256" y="1632"/>
              <a:ext cx="576" cy="528"/>
            </a:xfrm>
            <a:prstGeom prst="octagon">
              <a:avLst>
                <a:gd name="adj" fmla="val 29287"/>
              </a:avLst>
            </a:prstGeom>
            <a:solidFill>
              <a:schemeClr val="accent1"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7174" name="Freeform 70"/>
            <p:cNvSpPr>
              <a:spLocks/>
            </p:cNvSpPr>
            <p:nvPr/>
          </p:nvSpPr>
          <p:spPr bwMode="auto">
            <a:xfrm>
              <a:off x="3264" y="1008"/>
              <a:ext cx="288" cy="3312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40" y="720"/>
                </a:cxn>
                <a:cxn ang="0">
                  <a:pos x="280" y="960"/>
                </a:cxn>
                <a:cxn ang="0">
                  <a:pos x="88" y="1440"/>
                </a:cxn>
                <a:cxn ang="0">
                  <a:pos x="88" y="3120"/>
                </a:cxn>
              </a:cxnLst>
              <a:rect l="0" t="0" r="r" b="b"/>
              <a:pathLst>
                <a:path w="288" h="3120">
                  <a:moveTo>
                    <a:pt x="40" y="0"/>
                  </a:moveTo>
                  <a:cubicBezTo>
                    <a:pt x="20" y="280"/>
                    <a:pt x="0" y="560"/>
                    <a:pt x="40" y="720"/>
                  </a:cubicBezTo>
                  <a:cubicBezTo>
                    <a:pt x="80" y="880"/>
                    <a:pt x="272" y="840"/>
                    <a:pt x="280" y="960"/>
                  </a:cubicBezTo>
                  <a:cubicBezTo>
                    <a:pt x="288" y="1080"/>
                    <a:pt x="120" y="1080"/>
                    <a:pt x="88" y="1440"/>
                  </a:cubicBezTo>
                  <a:cubicBezTo>
                    <a:pt x="56" y="1800"/>
                    <a:pt x="72" y="2460"/>
                    <a:pt x="88" y="3120"/>
                  </a:cubicBezTo>
                </a:path>
              </a:pathLst>
            </a:custGeom>
            <a:noFill/>
            <a:ln w="28575" cap="flat" cmpd="sng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87175" name="Freeform 71"/>
            <p:cNvSpPr>
              <a:spLocks/>
            </p:cNvSpPr>
            <p:nvPr/>
          </p:nvSpPr>
          <p:spPr bwMode="auto">
            <a:xfrm>
              <a:off x="1680" y="1104"/>
              <a:ext cx="2280" cy="2976"/>
            </a:xfrm>
            <a:custGeom>
              <a:avLst/>
              <a:gdLst/>
              <a:ahLst/>
              <a:cxnLst>
                <a:cxn ang="0">
                  <a:pos x="1872" y="0"/>
                </a:cxn>
                <a:cxn ang="0">
                  <a:pos x="1824" y="624"/>
                </a:cxn>
                <a:cxn ang="0">
                  <a:pos x="864" y="1200"/>
                </a:cxn>
                <a:cxn ang="0">
                  <a:pos x="576" y="1728"/>
                </a:cxn>
                <a:cxn ang="0">
                  <a:pos x="0" y="2592"/>
                </a:cxn>
              </a:cxnLst>
              <a:rect l="0" t="0" r="r" b="b"/>
              <a:pathLst>
                <a:path w="1992" h="2592">
                  <a:moveTo>
                    <a:pt x="1872" y="0"/>
                  </a:moveTo>
                  <a:cubicBezTo>
                    <a:pt x="1932" y="212"/>
                    <a:pt x="1992" y="424"/>
                    <a:pt x="1824" y="624"/>
                  </a:cubicBezTo>
                  <a:cubicBezTo>
                    <a:pt x="1656" y="824"/>
                    <a:pt x="1072" y="1016"/>
                    <a:pt x="864" y="1200"/>
                  </a:cubicBezTo>
                  <a:cubicBezTo>
                    <a:pt x="656" y="1384"/>
                    <a:pt x="720" y="1496"/>
                    <a:pt x="576" y="1728"/>
                  </a:cubicBezTo>
                  <a:cubicBezTo>
                    <a:pt x="432" y="1960"/>
                    <a:pt x="216" y="2276"/>
                    <a:pt x="0" y="259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87176" name="Freeform 72"/>
            <p:cNvSpPr>
              <a:spLocks/>
            </p:cNvSpPr>
            <p:nvPr/>
          </p:nvSpPr>
          <p:spPr bwMode="auto">
            <a:xfrm>
              <a:off x="3744" y="1968"/>
              <a:ext cx="1680" cy="235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2" y="432"/>
                </a:cxn>
                <a:cxn ang="0">
                  <a:pos x="1392" y="1872"/>
                </a:cxn>
              </a:cxnLst>
              <a:rect l="0" t="0" r="r" b="b"/>
              <a:pathLst>
                <a:path w="1392" h="1872">
                  <a:moveTo>
                    <a:pt x="0" y="0"/>
                  </a:moveTo>
                  <a:cubicBezTo>
                    <a:pt x="220" y="60"/>
                    <a:pt x="440" y="120"/>
                    <a:pt x="672" y="432"/>
                  </a:cubicBezTo>
                  <a:cubicBezTo>
                    <a:pt x="904" y="744"/>
                    <a:pt x="1148" y="1308"/>
                    <a:pt x="1392" y="1872"/>
                  </a:cubicBezTo>
                </a:path>
              </a:pathLst>
            </a:custGeom>
            <a:noFill/>
            <a:ln w="28575" cap="flat" cmpd="sng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87177" name="Text Box 73"/>
          <p:cNvSpPr txBox="1">
            <a:spLocks noChangeArrowheads="1"/>
          </p:cNvSpPr>
          <p:nvPr/>
        </p:nvSpPr>
        <p:spPr bwMode="auto">
          <a:xfrm>
            <a:off x="6931025" y="4273550"/>
            <a:ext cx="301625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CC66"/>
                </a:solidFill>
              </a:rPr>
              <a:t>synaptic strength </a:t>
            </a:r>
          </a:p>
          <a:p>
            <a:r>
              <a:rPr lang="en-US" sz="2400">
                <a:solidFill>
                  <a:srgbClr val="FFCC66"/>
                </a:solidFill>
              </a:rPr>
              <a:t>gene expression</a:t>
            </a:r>
          </a:p>
          <a:p>
            <a:r>
              <a:rPr lang="en-US" sz="2400">
                <a:solidFill>
                  <a:srgbClr val="FFCC66"/>
                </a:solidFill>
              </a:rPr>
              <a:t>mRNA turnover</a:t>
            </a:r>
          </a:p>
          <a:p>
            <a:r>
              <a:rPr lang="en-US" sz="2400">
                <a:solidFill>
                  <a:srgbClr val="FFCC66"/>
                </a:solidFill>
              </a:rPr>
              <a:t>Protein turnover</a:t>
            </a:r>
          </a:p>
          <a:p>
            <a:endParaRPr lang="en-US" sz="2400">
              <a:solidFill>
                <a:srgbClr val="FFCC66"/>
              </a:solidFill>
            </a:endParaRPr>
          </a:p>
          <a:p>
            <a:r>
              <a:rPr lang="en-US" sz="2400">
                <a:solidFill>
                  <a:srgbClr val="FFCC66"/>
                </a:solidFill>
              </a:rPr>
              <a:t>Behaviours</a:t>
            </a:r>
          </a:p>
          <a:p>
            <a:r>
              <a:rPr lang="en-US" sz="2400">
                <a:solidFill>
                  <a:srgbClr val="FFCC66"/>
                </a:solidFill>
              </a:rPr>
              <a:t>Cognition &amp; plasticity</a:t>
            </a:r>
          </a:p>
          <a:p>
            <a:endParaRPr lang="en-US" sz="2400">
              <a:solidFill>
                <a:srgbClr val="FFCC66"/>
              </a:solidFill>
            </a:endParaRPr>
          </a:p>
        </p:txBody>
      </p:sp>
      <p:sp>
        <p:nvSpPr>
          <p:cNvPr id="687178" name="AutoShape 74"/>
          <p:cNvSpPr>
            <a:spLocks noChangeArrowheads="1"/>
          </p:cNvSpPr>
          <p:nvPr/>
        </p:nvSpPr>
        <p:spPr bwMode="auto">
          <a:xfrm>
            <a:off x="7856538" y="1749425"/>
            <a:ext cx="361950" cy="390525"/>
          </a:xfrm>
          <a:prstGeom prst="downArrow">
            <a:avLst>
              <a:gd name="adj1" fmla="val 50000"/>
              <a:gd name="adj2" fmla="val 2697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87179" name="Text Box 75"/>
          <p:cNvSpPr txBox="1">
            <a:spLocks noChangeArrowheads="1"/>
          </p:cNvSpPr>
          <p:nvPr/>
        </p:nvSpPr>
        <p:spPr bwMode="auto">
          <a:xfrm>
            <a:off x="520700" y="80963"/>
            <a:ext cx="25781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3200">
                <a:solidFill>
                  <a:schemeClr val="bg1"/>
                </a:solidFill>
              </a:rPr>
              <a:t>NRC / MASC</a:t>
            </a:r>
          </a:p>
        </p:txBody>
      </p:sp>
      <p:sp>
        <p:nvSpPr>
          <p:cNvPr id="687180" name="Text Box 76"/>
          <p:cNvSpPr txBox="1">
            <a:spLocks noChangeArrowheads="1"/>
          </p:cNvSpPr>
          <p:nvPr/>
        </p:nvSpPr>
        <p:spPr bwMode="auto">
          <a:xfrm>
            <a:off x="3367088" y="1196975"/>
            <a:ext cx="3916362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>
                <a:solidFill>
                  <a:schemeClr val="bg1"/>
                </a:solidFill>
              </a:rPr>
              <a:t>2-3 MDa</a:t>
            </a:r>
          </a:p>
          <a:p>
            <a:r>
              <a:rPr lang="en-GB" sz="2400">
                <a:solidFill>
                  <a:schemeClr val="bg1"/>
                </a:solidFill>
              </a:rPr>
              <a:t>186 proteins</a:t>
            </a:r>
          </a:p>
          <a:p>
            <a:endParaRPr lang="en-GB" sz="2400">
              <a:solidFill>
                <a:schemeClr val="bg1"/>
              </a:solidFill>
            </a:endParaRPr>
          </a:p>
          <a:p>
            <a:r>
              <a:rPr lang="en-GB" sz="2400">
                <a:solidFill>
                  <a:schemeClr val="bg1"/>
                </a:solidFill>
              </a:rPr>
              <a:t>47 genes in human disease</a:t>
            </a:r>
          </a:p>
          <a:p>
            <a:r>
              <a:rPr lang="en-GB" sz="2400">
                <a:solidFill>
                  <a:schemeClr val="bg1"/>
                </a:solidFill>
              </a:rPr>
              <a:t>48 synaptic plasticity</a:t>
            </a:r>
          </a:p>
          <a:p>
            <a:r>
              <a:rPr lang="en-GB" sz="2400">
                <a:solidFill>
                  <a:schemeClr val="bg1"/>
                </a:solidFill>
              </a:rPr>
              <a:t>42 rodent behaviour</a:t>
            </a:r>
          </a:p>
          <a:p>
            <a:endParaRPr lang="en-GB" sz="2400">
              <a:solidFill>
                <a:schemeClr val="bg1"/>
              </a:solidFill>
            </a:endParaRPr>
          </a:p>
          <a:p>
            <a:endParaRPr lang="en-GB" sz="24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4014788" y="373063"/>
            <a:ext cx="19462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/>
              <a:t>Complexity</a:t>
            </a:r>
          </a:p>
        </p:txBody>
      </p:sp>
      <p:grpSp>
        <p:nvGrpSpPr>
          <p:cNvPr id="16387" name="Group 3"/>
          <p:cNvGrpSpPr>
            <a:grpSpLocks/>
          </p:cNvGrpSpPr>
          <p:nvPr/>
        </p:nvGrpSpPr>
        <p:grpSpPr bwMode="auto">
          <a:xfrm>
            <a:off x="6305550" y="1484313"/>
            <a:ext cx="3600450" cy="1819275"/>
            <a:chOff x="1215" y="969"/>
            <a:chExt cx="3790" cy="2144"/>
          </a:xfrm>
        </p:grpSpPr>
        <p:pic>
          <p:nvPicPr>
            <p:cNvPr id="16390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15" y="969"/>
              <a:ext cx="3790" cy="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1" name="AutoShape 5"/>
            <p:cNvSpPr>
              <a:spLocks noChangeArrowheads="1"/>
            </p:cNvSpPr>
            <p:nvPr/>
          </p:nvSpPr>
          <p:spPr bwMode="auto">
            <a:xfrm>
              <a:off x="1850" y="1967"/>
              <a:ext cx="2585" cy="40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r"/>
              <a:r>
                <a:rPr lang="en-GB" sz="1200"/>
                <a:t>PSD</a:t>
              </a:r>
            </a:p>
          </p:txBody>
        </p:sp>
        <p:sp>
          <p:nvSpPr>
            <p:cNvPr id="16392" name="Oval 6"/>
            <p:cNvSpPr>
              <a:spLocks noChangeArrowheads="1"/>
            </p:cNvSpPr>
            <p:nvPr/>
          </p:nvSpPr>
          <p:spPr bwMode="auto">
            <a:xfrm>
              <a:off x="2757" y="1785"/>
              <a:ext cx="771" cy="54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200"/>
                <a:t>MASC</a:t>
              </a:r>
            </a:p>
          </p:txBody>
        </p:sp>
      </p:grpSp>
      <p:sp>
        <p:nvSpPr>
          <p:cNvPr id="16388" name="Text Box 7"/>
          <p:cNvSpPr txBox="1">
            <a:spLocks noChangeArrowheads="1"/>
          </p:cNvSpPr>
          <p:nvPr/>
        </p:nvSpPr>
        <p:spPr bwMode="auto">
          <a:xfrm>
            <a:off x="323850" y="1862138"/>
            <a:ext cx="45577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/>
              <a:t>PSD		700 -1500 proteins</a:t>
            </a:r>
          </a:p>
          <a:p>
            <a:endParaRPr lang="en-GB" sz="2400"/>
          </a:p>
          <a:p>
            <a:r>
              <a:rPr lang="en-GB" sz="2400"/>
              <a:t>MASC  	77 - 185 proteins</a:t>
            </a:r>
          </a:p>
        </p:txBody>
      </p:sp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612775" y="4313238"/>
            <a:ext cx="489585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i="1"/>
              <a:t>MASC occupies ~10 % of the PSP</a:t>
            </a:r>
          </a:p>
          <a:p>
            <a:r>
              <a:rPr lang="en-GB" i="1"/>
              <a:t> </a:t>
            </a:r>
          </a:p>
          <a:p>
            <a:r>
              <a:rPr lang="en-GB" i="1"/>
              <a:t>	- a core subset</a:t>
            </a:r>
          </a:p>
          <a:p>
            <a:r>
              <a:rPr lang="en-GB" i="1"/>
              <a:t>	- same classes of proteins</a:t>
            </a:r>
          </a:p>
          <a:p>
            <a:r>
              <a:rPr lang="en-GB" i="1"/>
              <a:t>	- ideal model of PSP</a:t>
            </a:r>
          </a:p>
          <a:p>
            <a:r>
              <a:rPr lang="en-GB" i="1"/>
              <a:t>	- multiple isolation methods available </a:t>
            </a:r>
          </a:p>
          <a:p>
            <a:endParaRPr lang="en-GB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273050" y="6446838"/>
            <a:ext cx="6813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cs typeface="Arial" charset="0"/>
              </a:rPr>
              <a:t>Grant.  (2006) Biochemical Society Transactions. 34, 59-63. 2006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4648200" y="519113"/>
            <a:ext cx="4635500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>
                <a:solidFill>
                  <a:schemeClr val="bg1"/>
                </a:solidFill>
                <a:cs typeface="Arial" charset="0"/>
              </a:rPr>
              <a:t>Post Synaptic Density 	1124</a:t>
            </a:r>
          </a:p>
          <a:p>
            <a:r>
              <a:rPr lang="en-GB" sz="2800">
                <a:solidFill>
                  <a:srgbClr val="FFFF00"/>
                </a:solidFill>
                <a:cs typeface="Arial" charset="0"/>
              </a:rPr>
              <a:t>ER:microsomes		491</a:t>
            </a:r>
          </a:p>
          <a:p>
            <a:r>
              <a:rPr lang="en-GB" sz="2800">
                <a:solidFill>
                  <a:srgbClr val="FFFF00"/>
                </a:solidFill>
                <a:cs typeface="Arial" charset="0"/>
              </a:rPr>
              <a:t>Splicesome		311</a:t>
            </a:r>
          </a:p>
          <a:p>
            <a:r>
              <a:rPr lang="en-GB" sz="2800">
                <a:solidFill>
                  <a:schemeClr val="bg1"/>
                </a:solidFill>
                <a:cs typeface="Arial" charset="0"/>
              </a:rPr>
              <a:t>NRC/MASC		186</a:t>
            </a:r>
          </a:p>
          <a:p>
            <a:r>
              <a:rPr lang="en-GB" sz="2800">
                <a:solidFill>
                  <a:srgbClr val="FFFF00"/>
                </a:solidFill>
                <a:cs typeface="Arial" charset="0"/>
              </a:rPr>
              <a:t>Nucleolus			147</a:t>
            </a:r>
          </a:p>
          <a:p>
            <a:r>
              <a:rPr lang="en-GB" sz="2800">
                <a:solidFill>
                  <a:srgbClr val="FFFF00"/>
                </a:solidFill>
                <a:cs typeface="Arial" charset="0"/>
              </a:rPr>
              <a:t>Peroxisomes		181</a:t>
            </a:r>
          </a:p>
          <a:p>
            <a:r>
              <a:rPr lang="en-GB" sz="2800">
                <a:solidFill>
                  <a:srgbClr val="FFFF00"/>
                </a:solidFill>
                <a:cs typeface="Arial" charset="0"/>
              </a:rPr>
              <a:t>Mitochondria		179</a:t>
            </a:r>
          </a:p>
          <a:p>
            <a:r>
              <a:rPr lang="en-GB" sz="2800">
                <a:solidFill>
                  <a:srgbClr val="FFFF00"/>
                </a:solidFill>
                <a:cs typeface="Arial" charset="0"/>
              </a:rPr>
              <a:t>Phagosomes		140</a:t>
            </a:r>
          </a:p>
          <a:p>
            <a:r>
              <a:rPr lang="en-GB" sz="2800">
                <a:solidFill>
                  <a:srgbClr val="FFFF00"/>
                </a:solidFill>
                <a:cs typeface="Arial" charset="0"/>
              </a:rPr>
              <a:t>Golgi				81</a:t>
            </a:r>
          </a:p>
          <a:p>
            <a:r>
              <a:rPr lang="en-GB" sz="2800">
                <a:solidFill>
                  <a:srgbClr val="FFFF00"/>
                </a:solidFill>
                <a:cs typeface="Arial" charset="0"/>
              </a:rPr>
              <a:t>Choroplasts		81</a:t>
            </a:r>
          </a:p>
          <a:p>
            <a:r>
              <a:rPr lang="en-GB" sz="2800">
                <a:solidFill>
                  <a:srgbClr val="FFFF00"/>
                </a:solidFill>
                <a:cs typeface="Arial" charset="0"/>
              </a:rPr>
              <a:t>Lysosomes			27</a:t>
            </a:r>
          </a:p>
          <a:p>
            <a:r>
              <a:rPr lang="en-GB" sz="2800">
                <a:solidFill>
                  <a:srgbClr val="FFFF00"/>
                </a:solidFill>
                <a:cs typeface="Arial" charset="0"/>
              </a:rPr>
              <a:t>Exosomes			21</a:t>
            </a:r>
          </a:p>
        </p:txBody>
      </p:sp>
      <p:pic>
        <p:nvPicPr>
          <p:cNvPr id="17412" name="Picture 4" descr="Rev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675" y="476250"/>
            <a:ext cx="4295775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1" name="Rectangle 5"/>
          <p:cNvSpPr>
            <a:spLocks noChangeArrowheads="1"/>
          </p:cNvSpPr>
          <p:nvPr/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66"/>
              </a:solidFill>
            </a:endParaRPr>
          </a:p>
        </p:txBody>
      </p:sp>
      <p:sp>
        <p:nvSpPr>
          <p:cNvPr id="116742" name="Rectangle 6"/>
          <p:cNvSpPr>
            <a:spLocks noChangeArrowheads="1"/>
          </p:cNvSpPr>
          <p:nvPr/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en-US" sz="4400">
              <a:solidFill>
                <a:srgbClr val="000066"/>
              </a:solidFill>
              <a:latin typeface="Arial Black" pitchFamily="34" charset="0"/>
            </a:endParaRPr>
          </a:p>
        </p:txBody>
      </p:sp>
      <p:sp>
        <p:nvSpPr>
          <p:cNvPr id="116743" name="Text Box 7"/>
          <p:cNvSpPr txBox="1">
            <a:spLocks noChangeArrowheads="1"/>
          </p:cNvSpPr>
          <p:nvPr/>
        </p:nvSpPr>
        <p:spPr bwMode="auto">
          <a:xfrm>
            <a:off x="1508125" y="5153660"/>
            <a:ext cx="722184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3200" i="1" dirty="0">
                <a:solidFill>
                  <a:srgbClr val="FFFF00"/>
                </a:solidFill>
              </a:rPr>
              <a:t>Is there </a:t>
            </a:r>
            <a:r>
              <a:rPr lang="en-GB" sz="3200" i="1" dirty="0" smtClean="0">
                <a:solidFill>
                  <a:srgbClr val="FFFF00"/>
                </a:solidFill>
              </a:rPr>
              <a:t>some </a:t>
            </a:r>
            <a:r>
              <a:rPr lang="en-GB" sz="3200" i="1" dirty="0">
                <a:solidFill>
                  <a:srgbClr val="FFFF00"/>
                </a:solidFill>
              </a:rPr>
              <a:t>logic to this complexity ?</a:t>
            </a:r>
          </a:p>
        </p:txBody>
      </p:sp>
      <p:pic>
        <p:nvPicPr>
          <p:cNvPr id="116744" name="Picture 8" descr="Rev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4235" y="989013"/>
            <a:ext cx="5740400" cy="3771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urham 22nd Feb 2009">
  <a:themeElements>
    <a:clrScheme name="Durham 22nd Feb 2009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urham 22nd Feb 2009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urham 22nd Feb 200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urham 22nd Feb 2009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urham 22nd Feb 2009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urham 22nd Feb 2009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urham 22nd Feb 2009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urham 22nd Feb 2009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urham 22nd Feb 2009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urham 22nd Feb 2009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urham 22nd Feb 2009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urham 22nd Feb 2009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urham 22nd Feb 2009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urham 22nd Feb 2009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Durham 22nd Feb 2009</Template>
  <TotalTime>0</TotalTime>
  <Words>986</Words>
  <Application>Microsoft Office PowerPoint</Application>
  <PresentationFormat>A4 Paper (210x297 mm)</PresentationFormat>
  <Paragraphs>457</Paragraphs>
  <Slides>55</Slides>
  <Notes>55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7" baseType="lpstr">
      <vt:lpstr>Durham 22nd Feb 2009</vt:lpstr>
      <vt:lpstr>Worksheet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Human cortex PSD: 1462 protein network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Building the network 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Acknowledgements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2009-04-15T15:07:27Z</dcterms:created>
  <dcterms:modified xsi:type="dcterms:W3CDTF">2009-04-15T15:16:23Z</dcterms:modified>
</cp:coreProperties>
</file>