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9" r:id="rId3"/>
    <p:sldId id="294" r:id="rId4"/>
    <p:sldId id="300" r:id="rId5"/>
    <p:sldId id="295" r:id="rId6"/>
    <p:sldId id="290" r:id="rId7"/>
    <p:sldId id="273" r:id="rId8"/>
    <p:sldId id="264" r:id="rId9"/>
    <p:sldId id="301" r:id="rId10"/>
    <p:sldId id="268" r:id="rId11"/>
    <p:sldId id="296" r:id="rId12"/>
    <p:sldId id="275" r:id="rId13"/>
    <p:sldId id="277" r:id="rId14"/>
    <p:sldId id="281" r:id="rId15"/>
    <p:sldId id="280" r:id="rId16"/>
    <p:sldId id="282" r:id="rId17"/>
    <p:sldId id="278" r:id="rId18"/>
    <p:sldId id="271" r:id="rId19"/>
    <p:sldId id="297" r:id="rId20"/>
    <p:sldId id="270" r:id="rId21"/>
    <p:sldId id="298" r:id="rId22"/>
    <p:sldId id="27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66FF"/>
    <a:srgbClr val="FFCC00"/>
    <a:srgbClr val="00FF00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2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D98C9C-CA1C-451B-8175-EAD5C3F9A0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6303B-E4E1-4B0A-963C-F066315D78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2B248-3508-4E42-86BB-676B79CBC2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D5758FF-527F-41EA-99BD-8C0218A13C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A0579-69BC-460B-B561-6A2ED32DD1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C6A7B-C025-4E78-8A47-280A8F2A9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B466A8-22B1-4908-A52D-017687F1832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CD2B8E-F341-4FA7-9F3D-FFBEFB7850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24567-3DAA-4C9B-AFB7-92D3B70598D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750BF4-E224-48E1-BF62-91EF61056C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2400E0-783B-432F-8CE9-74DA1EF723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28277F-1D1A-4869-B7E2-2AC3890099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8554113-0F3C-467C-86E4-FB9E3BA7CCE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00213"/>
            <a:ext cx="9144000" cy="1470025"/>
          </a:xfrm>
        </p:spPr>
        <p:txBody>
          <a:bodyPr/>
          <a:lstStyle/>
          <a:p>
            <a:r>
              <a:rPr lang="en-US" sz="4800" dirty="0" smtClean="0"/>
              <a:t>Episodic Control:</a:t>
            </a:r>
            <a:br>
              <a:rPr lang="en-US" sz="4800" dirty="0" smtClean="0"/>
            </a:br>
            <a:r>
              <a:rPr lang="en-US" dirty="0" smtClean="0"/>
              <a:t>Singular Recall and Optimal Actions</a:t>
            </a:r>
            <a:endParaRPr lang="en-US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455988"/>
            <a:ext cx="9144000" cy="175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Peter Dayan</a:t>
            </a:r>
          </a:p>
          <a:p>
            <a:pPr>
              <a:lnSpc>
                <a:spcPct val="80000"/>
              </a:lnSpc>
            </a:pPr>
            <a:endParaRPr lang="en-US" sz="2800" dirty="0"/>
          </a:p>
          <a:p>
            <a:pPr>
              <a:lnSpc>
                <a:spcPct val="80000"/>
              </a:lnSpc>
            </a:pPr>
            <a:r>
              <a:rPr lang="en-US" sz="2800" dirty="0"/>
              <a:t>Nathaniel Daw   M</a:t>
            </a:r>
            <a:r>
              <a:rPr lang="en-US" sz="2800" dirty="0">
                <a:cs typeface="Arial" charset="0"/>
              </a:rPr>
              <a:t>áté</a:t>
            </a:r>
            <a:r>
              <a:rPr lang="en-US" sz="2800" dirty="0"/>
              <a:t> </a:t>
            </a:r>
            <a:r>
              <a:rPr lang="en-US" sz="2800" dirty="0" smtClean="0"/>
              <a:t>Lengyel   Yael Niv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Actions and Habits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/>
              <a:t>model-based system is </a:t>
            </a:r>
            <a:r>
              <a:rPr lang="en-US" sz="2800" dirty="0" err="1" smtClean="0"/>
              <a:t>Tolmanian</a:t>
            </a:r>
            <a:endParaRPr lang="en-US" sz="2800" dirty="0"/>
          </a:p>
          <a:p>
            <a:pPr>
              <a:lnSpc>
                <a:spcPct val="90000"/>
              </a:lnSpc>
            </a:pPr>
            <a:r>
              <a:rPr lang="en-US" sz="2800" dirty="0"/>
              <a:t>evidence from </a:t>
            </a:r>
            <a:r>
              <a:rPr lang="en-US" sz="2800" dirty="0" err="1"/>
              <a:t>Killcross</a:t>
            </a:r>
            <a:r>
              <a:rPr lang="en-US" sz="2800" dirty="0"/>
              <a:t> et al:</a:t>
            </a:r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rgbClr val="0066FF"/>
                </a:solidFill>
              </a:rPr>
              <a:t>prelimbic</a:t>
            </a:r>
            <a:r>
              <a:rPr lang="en-US" sz="2400" dirty="0"/>
              <a:t> lesions: instant devaluation </a:t>
            </a:r>
            <a:r>
              <a:rPr lang="en-US" sz="2400" dirty="0" err="1">
                <a:solidFill>
                  <a:srgbClr val="0066FF"/>
                </a:solidFill>
              </a:rPr>
              <a:t>in</a:t>
            </a:r>
            <a:r>
              <a:rPr lang="en-US" sz="2400" dirty="0" err="1"/>
              <a:t>sensitivitity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400" dirty="0" err="1">
                <a:solidFill>
                  <a:srgbClr val="FFCC00"/>
                </a:solidFill>
              </a:rPr>
              <a:t>infralimbic</a:t>
            </a:r>
            <a:r>
              <a:rPr lang="en-US" sz="2400" dirty="0"/>
              <a:t> lesions: permanent </a:t>
            </a:r>
            <a:r>
              <a:rPr lang="en-US" sz="2400" dirty="0" err="1"/>
              <a:t>devalulation</a:t>
            </a:r>
            <a:r>
              <a:rPr lang="en-US" sz="2400" dirty="0"/>
              <a:t> sensitivity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evidence from </a:t>
            </a:r>
            <a:r>
              <a:rPr lang="en-US" sz="2800" dirty="0" err="1"/>
              <a:t>Balleine</a:t>
            </a:r>
            <a:r>
              <a:rPr lang="en-US" sz="2800" dirty="0"/>
              <a:t> et al: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66FF"/>
                </a:solidFill>
              </a:rPr>
              <a:t>goal-directed</a:t>
            </a:r>
            <a:r>
              <a:rPr lang="en-US" sz="2400" dirty="0"/>
              <a:t> control: </a:t>
            </a:r>
            <a:r>
              <a:rPr lang="en-US" sz="2400" dirty="0" smtClean="0"/>
              <a:t>PFC</a:t>
            </a:r>
            <a:r>
              <a:rPr lang="en-US" sz="2400" dirty="0"/>
              <a:t>; </a:t>
            </a:r>
            <a:r>
              <a:rPr lang="en-US" sz="2400" dirty="0" err="1"/>
              <a:t>dorsomedial</a:t>
            </a:r>
            <a:r>
              <a:rPr lang="en-US" sz="2400" dirty="0"/>
              <a:t> thalamus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FFCC00"/>
                </a:solidFill>
              </a:rPr>
              <a:t>habitual</a:t>
            </a:r>
            <a:r>
              <a:rPr lang="en-US" sz="2400" dirty="0"/>
              <a:t> control: </a:t>
            </a:r>
            <a:r>
              <a:rPr lang="en-US" sz="2400" dirty="0" err="1" smtClean="0"/>
              <a:t>dorsolateral</a:t>
            </a:r>
            <a:r>
              <a:rPr lang="en-US" sz="2400" dirty="0" smtClean="0"/>
              <a:t> </a:t>
            </a:r>
            <a:r>
              <a:rPr lang="en-US" sz="2400" dirty="0"/>
              <a:t>striatum; dopamine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both systems learn; compete for </a:t>
            </a:r>
            <a:r>
              <a:rPr lang="en-US" sz="2800" dirty="0">
                <a:solidFill>
                  <a:srgbClr val="FF00FF"/>
                </a:solidFill>
              </a:rPr>
              <a:t>control</a:t>
            </a:r>
          </a:p>
          <a:p>
            <a:pPr>
              <a:lnSpc>
                <a:spcPct val="90000"/>
              </a:lnSpc>
            </a:pPr>
            <a:r>
              <a:rPr lang="en-US" sz="2800" dirty="0"/>
              <a:t>arbitration: ACC;  </a:t>
            </a:r>
            <a:r>
              <a:rPr lang="en-US" sz="2800" dirty="0" err="1"/>
              <a:t>ACh</a:t>
            </a:r>
            <a:r>
              <a:rPr lang="en-US" sz="2800" dirty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But...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429288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top-down</a:t>
            </a:r>
          </a:p>
          <a:p>
            <a:pPr lvl="1"/>
            <a:r>
              <a:rPr lang="en-GB" dirty="0" smtClean="0"/>
              <a:t>hugely inefficient to do semantic control given little data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 different way of using singular experience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bottom-up</a:t>
            </a:r>
          </a:p>
          <a:p>
            <a:pPr lvl="1">
              <a:buFont typeface="Arial" pitchFamily="34" charset="0"/>
              <a:buChar char="–"/>
            </a:pPr>
            <a:r>
              <a:rPr lang="en-GB" dirty="0" smtClean="0"/>
              <a:t>why store episodes?</a:t>
            </a:r>
          </a:p>
          <a:p>
            <a:pPr lvl="1">
              <a:buFont typeface="Wingdings" pitchFamily="2" charset="2"/>
              <a:buChar char="Ø"/>
            </a:pPr>
            <a:r>
              <a:rPr lang="en-GB" dirty="0" smtClean="0"/>
              <a:t> use for control</a:t>
            </a:r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 lvl="1"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situation memory for Deep Blue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643042" y="4572008"/>
            <a:ext cx="5357850" cy="1214446"/>
            <a:chOff x="476" y="3339"/>
            <a:chExt cx="4166" cy="981"/>
          </a:xfrm>
        </p:grpSpPr>
        <p:pic>
          <p:nvPicPr>
            <p:cNvPr id="5" name="Picture 5" descr="a"/>
            <p:cNvPicPr>
              <a:picLocks noChangeAspect="1" noChangeArrowheads="1"/>
            </p:cNvPicPr>
            <p:nvPr/>
          </p:nvPicPr>
          <p:blipFill>
            <a:blip r:embed="rId2"/>
            <a:srcRect l="3162" b="56085"/>
            <a:stretch>
              <a:fillRect/>
            </a:stretch>
          </p:blipFill>
          <p:spPr bwMode="auto">
            <a:xfrm>
              <a:off x="476" y="3339"/>
              <a:ext cx="4166" cy="635"/>
            </a:xfrm>
            <a:prstGeom prst="rect">
              <a:avLst/>
            </a:prstGeom>
            <a:noFill/>
          </p:spPr>
        </p:pic>
        <p:pic>
          <p:nvPicPr>
            <p:cNvPr id="6" name="Picture 6" descr="a"/>
            <p:cNvPicPr>
              <a:picLocks noChangeAspect="1" noChangeArrowheads="1"/>
            </p:cNvPicPr>
            <p:nvPr/>
          </p:nvPicPr>
          <p:blipFill>
            <a:blip r:embed="rId2"/>
            <a:srcRect l="3162" t="76071"/>
            <a:stretch>
              <a:fillRect/>
            </a:stretch>
          </p:blipFill>
          <p:spPr bwMode="auto">
            <a:xfrm>
              <a:off x="476" y="3974"/>
              <a:ext cx="4166" cy="34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 Third Way</a:t>
            </a:r>
            <a:endParaRPr lang="en-US"/>
          </a:p>
        </p:txBody>
      </p:sp>
      <p:sp>
        <p:nvSpPr>
          <p:cNvPr id="21516" name="Rectangle 12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1628775"/>
            <a:ext cx="4038600" cy="4968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400" dirty="0"/>
              <a:t>simple domain</a:t>
            </a:r>
          </a:p>
          <a:p>
            <a:pPr>
              <a:lnSpc>
                <a:spcPct val="80000"/>
              </a:lnSpc>
            </a:pPr>
            <a:endParaRPr lang="en-GB" sz="2400" b="1" dirty="0"/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0066FF"/>
                </a:solidFill>
              </a:rPr>
              <a:t>model-based</a:t>
            </a:r>
            <a:r>
              <a:rPr lang="en-GB" sz="2400" dirty="0"/>
              <a:t> control: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build a tree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evaluate states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count cost of uncertainty</a:t>
            </a:r>
          </a:p>
          <a:p>
            <a:pPr>
              <a:lnSpc>
                <a:spcPct val="80000"/>
              </a:lnSpc>
            </a:pPr>
            <a:endParaRPr lang="en-GB" sz="2400" b="1" dirty="0"/>
          </a:p>
          <a:p>
            <a:pPr>
              <a:lnSpc>
                <a:spcPct val="80000"/>
              </a:lnSpc>
            </a:pPr>
            <a:r>
              <a:rPr lang="en-GB" sz="2400" dirty="0">
                <a:solidFill>
                  <a:srgbClr val="FF00FF"/>
                </a:solidFill>
              </a:rPr>
              <a:t>episodic</a:t>
            </a:r>
            <a:r>
              <a:rPr lang="en-GB" sz="2400" dirty="0"/>
              <a:t> control: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store conjunction of states, actions, rewards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if reward &gt; expectation, store all actions in the whole episode (</a:t>
            </a:r>
            <a:r>
              <a:rPr lang="en-GB" sz="2000" dirty="0" err="1"/>
              <a:t>D</a:t>
            </a:r>
            <a:r>
              <a:rPr lang="en-GB" sz="2000" dirty="0" err="1">
                <a:cs typeface="Arial" charset="0"/>
              </a:rPr>
              <a:t>ü</a:t>
            </a:r>
            <a:r>
              <a:rPr lang="en-GB" sz="2000" dirty="0" err="1"/>
              <a:t>zel</a:t>
            </a:r>
            <a:r>
              <a:rPr lang="en-GB" sz="2000" dirty="0"/>
              <a:t>)</a:t>
            </a:r>
          </a:p>
          <a:p>
            <a:pPr lvl="1">
              <a:lnSpc>
                <a:spcPct val="80000"/>
              </a:lnSpc>
            </a:pPr>
            <a:r>
              <a:rPr lang="en-GB" sz="2000" dirty="0"/>
              <a:t>choose rewarded action; else random</a:t>
            </a:r>
            <a:endParaRPr lang="en-US" sz="2000" dirty="0"/>
          </a:p>
        </p:txBody>
      </p: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3756025" cy="514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Semantic Controller</a:t>
            </a:r>
            <a:endParaRPr lang="en-US"/>
          </a:p>
        </p:txBody>
      </p:sp>
      <p:pic>
        <p:nvPicPr>
          <p:cNvPr id="24586" name="Picture 10" descr="demo_01_A4_B3_D2_mdpb0"/>
          <p:cNvPicPr>
            <a:picLocks noChangeAspect="1" noChangeArrowheads="1"/>
          </p:cNvPicPr>
          <p:nvPr/>
        </p:nvPicPr>
        <p:blipFill>
          <a:blip r:embed="rId2"/>
          <a:srcRect l="9514" t="16351" r="4712" b="12471"/>
          <a:stretch>
            <a:fillRect/>
          </a:stretch>
        </p:blipFill>
        <p:spPr bwMode="auto">
          <a:xfrm>
            <a:off x="2555875" y="1530350"/>
            <a:ext cx="4537075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2987675" y="2060575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T=0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demo_01_A4_B3_D2_mdpb1"/>
          <p:cNvPicPr>
            <a:picLocks noChangeAspect="1" noChangeArrowheads="1"/>
          </p:cNvPicPr>
          <p:nvPr/>
        </p:nvPicPr>
        <p:blipFill>
          <a:blip r:embed="rId2"/>
          <a:srcRect l="9514" t="17328" r="5402" b="13107"/>
          <a:stretch>
            <a:fillRect/>
          </a:stretch>
        </p:blipFill>
        <p:spPr bwMode="auto">
          <a:xfrm>
            <a:off x="0" y="1484313"/>
            <a:ext cx="4500563" cy="5207000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Semantic Controller</a:t>
            </a:r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23850" y="2349500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T=1</a:t>
            </a:r>
          </a:p>
        </p:txBody>
      </p:sp>
      <p:pic>
        <p:nvPicPr>
          <p:cNvPr id="29702" name="Picture 6" descr="demo_01_A4_B3_D2_mdpb100"/>
          <p:cNvPicPr>
            <a:picLocks noChangeAspect="1" noChangeArrowheads="1"/>
          </p:cNvPicPr>
          <p:nvPr/>
        </p:nvPicPr>
        <p:blipFill>
          <a:blip r:embed="rId3"/>
          <a:srcRect l="9483" t="17307" r="6122" b="13425"/>
          <a:stretch>
            <a:fillRect/>
          </a:stretch>
        </p:blipFill>
        <p:spPr bwMode="auto">
          <a:xfrm>
            <a:off x="4679950" y="1484313"/>
            <a:ext cx="4464050" cy="5184775"/>
          </a:xfrm>
          <a:prstGeom prst="rect">
            <a:avLst/>
          </a:prstGeom>
          <a:noFill/>
        </p:spPr>
      </p:pic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4859338" y="2324100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T=100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Episodic Controller</a:t>
            </a:r>
          </a:p>
        </p:txBody>
      </p:sp>
      <p:pic>
        <p:nvPicPr>
          <p:cNvPr id="28678" name="Picture 6" descr="demo_01_A4_B3_D2_mdpe0"/>
          <p:cNvPicPr>
            <a:picLocks noChangeAspect="1" noChangeArrowheads="1"/>
          </p:cNvPicPr>
          <p:nvPr/>
        </p:nvPicPr>
        <p:blipFill>
          <a:blip r:embed="rId2"/>
          <a:srcRect l="9544" t="23691" r="18307" b="22440"/>
          <a:stretch>
            <a:fillRect/>
          </a:stretch>
        </p:blipFill>
        <p:spPr bwMode="auto">
          <a:xfrm>
            <a:off x="2700338" y="1773238"/>
            <a:ext cx="3816350" cy="4032250"/>
          </a:xfrm>
          <a:prstGeom prst="rect">
            <a:avLst/>
          </a:prstGeom>
          <a:noFill/>
        </p:spPr>
      </p:pic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3059113" y="2276475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T=0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2916238" y="4365625"/>
            <a:ext cx="88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best</a:t>
            </a:r>
          </a:p>
          <a:p>
            <a:pPr algn="ctr"/>
            <a:r>
              <a:rPr lang="en-US"/>
              <a:t>reward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7" name="Picture 7" descr="demo_01_A4_B3_D2_mdpe100"/>
          <p:cNvPicPr>
            <a:picLocks noChangeAspect="1" noChangeArrowheads="1"/>
          </p:cNvPicPr>
          <p:nvPr/>
        </p:nvPicPr>
        <p:blipFill>
          <a:blip r:embed="rId2"/>
          <a:srcRect l="9514" t="24051" r="36014" b="22714"/>
          <a:stretch>
            <a:fillRect/>
          </a:stretch>
        </p:blipFill>
        <p:spPr bwMode="auto">
          <a:xfrm>
            <a:off x="5580063" y="1844675"/>
            <a:ext cx="2881312" cy="3984625"/>
          </a:xfrm>
          <a:prstGeom prst="rect">
            <a:avLst/>
          </a:prstGeom>
          <a:noFill/>
        </p:spPr>
      </p:pic>
      <p:pic>
        <p:nvPicPr>
          <p:cNvPr id="30726" name="Picture 6" descr="demo_01_A4_B3_D2_mdpe1"/>
          <p:cNvPicPr>
            <a:picLocks noChangeAspect="1" noChangeArrowheads="1"/>
          </p:cNvPicPr>
          <p:nvPr/>
        </p:nvPicPr>
        <p:blipFill>
          <a:blip r:embed="rId3"/>
          <a:srcRect l="9514" t="23097" r="37395" b="22078"/>
          <a:stretch>
            <a:fillRect/>
          </a:stretch>
        </p:blipFill>
        <p:spPr bwMode="auto">
          <a:xfrm>
            <a:off x="827088" y="1773238"/>
            <a:ext cx="2808287" cy="4103687"/>
          </a:xfrm>
          <a:prstGeom prst="rect">
            <a:avLst/>
          </a:prstGeom>
          <a:noFill/>
        </p:spPr>
      </p:pic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Episodic Controller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42988" y="4437063"/>
            <a:ext cx="88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best</a:t>
            </a:r>
          </a:p>
          <a:p>
            <a:pPr algn="ctr"/>
            <a:r>
              <a:rPr lang="en-US"/>
              <a:t>reward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795963" y="4437063"/>
            <a:ext cx="882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/>
              <a:t>best</a:t>
            </a:r>
          </a:p>
          <a:p>
            <a:pPr algn="ctr"/>
            <a:r>
              <a:rPr lang="en-US"/>
              <a:t>reward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1116013" y="2708275"/>
            <a:ext cx="717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T=1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5724525" y="2708275"/>
            <a:ext cx="10572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T=100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Performance</a:t>
            </a:r>
            <a:endParaRPr lang="en-US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789363"/>
            <a:ext cx="8229600" cy="2808287"/>
          </a:xfrm>
        </p:spPr>
        <p:txBody>
          <a:bodyPr/>
          <a:lstStyle/>
          <a:p>
            <a:r>
              <a:rPr lang="en-GB" sz="2800"/>
              <a:t>episodic advantage for early trials</a:t>
            </a:r>
          </a:p>
          <a:p>
            <a:r>
              <a:rPr lang="en-GB" sz="2800"/>
              <a:t>lasts longer for more complex environments</a:t>
            </a:r>
          </a:p>
          <a:p>
            <a:r>
              <a:rPr lang="en-GB" sz="2800"/>
              <a:t>can’t compute statistics/semantic information</a:t>
            </a:r>
          </a:p>
          <a:p>
            <a:pPr>
              <a:buFontTx/>
              <a:buNone/>
            </a:pPr>
            <a:endParaRPr lang="en-US" sz="2800"/>
          </a:p>
        </p:txBody>
      </p:sp>
      <p:pic>
        <p:nvPicPr>
          <p:cNvPr id="266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68413"/>
            <a:ext cx="8894763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Packard &amp; McGaugh ’96</a:t>
            </a:r>
          </a:p>
          <a:p>
            <a:endParaRPr lang="en-US"/>
          </a:p>
          <a:p>
            <a:r>
              <a:rPr lang="en-US"/>
              <a:t>inactivate dorsal HC; dorsolateral caudate 8;16 days along training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4000" dirty="0" err="1">
                <a:solidFill>
                  <a:srgbClr val="FF00FF"/>
                </a:solidFill>
              </a:rPr>
              <a:t>Hippocampal</a:t>
            </a:r>
            <a:r>
              <a:rPr lang="en-US" sz="4000" dirty="0"/>
              <a:t>/</a:t>
            </a:r>
            <a:r>
              <a:rPr lang="en-US" sz="4000" dirty="0" err="1"/>
              <a:t>Striatal</a:t>
            </a:r>
            <a:r>
              <a:rPr lang="en-US" sz="4000" dirty="0"/>
              <a:t> Interactions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1341438"/>
            <a:ext cx="3563937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563938" y="64912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CN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4211638" y="64912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HC</a:t>
            </a:r>
          </a:p>
        </p:txBody>
      </p:sp>
      <p:sp>
        <p:nvSpPr>
          <p:cNvPr id="17433" name="Text Box 25"/>
          <p:cNvSpPr txBox="1">
            <a:spLocks noChangeArrowheads="1"/>
          </p:cNvSpPr>
          <p:nvPr/>
        </p:nvSpPr>
        <p:spPr bwMode="auto">
          <a:xfrm>
            <a:off x="5076825" y="64912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CN</a:t>
            </a:r>
          </a:p>
        </p:txBody>
      </p:sp>
      <p:sp>
        <p:nvSpPr>
          <p:cNvPr id="17434" name="Text Box 26"/>
          <p:cNvSpPr txBox="1">
            <a:spLocks noChangeArrowheads="1"/>
          </p:cNvSpPr>
          <p:nvPr/>
        </p:nvSpPr>
        <p:spPr bwMode="auto">
          <a:xfrm>
            <a:off x="5724525" y="6491288"/>
            <a:ext cx="514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HC</a:t>
            </a:r>
          </a:p>
        </p:txBody>
      </p:sp>
      <p:grpSp>
        <p:nvGrpSpPr>
          <p:cNvPr id="17450" name="Group 42"/>
          <p:cNvGrpSpPr>
            <a:grpSpLocks/>
          </p:cNvGrpSpPr>
          <p:nvPr/>
        </p:nvGrpSpPr>
        <p:grpSpPr bwMode="auto">
          <a:xfrm>
            <a:off x="2627313" y="3789363"/>
            <a:ext cx="3816350" cy="2808287"/>
            <a:chOff x="1655" y="2387"/>
            <a:chExt cx="2404" cy="1769"/>
          </a:xfrm>
        </p:grpSpPr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3"/>
            <a:srcRect l="8704" t="4906" b="16873"/>
            <a:stretch>
              <a:fillRect/>
            </a:stretch>
          </p:blipFill>
          <p:spPr bwMode="auto">
            <a:xfrm>
              <a:off x="2109" y="2478"/>
              <a:ext cx="1909" cy="145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2789" y="2387"/>
              <a:ext cx="454" cy="31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417" name="Text Box 9"/>
            <p:cNvSpPr txBox="1">
              <a:spLocks noChangeArrowheads="1"/>
            </p:cNvSpPr>
            <p:nvPr/>
          </p:nvSpPr>
          <p:spPr bwMode="auto">
            <a:xfrm>
              <a:off x="1913" y="3793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0</a:t>
              </a:r>
            </a:p>
          </p:txBody>
        </p:sp>
        <p:sp>
          <p:nvSpPr>
            <p:cNvPr id="17418" name="Text Box 10"/>
            <p:cNvSpPr txBox="1">
              <a:spLocks noChangeArrowheads="1"/>
            </p:cNvSpPr>
            <p:nvPr/>
          </p:nvSpPr>
          <p:spPr bwMode="auto">
            <a:xfrm>
              <a:off x="1913" y="3385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4</a:t>
              </a:r>
            </a:p>
          </p:txBody>
        </p:sp>
        <p:sp>
          <p:nvSpPr>
            <p:cNvPr id="17419" name="Text Box 11"/>
            <p:cNvSpPr txBox="1">
              <a:spLocks noChangeArrowheads="1"/>
            </p:cNvSpPr>
            <p:nvPr/>
          </p:nvSpPr>
          <p:spPr bwMode="auto">
            <a:xfrm>
              <a:off x="1913" y="2976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8</a:t>
              </a:r>
            </a:p>
          </p:txBody>
        </p:sp>
        <p:sp>
          <p:nvSpPr>
            <p:cNvPr id="17420" name="Text Box 12"/>
            <p:cNvSpPr txBox="1">
              <a:spLocks noChangeArrowheads="1"/>
            </p:cNvSpPr>
            <p:nvPr/>
          </p:nvSpPr>
          <p:spPr bwMode="auto">
            <a:xfrm>
              <a:off x="1837" y="2568"/>
              <a:ext cx="2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12</a:t>
              </a:r>
            </a:p>
          </p:txBody>
        </p:sp>
        <p:sp>
          <p:nvSpPr>
            <p:cNvPr id="17421" name="Text Box 13"/>
            <p:cNvSpPr txBox="1">
              <a:spLocks noChangeArrowheads="1"/>
            </p:cNvSpPr>
            <p:nvPr/>
          </p:nvSpPr>
          <p:spPr bwMode="auto">
            <a:xfrm>
              <a:off x="2231" y="2387"/>
              <a:ext cx="7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test day </a:t>
              </a:r>
              <a:r>
                <a:rPr lang="en-US">
                  <a:solidFill>
                    <a:srgbClr val="FF0000"/>
                  </a:solidFill>
                </a:rPr>
                <a:t>8</a:t>
              </a:r>
            </a:p>
          </p:txBody>
        </p:sp>
        <p:sp>
          <p:nvSpPr>
            <p:cNvPr id="17422" name="Text Box 14"/>
            <p:cNvSpPr txBox="1">
              <a:spLocks noChangeArrowheads="1"/>
            </p:cNvSpPr>
            <p:nvPr/>
          </p:nvSpPr>
          <p:spPr bwMode="auto">
            <a:xfrm>
              <a:off x="3149" y="2387"/>
              <a:ext cx="8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test day </a:t>
              </a:r>
              <a:r>
                <a:rPr lang="en-US">
                  <a:solidFill>
                    <a:srgbClr val="FF0000"/>
                  </a:solidFill>
                </a:rPr>
                <a:t>16</a:t>
              </a:r>
            </a:p>
          </p:txBody>
        </p:sp>
        <p:sp>
          <p:nvSpPr>
            <p:cNvPr id="17423" name="Text Box 15"/>
            <p:cNvSpPr txBox="1">
              <a:spLocks noChangeArrowheads="1"/>
            </p:cNvSpPr>
            <p:nvPr/>
          </p:nvSpPr>
          <p:spPr bwMode="auto">
            <a:xfrm rot="16200000">
              <a:off x="1405" y="3084"/>
              <a:ext cx="7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# animals</a:t>
              </a:r>
            </a:p>
          </p:txBody>
        </p:sp>
        <p:sp>
          <p:nvSpPr>
            <p:cNvPr id="17424" name="Text Box 16"/>
            <p:cNvSpPr txBox="1">
              <a:spLocks noChangeArrowheads="1"/>
            </p:cNvSpPr>
            <p:nvPr/>
          </p:nvSpPr>
          <p:spPr bwMode="auto">
            <a:xfrm>
              <a:off x="2200" y="2614"/>
              <a:ext cx="46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place</a:t>
              </a:r>
            </a:p>
          </p:txBody>
        </p:sp>
        <p:sp>
          <p:nvSpPr>
            <p:cNvPr id="17425" name="Text Box 17"/>
            <p:cNvSpPr txBox="1">
              <a:spLocks noChangeArrowheads="1"/>
            </p:cNvSpPr>
            <p:nvPr/>
          </p:nvSpPr>
          <p:spPr bwMode="auto">
            <a:xfrm>
              <a:off x="2699" y="2655"/>
              <a:ext cx="50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action</a:t>
              </a:r>
            </a:p>
          </p:txBody>
        </p:sp>
        <p:sp>
          <p:nvSpPr>
            <p:cNvPr id="17428" name="Line 20"/>
            <p:cNvSpPr>
              <a:spLocks noChangeShapeType="1"/>
            </p:cNvSpPr>
            <p:nvPr/>
          </p:nvSpPr>
          <p:spPr bwMode="auto">
            <a:xfrm flipH="1">
              <a:off x="3969" y="3022"/>
              <a:ext cx="90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35" name="Text Box 27"/>
            <p:cNvSpPr txBox="1">
              <a:spLocks noChangeArrowheads="1"/>
            </p:cNvSpPr>
            <p:nvPr/>
          </p:nvSpPr>
          <p:spPr bwMode="auto">
            <a:xfrm>
              <a:off x="2200" y="388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</a:p>
          </p:txBody>
        </p:sp>
        <p:sp>
          <p:nvSpPr>
            <p:cNvPr id="17436" name="Text Box 28"/>
            <p:cNvSpPr txBox="1">
              <a:spLocks noChangeArrowheads="1"/>
            </p:cNvSpPr>
            <p:nvPr/>
          </p:nvSpPr>
          <p:spPr bwMode="auto">
            <a:xfrm>
              <a:off x="3364" y="3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L</a:t>
              </a:r>
            </a:p>
          </p:txBody>
        </p:sp>
        <p:sp>
          <p:nvSpPr>
            <p:cNvPr id="17437" name="Text Box 29"/>
            <p:cNvSpPr txBox="1">
              <a:spLocks noChangeArrowheads="1"/>
            </p:cNvSpPr>
            <p:nvPr/>
          </p:nvSpPr>
          <p:spPr bwMode="auto">
            <a:xfrm>
              <a:off x="3773" y="3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L</a:t>
              </a:r>
            </a:p>
          </p:txBody>
        </p:sp>
        <p:sp>
          <p:nvSpPr>
            <p:cNvPr id="17438" name="Text Box 30"/>
            <p:cNvSpPr txBox="1">
              <a:spLocks noChangeArrowheads="1"/>
            </p:cNvSpPr>
            <p:nvPr/>
          </p:nvSpPr>
          <p:spPr bwMode="auto">
            <a:xfrm>
              <a:off x="2411" y="3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L</a:t>
              </a:r>
            </a:p>
          </p:txBody>
        </p:sp>
        <p:sp>
          <p:nvSpPr>
            <p:cNvPr id="17439" name="Text Box 31"/>
            <p:cNvSpPr txBox="1">
              <a:spLocks noChangeArrowheads="1"/>
            </p:cNvSpPr>
            <p:nvPr/>
          </p:nvSpPr>
          <p:spPr bwMode="auto">
            <a:xfrm>
              <a:off x="2820" y="3884"/>
              <a:ext cx="1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FF"/>
                  </a:solidFill>
                </a:rPr>
                <a:t>L</a:t>
              </a:r>
            </a:p>
          </p:txBody>
        </p:sp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2623" y="3884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</a:p>
          </p:txBody>
        </p:sp>
        <p:sp>
          <p:nvSpPr>
            <p:cNvPr id="17441" name="Text Box 33"/>
            <p:cNvSpPr txBox="1">
              <a:spLocks noChangeArrowheads="1"/>
            </p:cNvSpPr>
            <p:nvPr/>
          </p:nvSpPr>
          <p:spPr bwMode="auto">
            <a:xfrm>
              <a:off x="3137" y="387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</a:p>
          </p:txBody>
        </p:sp>
        <p:sp>
          <p:nvSpPr>
            <p:cNvPr id="17442" name="Text Box 34"/>
            <p:cNvSpPr txBox="1">
              <a:spLocks noChangeArrowheads="1"/>
            </p:cNvSpPr>
            <p:nvPr/>
          </p:nvSpPr>
          <p:spPr bwMode="auto">
            <a:xfrm>
              <a:off x="3560" y="3879"/>
              <a:ext cx="2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S</a:t>
              </a:r>
            </a:p>
          </p:txBody>
        </p:sp>
        <p:sp>
          <p:nvSpPr>
            <p:cNvPr id="17443" name="Oval 35"/>
            <p:cNvSpPr>
              <a:spLocks noChangeArrowheads="1"/>
            </p:cNvSpPr>
            <p:nvPr/>
          </p:nvSpPr>
          <p:spPr bwMode="auto">
            <a:xfrm>
              <a:off x="2789" y="3113"/>
              <a:ext cx="273" cy="1043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7444" name="Oval 36"/>
            <p:cNvSpPr>
              <a:spLocks noChangeArrowheads="1"/>
            </p:cNvSpPr>
            <p:nvPr/>
          </p:nvSpPr>
          <p:spPr bwMode="auto">
            <a:xfrm>
              <a:off x="3288" y="2659"/>
              <a:ext cx="273" cy="1497"/>
            </a:xfrm>
            <a:prstGeom prst="ellipse">
              <a:avLst/>
            </a:prstGeom>
            <a:noFill/>
            <a:ln w="38100">
              <a:solidFill>
                <a:srgbClr val="0066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rgbClr val="0066FF"/>
                </a:solidFill>
              </a:endParaRPr>
            </a:p>
          </p:txBody>
        </p:sp>
        <p:sp>
          <p:nvSpPr>
            <p:cNvPr id="17448" name="Line 40"/>
            <p:cNvSpPr>
              <a:spLocks noChangeShapeType="1"/>
            </p:cNvSpPr>
            <p:nvPr/>
          </p:nvSpPr>
          <p:spPr bwMode="auto">
            <a:xfrm flipH="1">
              <a:off x="2971" y="2840"/>
              <a:ext cx="90" cy="4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41"/>
            <p:cNvSpPr>
              <a:spLocks noChangeShapeType="1"/>
            </p:cNvSpPr>
            <p:nvPr/>
          </p:nvSpPr>
          <p:spPr bwMode="auto">
            <a:xfrm>
              <a:off x="2426" y="2795"/>
              <a:ext cx="46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5003800" y="3789363"/>
            <a:ext cx="1728788" cy="3068637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7451725" y="2349500"/>
            <a:ext cx="730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place</a:t>
            </a:r>
            <a:endParaRPr lang="en-US"/>
          </a:p>
        </p:txBody>
      </p:sp>
      <p:sp>
        <p:nvSpPr>
          <p:cNvPr id="17453" name="Text Box 45"/>
          <p:cNvSpPr txBox="1">
            <a:spLocks noChangeArrowheads="1"/>
          </p:cNvSpPr>
          <p:nvPr/>
        </p:nvSpPr>
        <p:spPr bwMode="auto">
          <a:xfrm>
            <a:off x="8350250" y="2565400"/>
            <a:ext cx="79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action</a:t>
            </a:r>
            <a:endParaRPr lang="en-US"/>
          </a:p>
        </p:txBody>
      </p:sp>
      <p:sp>
        <p:nvSpPr>
          <p:cNvPr id="17454" name="Line 46"/>
          <p:cNvSpPr>
            <a:spLocks noChangeShapeType="1"/>
          </p:cNvSpPr>
          <p:nvPr/>
        </p:nvSpPr>
        <p:spPr bwMode="auto">
          <a:xfrm flipV="1">
            <a:off x="7885113" y="2133600"/>
            <a:ext cx="142875" cy="287338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7455" name="Line 47"/>
          <p:cNvSpPr>
            <a:spLocks noChangeShapeType="1"/>
          </p:cNvSpPr>
          <p:nvPr/>
        </p:nvSpPr>
        <p:spPr bwMode="auto">
          <a:xfrm flipH="1" flipV="1">
            <a:off x="8893175" y="2133600"/>
            <a:ext cx="71438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0" grpId="0"/>
      <p:bldP spid="17431" grpId="0"/>
      <p:bldP spid="1745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 smtClean="0">
                <a:solidFill>
                  <a:srgbClr val="FF00FF"/>
                </a:solidFill>
              </a:rPr>
              <a:t>Hippocampal</a:t>
            </a:r>
            <a:r>
              <a:rPr lang="en-US" sz="4000" dirty="0" smtClean="0"/>
              <a:t>/</a:t>
            </a:r>
            <a:r>
              <a:rPr lang="en-US" sz="4000" dirty="0" err="1" smtClean="0"/>
              <a:t>Striatal</a:t>
            </a:r>
            <a:r>
              <a:rPr lang="en-US" sz="4000" dirty="0" smtClean="0"/>
              <a:t> Interactions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357298"/>
            <a:ext cx="2890279" cy="5072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1357298"/>
            <a:ext cx="44291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4286256"/>
            <a:ext cx="3390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4214810" y="6215082"/>
            <a:ext cx="4666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Doeller</a:t>
            </a:r>
            <a:r>
              <a:rPr lang="en-GB" dirty="0" smtClean="0"/>
              <a:t>, King &amp; Burgess, 2008 (+D&amp;B 2008)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Decision Makers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714488"/>
          </a:xfrm>
        </p:spPr>
        <p:txBody>
          <a:bodyPr>
            <a:normAutofit/>
          </a:bodyPr>
          <a:lstStyle/>
          <a:p>
            <a:r>
              <a:rPr lang="en-GB" dirty="0" smtClean="0"/>
              <a:t>tree search</a:t>
            </a:r>
          </a:p>
          <a:p>
            <a:r>
              <a:rPr lang="en-GB" dirty="0" smtClean="0"/>
              <a:t>position </a:t>
            </a:r>
            <a:r>
              <a:rPr lang="en-GB" dirty="0" smtClean="0"/>
              <a:t>evaluation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52387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14422"/>
            <a:ext cx="2714644" cy="367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rgbClr val="FF00FF"/>
                </a:solidFill>
              </a:rPr>
              <a:t>Hippocampal</a:t>
            </a:r>
            <a:r>
              <a:rPr lang="en-US" sz="4000" dirty="0"/>
              <a:t>/</a:t>
            </a:r>
            <a:r>
              <a:rPr lang="en-US" sz="4000" dirty="0" err="1"/>
              <a:t>Striatal</a:t>
            </a:r>
            <a:r>
              <a:rPr lang="en-US" sz="4000" dirty="0"/>
              <a:t> Interactions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Poldrack et al: feedback condition</a:t>
            </a:r>
          </a:p>
          <a:p>
            <a:endParaRPr lang="en-US"/>
          </a:p>
          <a:p>
            <a:endParaRPr lang="en-US"/>
          </a:p>
          <a:p>
            <a:r>
              <a:rPr lang="en-US"/>
              <a:t>event related analysis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/>
          <a:srcRect t="10504" b="67188"/>
          <a:stretch>
            <a:fillRect/>
          </a:stretch>
        </p:blipFill>
        <p:spPr bwMode="auto">
          <a:xfrm>
            <a:off x="1692275" y="2060575"/>
            <a:ext cx="5715000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 l="7561" t="68599" r="504"/>
          <a:stretch>
            <a:fillRect/>
          </a:stretch>
        </p:blipFill>
        <p:spPr bwMode="auto">
          <a:xfrm>
            <a:off x="0" y="4076700"/>
            <a:ext cx="42037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3"/>
          <a:srcRect l="8820" t="31117" b="37764"/>
          <a:stretch>
            <a:fillRect/>
          </a:stretch>
        </p:blipFill>
        <p:spPr bwMode="auto">
          <a:xfrm>
            <a:off x="4976813" y="4221163"/>
            <a:ext cx="4167187" cy="253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195513" y="4051300"/>
            <a:ext cx="79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MTL</a:t>
            </a:r>
            <a:endParaRPr lang="en-US" sz="2400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804025" y="3644900"/>
            <a:ext cx="127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/>
              <a:t>caudate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/>
      <p:bldP spid="163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simultaneous learning</a:t>
            </a:r>
          </a:p>
          <a:p>
            <a:pPr lvl="1"/>
            <a:r>
              <a:rPr lang="en-GB" dirty="0" smtClean="0"/>
              <a:t>but HC can overshadow striatum (unlike actions </a:t>
            </a:r>
            <a:r>
              <a:rPr lang="en-GB" i="1" dirty="0" smtClean="0"/>
              <a:t>v</a:t>
            </a:r>
            <a:r>
              <a:rPr lang="en-GB" dirty="0" smtClean="0"/>
              <a:t> habits)</a:t>
            </a:r>
          </a:p>
          <a:p>
            <a:r>
              <a:rPr lang="en-GB" dirty="0" smtClean="0"/>
              <a:t>competitive interaction?</a:t>
            </a:r>
          </a:p>
          <a:p>
            <a:pPr lvl="1"/>
            <a:r>
              <a:rPr lang="en-GB" dirty="0" smtClean="0"/>
              <a:t>contribute according to activation strength</a:t>
            </a:r>
          </a:p>
          <a:p>
            <a:pPr lvl="1"/>
            <a:r>
              <a:rPr lang="en-GB" dirty="0" smtClean="0"/>
              <a:t>but </a:t>
            </a:r>
            <a:r>
              <a:rPr lang="en-GB" dirty="0" err="1" smtClean="0"/>
              <a:t>vmPFC</a:t>
            </a:r>
            <a:r>
              <a:rPr lang="en-GB" dirty="0" smtClean="0"/>
              <a:t> </a:t>
            </a:r>
            <a:r>
              <a:rPr lang="en-GB" dirty="0" err="1" smtClean="0"/>
              <a:t>covaries</a:t>
            </a:r>
            <a:r>
              <a:rPr lang="en-GB" dirty="0" smtClean="0"/>
              <a:t> with covariance</a:t>
            </a:r>
          </a:p>
          <a:p>
            <a:r>
              <a:rPr lang="en-GB" dirty="0" smtClean="0"/>
              <a:t>content:</a:t>
            </a:r>
          </a:p>
          <a:p>
            <a:pPr lvl="1"/>
            <a:r>
              <a:rPr lang="en-GB" dirty="0" smtClean="0"/>
              <a:t>specific – space</a:t>
            </a:r>
          </a:p>
          <a:p>
            <a:pPr lvl="1"/>
            <a:r>
              <a:rPr lang="en-GB" dirty="0" smtClean="0"/>
              <a:t>generic – weather</a:t>
            </a:r>
          </a:p>
          <a:p>
            <a:endParaRPr 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rgbClr val="FF00FF"/>
                </a:solidFill>
              </a:rPr>
              <a:t>Hippocampal</a:t>
            </a:r>
            <a:r>
              <a:rPr lang="en-US" sz="4000" dirty="0"/>
              <a:t>/</a:t>
            </a:r>
            <a:r>
              <a:rPr lang="en-US" sz="4000" dirty="0" err="1"/>
              <a:t>Striatal</a:t>
            </a:r>
            <a:r>
              <a:rPr lang="en-US" sz="4000" dirty="0"/>
              <a:t> Interactions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Discussion</a:t>
            </a: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multiple memory </a:t>
            </a:r>
            <a:r>
              <a:rPr lang="en-GB"/>
              <a:t>systems </a:t>
            </a:r>
            <a:r>
              <a:rPr lang="en-GB" smtClean="0"/>
              <a:t>and              </a:t>
            </a:r>
            <a:r>
              <a:rPr lang="en-GB" dirty="0"/>
              <a:t>multiple </a:t>
            </a:r>
            <a:r>
              <a:rPr lang="en-GB" dirty="0" smtClean="0">
                <a:solidFill>
                  <a:srgbClr val="0066FF"/>
                </a:solidFill>
              </a:rPr>
              <a:t>control</a:t>
            </a:r>
            <a:r>
              <a:rPr lang="en-GB" dirty="0"/>
              <a:t> </a:t>
            </a:r>
            <a:r>
              <a:rPr lang="en-GB" dirty="0" smtClean="0"/>
              <a:t>systems</a:t>
            </a:r>
            <a:endParaRPr lang="en-GB" dirty="0"/>
          </a:p>
          <a:p>
            <a:r>
              <a:rPr lang="en-GB" dirty="0"/>
              <a:t>episodic memory for prospective control</a:t>
            </a:r>
          </a:p>
          <a:p>
            <a:r>
              <a:rPr lang="en-GB" dirty="0"/>
              <a:t>transition to PFC? striatum</a:t>
            </a:r>
          </a:p>
          <a:p>
            <a:r>
              <a:rPr lang="en-GB" dirty="0"/>
              <a:t>uncertainty-based arbitration</a:t>
            </a:r>
          </a:p>
          <a:p>
            <a:r>
              <a:rPr lang="en-GB" dirty="0"/>
              <a:t>memory-based forward model?</a:t>
            </a:r>
          </a:p>
          <a:p>
            <a:pPr lvl="1"/>
            <a:r>
              <a:rPr lang="en-GB" dirty="0"/>
              <a:t>but episodic statistics are poor?</a:t>
            </a:r>
          </a:p>
          <a:p>
            <a:r>
              <a:rPr lang="en-GB" dirty="0" err="1"/>
              <a:t>Tolmanian</a:t>
            </a:r>
            <a:r>
              <a:rPr lang="en-GB" dirty="0"/>
              <a:t> test</a:t>
            </a:r>
            <a:r>
              <a:rPr lang="en-GB" dirty="0" smtClean="0"/>
              <a:t>?</a:t>
            </a:r>
          </a:p>
          <a:p>
            <a:r>
              <a:rPr lang="en-GB" dirty="0" smtClean="0"/>
              <a:t>overshadowing/blocking</a:t>
            </a:r>
          </a:p>
          <a:p>
            <a:r>
              <a:rPr lang="en-GB" dirty="0" smtClean="0"/>
              <a:t>representational effects of HC (Knowlton, Gluck et al)</a:t>
            </a:r>
            <a:endParaRPr lang="en-GB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Decision Makers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43512"/>
            <a:ext cx="8229600" cy="1714488"/>
          </a:xfrm>
        </p:spPr>
        <p:txBody>
          <a:bodyPr>
            <a:noAutofit/>
          </a:bodyPr>
          <a:lstStyle/>
          <a:p>
            <a:r>
              <a:rPr lang="en-GB" dirty="0" smtClean="0"/>
              <a:t>tree search</a:t>
            </a:r>
          </a:p>
          <a:p>
            <a:r>
              <a:rPr lang="en-GB" dirty="0" smtClean="0"/>
              <a:t>position </a:t>
            </a:r>
            <a:r>
              <a:rPr lang="en-GB" dirty="0" smtClean="0"/>
              <a:t>evaluation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situation memory: whole, bound episodes</a:t>
            </a:r>
          </a:p>
          <a:p>
            <a:endParaRPr lang="en-GB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523875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214422"/>
            <a:ext cx="2714644" cy="367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Straight Connector 5"/>
          <p:cNvCxnSpPr/>
          <p:nvPr/>
        </p:nvCxnSpPr>
        <p:spPr>
          <a:xfrm>
            <a:off x="1857356" y="642918"/>
            <a:ext cx="1071570" cy="35719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928794" y="714356"/>
            <a:ext cx="1000132" cy="2857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912439" y="0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solidFill>
                  <a:srgbClr val="FF0000"/>
                </a:solidFill>
              </a:rPr>
              <a:t>Three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GB" sz="3600" dirty="0" smtClean="0"/>
              <a:t>Goal-Directed/Habitual/Episodic Control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why have more than one system?</a:t>
            </a:r>
          </a:p>
          <a:p>
            <a:pPr lvl="1"/>
            <a:r>
              <a:rPr lang="en-GB" dirty="0" smtClean="0"/>
              <a:t>statistical versus computational noise</a:t>
            </a:r>
          </a:p>
          <a:p>
            <a:pPr lvl="1"/>
            <a:r>
              <a:rPr lang="en-GB" dirty="0" smtClean="0"/>
              <a:t>DMS/PFC </a:t>
            </a:r>
            <a:r>
              <a:rPr lang="en-GB" dirty="0" err="1" smtClean="0"/>
              <a:t>vs</a:t>
            </a:r>
            <a:r>
              <a:rPr lang="en-GB" dirty="0" smtClean="0"/>
              <a:t> DLS/DA</a:t>
            </a:r>
          </a:p>
          <a:p>
            <a:r>
              <a:rPr lang="en-GB" dirty="0" smtClean="0"/>
              <a:t>why have more than two systems?</a:t>
            </a:r>
          </a:p>
          <a:p>
            <a:pPr lvl="1"/>
            <a:r>
              <a:rPr lang="en-GB" dirty="0" smtClean="0"/>
              <a:t>statistical versus computational noise</a:t>
            </a:r>
          </a:p>
          <a:p>
            <a:r>
              <a:rPr lang="en-GB" dirty="0" smtClean="0"/>
              <a:t>(why have more than three systems?)</a:t>
            </a:r>
          </a:p>
          <a:p>
            <a:r>
              <a:rPr lang="en-GB" dirty="0" smtClean="0"/>
              <a:t>when is episodic control a good idea?</a:t>
            </a:r>
          </a:p>
          <a:p>
            <a:r>
              <a:rPr lang="en-GB" dirty="0" smtClean="0"/>
              <a:t>is the MTL involved?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Two Decision Makers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tree search:</a:t>
            </a:r>
          </a:p>
          <a:p>
            <a:pPr lvl="1"/>
            <a:r>
              <a:rPr lang="en-GB" dirty="0" smtClean="0"/>
              <a:t>model-based reinforcement learning (PFC; DMS)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position evaluation:</a:t>
            </a:r>
          </a:p>
          <a:p>
            <a:pPr lvl="1"/>
            <a:r>
              <a:rPr lang="en-GB" dirty="0" smtClean="0"/>
              <a:t>model free reinforcement learning (DA; DLS)</a:t>
            </a:r>
          </a:p>
          <a:p>
            <a:pPr lvl="2">
              <a:buFont typeface="Arial" pitchFamily="34" charset="0"/>
              <a:buChar char="•"/>
            </a:pPr>
            <a:r>
              <a:rPr lang="en-GB" dirty="0" smtClean="0">
                <a:latin typeface="Symbol" pitchFamily="18" charset="2"/>
              </a:rPr>
              <a:t>d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)=</a:t>
            </a:r>
            <a:r>
              <a:rPr lang="en-GB" i="1" dirty="0" smtClean="0"/>
              <a:t>r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)+</a:t>
            </a:r>
            <a:r>
              <a:rPr lang="en-GB" i="1" dirty="0" smtClean="0"/>
              <a:t>V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+1)-</a:t>
            </a:r>
            <a:r>
              <a:rPr lang="en-GB" i="1" dirty="0" smtClean="0"/>
              <a:t>V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)</a:t>
            </a:r>
          </a:p>
          <a:p>
            <a:r>
              <a:rPr lang="en-GB" dirty="0" smtClean="0">
                <a:solidFill>
                  <a:srgbClr val="0070C0"/>
                </a:solidFill>
              </a:rPr>
              <a:t>Pavlovian control</a:t>
            </a:r>
          </a:p>
          <a:p>
            <a:pPr lvl="1"/>
            <a:r>
              <a:rPr lang="en-GB" dirty="0" smtClean="0"/>
              <a:t>evolutionary </a:t>
            </a:r>
            <a:r>
              <a:rPr lang="en-GB" dirty="0" err="1" smtClean="0"/>
              <a:t>preprogramming</a:t>
            </a:r>
            <a:endParaRPr lang="en-GB" dirty="0" smtClean="0"/>
          </a:p>
          <a:p>
            <a:pPr lvl="1"/>
            <a:r>
              <a:rPr lang="en-GB" dirty="0" smtClean="0"/>
              <a:t>misbehaviour</a:t>
            </a:r>
            <a:endParaRPr lang="en-GB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1857356" y="642918"/>
            <a:ext cx="1071570" cy="35719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1928794" y="714356"/>
            <a:ext cx="1000132" cy="285752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912439" y="0"/>
            <a:ext cx="16594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/>
              <a:t>Three</a:t>
            </a:r>
            <a:endParaRPr lang="en-US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34925" y="3406775"/>
            <a:ext cx="50673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000"/>
              <a:t>forward model (goal directed)</a:t>
            </a:r>
            <a:endParaRPr lang="he-IL" sz="2000"/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2389188" y="1246188"/>
            <a:ext cx="4994275" cy="2146300"/>
            <a:chOff x="1322" y="717"/>
            <a:chExt cx="3645" cy="1650"/>
          </a:xfrm>
        </p:grpSpPr>
        <p:pic>
          <p:nvPicPr>
            <p:cNvPr id="38916" name="Picture 4" descr="carro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497" y="740"/>
              <a:ext cx="423" cy="297"/>
            </a:xfrm>
            <a:prstGeom prst="rect">
              <a:avLst/>
            </a:prstGeom>
            <a:noFill/>
          </p:spPr>
        </p:pic>
        <p:pic>
          <p:nvPicPr>
            <p:cNvPr id="38917" name="Picture 5" descr="cheese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65" y="761"/>
              <a:ext cx="424" cy="287"/>
            </a:xfrm>
            <a:prstGeom prst="rect">
              <a:avLst/>
            </a:prstGeom>
            <a:noFill/>
          </p:spPr>
        </p:pic>
        <p:sp>
          <p:nvSpPr>
            <p:cNvPr id="38918" name="Freeform 6"/>
            <p:cNvSpPr>
              <a:spLocks/>
            </p:cNvSpPr>
            <p:nvPr/>
          </p:nvSpPr>
          <p:spPr bwMode="auto">
            <a:xfrm>
              <a:off x="3523" y="840"/>
              <a:ext cx="85" cy="13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48" y="277"/>
                </a:cxn>
                <a:cxn ang="0">
                  <a:pos x="140" y="521"/>
                </a:cxn>
                <a:cxn ang="0">
                  <a:pos x="105" y="713"/>
                </a:cxn>
                <a:cxn ang="0">
                  <a:pos x="113" y="818"/>
                </a:cxn>
                <a:cxn ang="0">
                  <a:pos x="323" y="993"/>
                </a:cxn>
                <a:cxn ang="0">
                  <a:pos x="593" y="984"/>
                </a:cxn>
                <a:cxn ang="0">
                  <a:pos x="742" y="853"/>
                </a:cxn>
                <a:cxn ang="0">
                  <a:pos x="768" y="748"/>
                </a:cxn>
                <a:cxn ang="0">
                  <a:pos x="698" y="408"/>
                </a:cxn>
                <a:cxn ang="0">
                  <a:pos x="637" y="312"/>
                </a:cxn>
                <a:cxn ang="0">
                  <a:pos x="576" y="233"/>
                </a:cxn>
                <a:cxn ang="0">
                  <a:pos x="419" y="85"/>
                </a:cxn>
                <a:cxn ang="0">
                  <a:pos x="340" y="59"/>
                </a:cxn>
                <a:cxn ang="0">
                  <a:pos x="288" y="41"/>
                </a:cxn>
                <a:cxn ang="0">
                  <a:pos x="0" y="85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19" name="Freeform 7"/>
            <p:cNvSpPr>
              <a:spLocks/>
            </p:cNvSpPr>
            <p:nvPr/>
          </p:nvSpPr>
          <p:spPr bwMode="auto">
            <a:xfrm>
              <a:off x="3650" y="840"/>
              <a:ext cx="85" cy="13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48" y="277"/>
                </a:cxn>
                <a:cxn ang="0">
                  <a:pos x="140" y="521"/>
                </a:cxn>
                <a:cxn ang="0">
                  <a:pos x="105" y="713"/>
                </a:cxn>
                <a:cxn ang="0">
                  <a:pos x="113" y="818"/>
                </a:cxn>
                <a:cxn ang="0">
                  <a:pos x="323" y="993"/>
                </a:cxn>
                <a:cxn ang="0">
                  <a:pos x="593" y="984"/>
                </a:cxn>
                <a:cxn ang="0">
                  <a:pos x="742" y="853"/>
                </a:cxn>
                <a:cxn ang="0">
                  <a:pos x="768" y="748"/>
                </a:cxn>
                <a:cxn ang="0">
                  <a:pos x="698" y="408"/>
                </a:cxn>
                <a:cxn ang="0">
                  <a:pos x="637" y="312"/>
                </a:cxn>
                <a:cxn ang="0">
                  <a:pos x="576" y="233"/>
                </a:cxn>
                <a:cxn ang="0">
                  <a:pos x="419" y="85"/>
                </a:cxn>
                <a:cxn ang="0">
                  <a:pos x="340" y="59"/>
                </a:cxn>
                <a:cxn ang="0">
                  <a:pos x="288" y="41"/>
                </a:cxn>
                <a:cxn ang="0">
                  <a:pos x="0" y="85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0" name="Freeform 8"/>
            <p:cNvSpPr>
              <a:spLocks/>
            </p:cNvSpPr>
            <p:nvPr/>
          </p:nvSpPr>
          <p:spPr bwMode="auto">
            <a:xfrm>
              <a:off x="3777" y="840"/>
              <a:ext cx="85" cy="131"/>
            </a:xfrm>
            <a:custGeom>
              <a:avLst/>
              <a:gdLst/>
              <a:ahLst/>
              <a:cxnLst>
                <a:cxn ang="0">
                  <a:pos x="0" y="85"/>
                </a:cxn>
                <a:cxn ang="0">
                  <a:pos x="148" y="277"/>
                </a:cxn>
                <a:cxn ang="0">
                  <a:pos x="140" y="521"/>
                </a:cxn>
                <a:cxn ang="0">
                  <a:pos x="105" y="713"/>
                </a:cxn>
                <a:cxn ang="0">
                  <a:pos x="113" y="818"/>
                </a:cxn>
                <a:cxn ang="0">
                  <a:pos x="323" y="993"/>
                </a:cxn>
                <a:cxn ang="0">
                  <a:pos x="593" y="984"/>
                </a:cxn>
                <a:cxn ang="0">
                  <a:pos x="742" y="853"/>
                </a:cxn>
                <a:cxn ang="0">
                  <a:pos x="768" y="748"/>
                </a:cxn>
                <a:cxn ang="0">
                  <a:pos x="698" y="408"/>
                </a:cxn>
                <a:cxn ang="0">
                  <a:pos x="637" y="312"/>
                </a:cxn>
                <a:cxn ang="0">
                  <a:pos x="576" y="233"/>
                </a:cxn>
                <a:cxn ang="0">
                  <a:pos x="419" y="85"/>
                </a:cxn>
                <a:cxn ang="0">
                  <a:pos x="340" y="59"/>
                </a:cxn>
                <a:cxn ang="0">
                  <a:pos x="288" y="41"/>
                </a:cxn>
                <a:cxn ang="0">
                  <a:pos x="0" y="85"/>
                </a:cxn>
              </a:cxnLst>
              <a:rect l="0" t="0" r="r" b="b"/>
              <a:pathLst>
                <a:path w="772" h="996">
                  <a:moveTo>
                    <a:pt x="0" y="85"/>
                  </a:moveTo>
                  <a:cubicBezTo>
                    <a:pt x="75" y="136"/>
                    <a:pt x="127" y="187"/>
                    <a:pt x="148" y="277"/>
                  </a:cubicBezTo>
                  <a:cubicBezTo>
                    <a:pt x="145" y="358"/>
                    <a:pt x="145" y="440"/>
                    <a:pt x="140" y="521"/>
                  </a:cubicBezTo>
                  <a:cubicBezTo>
                    <a:pt x="136" y="586"/>
                    <a:pt x="113" y="649"/>
                    <a:pt x="105" y="713"/>
                  </a:cubicBezTo>
                  <a:cubicBezTo>
                    <a:pt x="108" y="748"/>
                    <a:pt x="105" y="784"/>
                    <a:pt x="113" y="818"/>
                  </a:cubicBezTo>
                  <a:cubicBezTo>
                    <a:pt x="139" y="924"/>
                    <a:pt x="239" y="950"/>
                    <a:pt x="323" y="993"/>
                  </a:cubicBezTo>
                  <a:cubicBezTo>
                    <a:pt x="413" y="990"/>
                    <a:pt x="504" y="996"/>
                    <a:pt x="593" y="984"/>
                  </a:cubicBezTo>
                  <a:cubicBezTo>
                    <a:pt x="634" y="978"/>
                    <a:pt x="709" y="885"/>
                    <a:pt x="742" y="853"/>
                  </a:cubicBezTo>
                  <a:cubicBezTo>
                    <a:pt x="754" y="817"/>
                    <a:pt x="761" y="786"/>
                    <a:pt x="768" y="748"/>
                  </a:cubicBezTo>
                  <a:cubicBezTo>
                    <a:pt x="761" y="611"/>
                    <a:pt x="772" y="517"/>
                    <a:pt x="698" y="408"/>
                  </a:cubicBezTo>
                  <a:cubicBezTo>
                    <a:pt x="677" y="377"/>
                    <a:pt x="666" y="340"/>
                    <a:pt x="637" y="312"/>
                  </a:cubicBezTo>
                  <a:cubicBezTo>
                    <a:pt x="624" y="275"/>
                    <a:pt x="599" y="263"/>
                    <a:pt x="576" y="233"/>
                  </a:cubicBezTo>
                  <a:cubicBezTo>
                    <a:pt x="538" y="184"/>
                    <a:pt x="475" y="113"/>
                    <a:pt x="419" y="85"/>
                  </a:cubicBezTo>
                  <a:cubicBezTo>
                    <a:pt x="394" y="73"/>
                    <a:pt x="366" y="68"/>
                    <a:pt x="340" y="59"/>
                  </a:cubicBezTo>
                  <a:cubicBezTo>
                    <a:pt x="323" y="53"/>
                    <a:pt x="288" y="41"/>
                    <a:pt x="288" y="41"/>
                  </a:cubicBezTo>
                  <a:cubicBezTo>
                    <a:pt x="286" y="41"/>
                    <a:pt x="29" y="0"/>
                    <a:pt x="0" y="85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21" name="Line 9"/>
            <p:cNvSpPr>
              <a:spLocks noChangeShapeType="1"/>
            </p:cNvSpPr>
            <p:nvPr/>
          </p:nvSpPr>
          <p:spPr bwMode="auto">
            <a:xfrm>
              <a:off x="2224" y="1842"/>
              <a:ext cx="929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22" name="Line 10"/>
            <p:cNvSpPr>
              <a:spLocks noChangeShapeType="1"/>
            </p:cNvSpPr>
            <p:nvPr/>
          </p:nvSpPr>
          <p:spPr bwMode="auto">
            <a:xfrm>
              <a:off x="3141" y="1847"/>
              <a:ext cx="0" cy="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23" name="Line 11"/>
            <p:cNvSpPr>
              <a:spLocks noChangeShapeType="1"/>
            </p:cNvSpPr>
            <p:nvPr/>
          </p:nvSpPr>
          <p:spPr bwMode="auto">
            <a:xfrm>
              <a:off x="3481" y="1842"/>
              <a:ext cx="0" cy="287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24" name="Line 12"/>
            <p:cNvSpPr>
              <a:spLocks noChangeShapeType="1"/>
            </p:cNvSpPr>
            <p:nvPr/>
          </p:nvSpPr>
          <p:spPr bwMode="auto">
            <a:xfrm>
              <a:off x="2546" y="1512"/>
              <a:ext cx="146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25" name="Line 13"/>
            <p:cNvSpPr>
              <a:spLocks noChangeShapeType="1"/>
            </p:cNvSpPr>
            <p:nvPr/>
          </p:nvSpPr>
          <p:spPr bwMode="auto">
            <a:xfrm>
              <a:off x="4327" y="1071"/>
              <a:ext cx="0" cy="771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26" name="Line 14"/>
            <p:cNvSpPr>
              <a:spLocks noChangeShapeType="1"/>
            </p:cNvSpPr>
            <p:nvPr/>
          </p:nvSpPr>
          <p:spPr bwMode="auto">
            <a:xfrm>
              <a:off x="4009" y="1071"/>
              <a:ext cx="0" cy="4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27" name="Line 15"/>
            <p:cNvSpPr>
              <a:spLocks noChangeShapeType="1"/>
            </p:cNvSpPr>
            <p:nvPr/>
          </p:nvSpPr>
          <p:spPr bwMode="auto">
            <a:xfrm flipV="1">
              <a:off x="3477" y="729"/>
              <a:ext cx="1487" cy="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28" name="Line 16"/>
            <p:cNvSpPr>
              <a:spLocks noChangeShapeType="1"/>
            </p:cNvSpPr>
            <p:nvPr/>
          </p:nvSpPr>
          <p:spPr bwMode="auto">
            <a:xfrm>
              <a:off x="4332" y="1080"/>
              <a:ext cx="635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29" name="Line 17"/>
            <p:cNvSpPr>
              <a:spLocks noChangeShapeType="1"/>
            </p:cNvSpPr>
            <p:nvPr/>
          </p:nvSpPr>
          <p:spPr bwMode="auto">
            <a:xfrm>
              <a:off x="3466" y="1080"/>
              <a:ext cx="54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30" name="Text Box 18"/>
            <p:cNvSpPr txBox="1">
              <a:spLocks noChangeArrowheads="1"/>
            </p:cNvSpPr>
            <p:nvPr/>
          </p:nvSpPr>
          <p:spPr bwMode="auto">
            <a:xfrm>
              <a:off x="3126" y="1638"/>
              <a:ext cx="365" cy="352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CC3300"/>
                  </a:solidFill>
                  <a:cs typeface="Arial" charset="0"/>
                </a:rPr>
                <a:t>S</a:t>
              </a:r>
              <a:r>
                <a:rPr lang="en-US" sz="2400" b="1" baseline="-25000">
                  <a:solidFill>
                    <a:srgbClr val="CC33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38931" name="Text Box 19"/>
            <p:cNvSpPr txBox="1">
              <a:spLocks noChangeArrowheads="1"/>
            </p:cNvSpPr>
            <p:nvPr/>
          </p:nvSpPr>
          <p:spPr bwMode="auto">
            <a:xfrm>
              <a:off x="3962" y="870"/>
              <a:ext cx="365" cy="35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CC3300"/>
                  </a:solidFill>
                  <a:cs typeface="Arial" charset="0"/>
                </a:rPr>
                <a:t>S</a:t>
              </a:r>
              <a:r>
                <a:rPr lang="en-US" sz="2400" b="1" baseline="-25000">
                  <a:solidFill>
                    <a:srgbClr val="CC33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8932" name="Line 20"/>
            <p:cNvSpPr>
              <a:spLocks noChangeShapeType="1"/>
            </p:cNvSpPr>
            <p:nvPr/>
          </p:nvSpPr>
          <p:spPr bwMode="auto">
            <a:xfrm>
              <a:off x="2546" y="1071"/>
              <a:ext cx="0" cy="45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33" name="Line 21"/>
            <p:cNvSpPr>
              <a:spLocks noChangeShapeType="1"/>
            </p:cNvSpPr>
            <p:nvPr/>
          </p:nvSpPr>
          <p:spPr bwMode="auto">
            <a:xfrm>
              <a:off x="2213" y="1088"/>
              <a:ext cx="0" cy="765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34" name="Line 22"/>
            <p:cNvSpPr>
              <a:spLocks noChangeShapeType="1"/>
            </p:cNvSpPr>
            <p:nvPr/>
          </p:nvSpPr>
          <p:spPr bwMode="auto">
            <a:xfrm>
              <a:off x="1323" y="1080"/>
              <a:ext cx="900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35" name="Line 23"/>
            <p:cNvSpPr>
              <a:spLocks noChangeShapeType="1"/>
            </p:cNvSpPr>
            <p:nvPr/>
          </p:nvSpPr>
          <p:spPr bwMode="auto">
            <a:xfrm>
              <a:off x="1334" y="718"/>
              <a:ext cx="1" cy="3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36" name="Line 24"/>
            <p:cNvSpPr>
              <a:spLocks noChangeShapeType="1"/>
            </p:cNvSpPr>
            <p:nvPr/>
          </p:nvSpPr>
          <p:spPr bwMode="auto">
            <a:xfrm>
              <a:off x="1322" y="729"/>
              <a:ext cx="1823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37" name="Line 25"/>
            <p:cNvSpPr>
              <a:spLocks noChangeShapeType="1"/>
            </p:cNvSpPr>
            <p:nvPr/>
          </p:nvSpPr>
          <p:spPr bwMode="auto">
            <a:xfrm>
              <a:off x="2546" y="1080"/>
              <a:ext cx="607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38" name="Text Box 26"/>
            <p:cNvSpPr txBox="1">
              <a:spLocks noChangeArrowheads="1"/>
            </p:cNvSpPr>
            <p:nvPr/>
          </p:nvSpPr>
          <p:spPr bwMode="auto">
            <a:xfrm>
              <a:off x="2190" y="870"/>
              <a:ext cx="365" cy="351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CC3300"/>
                  </a:solidFill>
                  <a:cs typeface="Arial" charset="0"/>
                </a:rPr>
                <a:t>S</a:t>
              </a:r>
              <a:r>
                <a:rPr lang="en-US" sz="2400" b="1" baseline="-25000">
                  <a:solidFill>
                    <a:srgbClr val="CC33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38939" name="Line 27"/>
            <p:cNvSpPr>
              <a:spLocks noChangeShapeType="1"/>
            </p:cNvSpPr>
            <p:nvPr/>
          </p:nvSpPr>
          <p:spPr bwMode="auto">
            <a:xfrm>
              <a:off x="2889" y="814"/>
              <a:ext cx="169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40" name="Line 28"/>
            <p:cNvSpPr>
              <a:spLocks noChangeShapeType="1"/>
            </p:cNvSpPr>
            <p:nvPr/>
          </p:nvSpPr>
          <p:spPr bwMode="auto">
            <a:xfrm flipH="1">
              <a:off x="2889" y="814"/>
              <a:ext cx="168" cy="17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8941" name="Group 29"/>
            <p:cNvGrpSpPr>
              <a:grpSpLocks/>
            </p:cNvGrpSpPr>
            <p:nvPr/>
          </p:nvGrpSpPr>
          <p:grpSpPr bwMode="auto">
            <a:xfrm rot="5612519">
              <a:off x="3374" y="2187"/>
              <a:ext cx="89" cy="82"/>
              <a:chOff x="1837" y="2931"/>
              <a:chExt cx="227" cy="227"/>
            </a:xfrm>
          </p:grpSpPr>
          <p:sp>
            <p:nvSpPr>
              <p:cNvPr id="38942" name="Line 30"/>
              <p:cNvSpPr>
                <a:spLocks noChangeShapeType="1"/>
              </p:cNvSpPr>
              <p:nvPr/>
            </p:nvSpPr>
            <p:spPr bwMode="auto">
              <a:xfrm flipH="1">
                <a:off x="1882" y="2931"/>
                <a:ext cx="182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943" name="Line 31"/>
              <p:cNvSpPr>
                <a:spLocks noChangeShapeType="1"/>
              </p:cNvSpPr>
              <p:nvPr/>
            </p:nvSpPr>
            <p:spPr bwMode="auto">
              <a:xfrm flipH="1">
                <a:off x="1837" y="2931"/>
                <a:ext cx="227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944" name="Line 32"/>
              <p:cNvSpPr>
                <a:spLocks noChangeShapeType="1"/>
              </p:cNvSpPr>
              <p:nvPr/>
            </p:nvSpPr>
            <p:spPr bwMode="auto">
              <a:xfrm flipH="1">
                <a:off x="1973" y="2931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45" name="Freeform 33"/>
            <p:cNvSpPr>
              <a:spLocks/>
            </p:cNvSpPr>
            <p:nvPr/>
          </p:nvSpPr>
          <p:spPr bwMode="auto">
            <a:xfrm>
              <a:off x="3121" y="2150"/>
              <a:ext cx="360" cy="184"/>
            </a:xfrm>
            <a:custGeom>
              <a:avLst/>
              <a:gdLst/>
              <a:ahLst/>
              <a:cxnLst>
                <a:cxn ang="0">
                  <a:pos x="960" y="325"/>
                </a:cxn>
                <a:cxn ang="0">
                  <a:pos x="597" y="98"/>
                </a:cxn>
                <a:cxn ang="0">
                  <a:pos x="325" y="8"/>
                </a:cxn>
                <a:cxn ang="0">
                  <a:pos x="53" y="144"/>
                </a:cxn>
                <a:cxn ang="0">
                  <a:pos x="53" y="370"/>
                </a:cxn>
                <a:cxn ang="0">
                  <a:pos x="371" y="461"/>
                </a:cxn>
                <a:cxn ang="0">
                  <a:pos x="960" y="325"/>
                </a:cxn>
              </a:cxnLst>
              <a:rect l="0" t="0" r="r" b="b"/>
              <a:pathLst>
                <a:path w="998" h="468">
                  <a:moveTo>
                    <a:pt x="960" y="325"/>
                  </a:moveTo>
                  <a:cubicBezTo>
                    <a:pt x="998" y="265"/>
                    <a:pt x="703" y="151"/>
                    <a:pt x="597" y="98"/>
                  </a:cubicBezTo>
                  <a:cubicBezTo>
                    <a:pt x="491" y="45"/>
                    <a:pt x="416" y="0"/>
                    <a:pt x="325" y="8"/>
                  </a:cubicBezTo>
                  <a:cubicBezTo>
                    <a:pt x="234" y="16"/>
                    <a:pt x="98" y="84"/>
                    <a:pt x="53" y="144"/>
                  </a:cubicBezTo>
                  <a:cubicBezTo>
                    <a:pt x="8" y="204"/>
                    <a:pt x="0" y="317"/>
                    <a:pt x="53" y="370"/>
                  </a:cubicBezTo>
                  <a:cubicBezTo>
                    <a:pt x="106" y="423"/>
                    <a:pt x="220" y="468"/>
                    <a:pt x="371" y="461"/>
                  </a:cubicBezTo>
                  <a:cubicBezTo>
                    <a:pt x="522" y="454"/>
                    <a:pt x="922" y="385"/>
                    <a:pt x="960" y="325"/>
                  </a:cubicBezTo>
                  <a:close/>
                </a:path>
              </a:pathLst>
            </a:custGeom>
            <a:solidFill>
              <a:schemeClr val="bg2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grpSp>
          <p:nvGrpSpPr>
            <p:cNvPr id="38946" name="Group 34"/>
            <p:cNvGrpSpPr>
              <a:grpSpLocks/>
            </p:cNvGrpSpPr>
            <p:nvPr/>
          </p:nvGrpSpPr>
          <p:grpSpPr bwMode="auto">
            <a:xfrm>
              <a:off x="3369" y="2278"/>
              <a:ext cx="82" cy="89"/>
              <a:chOff x="1837" y="2931"/>
              <a:chExt cx="227" cy="227"/>
            </a:xfrm>
          </p:grpSpPr>
          <p:sp>
            <p:nvSpPr>
              <p:cNvPr id="38947" name="Line 35"/>
              <p:cNvSpPr>
                <a:spLocks noChangeShapeType="1"/>
              </p:cNvSpPr>
              <p:nvPr/>
            </p:nvSpPr>
            <p:spPr bwMode="auto">
              <a:xfrm flipH="1">
                <a:off x="1882" y="2931"/>
                <a:ext cx="182" cy="22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948" name="Line 36"/>
              <p:cNvSpPr>
                <a:spLocks noChangeShapeType="1"/>
              </p:cNvSpPr>
              <p:nvPr/>
            </p:nvSpPr>
            <p:spPr bwMode="auto">
              <a:xfrm flipH="1">
                <a:off x="1837" y="2931"/>
                <a:ext cx="227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38949" name="Line 37"/>
              <p:cNvSpPr>
                <a:spLocks noChangeShapeType="1"/>
              </p:cNvSpPr>
              <p:nvPr/>
            </p:nvSpPr>
            <p:spPr bwMode="auto">
              <a:xfrm flipH="1">
                <a:off x="1973" y="2931"/>
                <a:ext cx="91" cy="1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38950" name="Oval 38"/>
            <p:cNvSpPr>
              <a:spLocks noChangeArrowheads="1"/>
            </p:cNvSpPr>
            <p:nvPr/>
          </p:nvSpPr>
          <p:spPr bwMode="auto">
            <a:xfrm>
              <a:off x="3402" y="2242"/>
              <a:ext cx="16" cy="18"/>
            </a:xfrm>
            <a:prstGeom prst="ellipse">
              <a:avLst/>
            </a:prstGeom>
            <a:solidFill>
              <a:srgbClr val="FFFFCC"/>
            </a:solidFill>
            <a:ln w="19050" algn="ctr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38951" name="Freeform 39"/>
            <p:cNvSpPr>
              <a:spLocks/>
            </p:cNvSpPr>
            <p:nvPr/>
          </p:nvSpPr>
          <p:spPr bwMode="auto">
            <a:xfrm rot="506591">
              <a:off x="2846" y="2225"/>
              <a:ext cx="294" cy="100"/>
            </a:xfrm>
            <a:custGeom>
              <a:avLst/>
              <a:gdLst/>
              <a:ahLst/>
              <a:cxnLst>
                <a:cxn ang="0">
                  <a:pos x="997" y="60"/>
                </a:cxn>
                <a:cxn ang="0">
                  <a:pos x="680" y="196"/>
                </a:cxn>
                <a:cxn ang="0">
                  <a:pos x="362" y="60"/>
                </a:cxn>
                <a:cxn ang="0">
                  <a:pos x="90" y="15"/>
                </a:cxn>
                <a:cxn ang="0">
                  <a:pos x="0" y="151"/>
                </a:cxn>
                <a:cxn ang="0">
                  <a:pos x="90" y="242"/>
                </a:cxn>
                <a:cxn ang="0">
                  <a:pos x="181" y="242"/>
                </a:cxn>
              </a:cxnLst>
              <a:rect l="0" t="0" r="r" b="b"/>
              <a:pathLst>
                <a:path w="997" h="257">
                  <a:moveTo>
                    <a:pt x="997" y="60"/>
                  </a:moveTo>
                  <a:cubicBezTo>
                    <a:pt x="891" y="128"/>
                    <a:pt x="786" y="196"/>
                    <a:pt x="680" y="196"/>
                  </a:cubicBezTo>
                  <a:cubicBezTo>
                    <a:pt x="574" y="196"/>
                    <a:pt x="460" y="90"/>
                    <a:pt x="362" y="60"/>
                  </a:cubicBezTo>
                  <a:cubicBezTo>
                    <a:pt x="264" y="30"/>
                    <a:pt x="150" y="0"/>
                    <a:pt x="90" y="15"/>
                  </a:cubicBezTo>
                  <a:cubicBezTo>
                    <a:pt x="30" y="30"/>
                    <a:pt x="0" y="113"/>
                    <a:pt x="0" y="151"/>
                  </a:cubicBezTo>
                  <a:cubicBezTo>
                    <a:pt x="0" y="189"/>
                    <a:pt x="60" y="227"/>
                    <a:pt x="90" y="242"/>
                  </a:cubicBezTo>
                  <a:cubicBezTo>
                    <a:pt x="120" y="257"/>
                    <a:pt x="150" y="249"/>
                    <a:pt x="181" y="242"/>
                  </a:cubicBezTo>
                </a:path>
              </a:pathLst>
            </a:custGeom>
            <a:noFill/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8952" name="Line 40"/>
            <p:cNvSpPr>
              <a:spLocks noChangeShapeType="1"/>
            </p:cNvSpPr>
            <p:nvPr/>
          </p:nvSpPr>
          <p:spPr bwMode="auto">
            <a:xfrm>
              <a:off x="3141" y="717"/>
              <a:ext cx="1" cy="3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53" name="Line 41"/>
            <p:cNvSpPr>
              <a:spLocks noChangeShapeType="1"/>
            </p:cNvSpPr>
            <p:nvPr/>
          </p:nvSpPr>
          <p:spPr bwMode="auto">
            <a:xfrm>
              <a:off x="3470" y="1842"/>
              <a:ext cx="866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54" name="Line 42"/>
            <p:cNvSpPr>
              <a:spLocks noChangeShapeType="1"/>
            </p:cNvSpPr>
            <p:nvPr/>
          </p:nvSpPr>
          <p:spPr bwMode="auto">
            <a:xfrm>
              <a:off x="3474" y="717"/>
              <a:ext cx="1" cy="3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8955" name="Line 43"/>
            <p:cNvSpPr>
              <a:spLocks noChangeShapeType="1"/>
            </p:cNvSpPr>
            <p:nvPr/>
          </p:nvSpPr>
          <p:spPr bwMode="auto">
            <a:xfrm>
              <a:off x="4961" y="717"/>
              <a:ext cx="0" cy="364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38956" name="Rectangle 44"/>
          <p:cNvSpPr>
            <a:spLocks noChangeArrowheads="1"/>
          </p:cNvSpPr>
          <p:nvPr/>
        </p:nvSpPr>
        <p:spPr bwMode="auto">
          <a:xfrm>
            <a:off x="5867400" y="3284538"/>
            <a:ext cx="31575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/>
              <a:t>   </a:t>
            </a:r>
            <a:r>
              <a:rPr lang="en-US" sz="2000"/>
              <a:t>caching (habitual)</a:t>
            </a:r>
            <a:endParaRPr lang="he-IL" sz="2000"/>
          </a:p>
        </p:txBody>
      </p:sp>
      <p:sp>
        <p:nvSpPr>
          <p:cNvPr id="38957" name="Rectangle 45"/>
          <p:cNvSpPr>
            <a:spLocks noChangeArrowheads="1"/>
          </p:cNvSpPr>
          <p:nvPr/>
        </p:nvSpPr>
        <p:spPr bwMode="auto">
          <a:xfrm>
            <a:off x="6061075" y="3910013"/>
            <a:ext cx="2820988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/>
              <a:t>(NB: trained hungry)</a:t>
            </a:r>
            <a:endParaRPr lang="he-IL"/>
          </a:p>
        </p:txBody>
      </p:sp>
      <p:grpSp>
        <p:nvGrpSpPr>
          <p:cNvPr id="38958" name="Group 46"/>
          <p:cNvGrpSpPr>
            <a:grpSpLocks/>
          </p:cNvGrpSpPr>
          <p:nvPr/>
        </p:nvGrpSpPr>
        <p:grpSpPr bwMode="auto">
          <a:xfrm>
            <a:off x="6000750" y="4916488"/>
            <a:ext cx="1352550" cy="795337"/>
            <a:chOff x="3379" y="3325"/>
            <a:chExt cx="913" cy="524"/>
          </a:xfrm>
        </p:grpSpPr>
        <p:grpSp>
          <p:nvGrpSpPr>
            <p:cNvPr id="38959" name="Group 47"/>
            <p:cNvGrpSpPr>
              <a:grpSpLocks/>
            </p:cNvGrpSpPr>
            <p:nvPr/>
          </p:nvGrpSpPr>
          <p:grpSpPr bwMode="auto">
            <a:xfrm>
              <a:off x="3379" y="3325"/>
              <a:ext cx="913" cy="261"/>
              <a:chOff x="3379" y="3325"/>
              <a:chExt cx="913" cy="261"/>
            </a:xfrm>
          </p:grpSpPr>
          <p:sp>
            <p:nvSpPr>
              <p:cNvPr id="38960" name="Text Box 48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18000" tIns="10800" rIns="18000" bIns="10800"/>
              <a:lstStyle/>
              <a:p>
                <a:r>
                  <a:rPr lang="en-US" sz="2000" b="1">
                    <a:solidFill>
                      <a:srgbClr val="CC3300"/>
                    </a:solidFill>
                    <a:cs typeface="Arial" charset="0"/>
                  </a:rPr>
                  <a:t>H;S</a:t>
                </a:r>
                <a:r>
                  <a:rPr lang="en-US" sz="2000" b="1" baseline="-25000">
                    <a:solidFill>
                      <a:srgbClr val="CC3300"/>
                    </a:solidFill>
                    <a:cs typeface="Arial" charset="0"/>
                  </a:rPr>
                  <a:t>1</a:t>
                </a:r>
                <a:r>
                  <a:rPr lang="en-US" sz="2000">
                    <a:cs typeface="Arial" charset="0"/>
                  </a:rPr>
                  <a:t>,L</a:t>
                </a:r>
              </a:p>
            </p:txBody>
          </p:sp>
          <p:sp>
            <p:nvSpPr>
              <p:cNvPr id="38961" name="Line 49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2" name="Text Box 50"/>
              <p:cNvSpPr txBox="1">
                <a:spLocks noChangeArrowheads="1"/>
              </p:cNvSpPr>
              <p:nvPr/>
            </p:nvSpPr>
            <p:spPr bwMode="auto">
              <a:xfrm>
                <a:off x="4072" y="3325"/>
                <a:ext cx="22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cs typeface="Arial" charset="0"/>
                  </a:rPr>
                  <a:t>4</a:t>
                </a:r>
              </a:p>
            </p:txBody>
          </p:sp>
        </p:grpSp>
        <p:grpSp>
          <p:nvGrpSpPr>
            <p:cNvPr id="38963" name="Group 51"/>
            <p:cNvGrpSpPr>
              <a:grpSpLocks/>
            </p:cNvGrpSpPr>
            <p:nvPr/>
          </p:nvGrpSpPr>
          <p:grpSpPr bwMode="auto">
            <a:xfrm>
              <a:off x="3379" y="3588"/>
              <a:ext cx="913" cy="261"/>
              <a:chOff x="3379" y="3325"/>
              <a:chExt cx="913" cy="261"/>
            </a:xfrm>
          </p:grpSpPr>
          <p:sp>
            <p:nvSpPr>
              <p:cNvPr id="38964" name="Text Box 52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18000" tIns="10800" rIns="18000" bIns="10800"/>
              <a:lstStyle/>
              <a:p>
                <a:r>
                  <a:rPr lang="en-US" sz="2000" b="1">
                    <a:solidFill>
                      <a:srgbClr val="CC3300"/>
                    </a:solidFill>
                    <a:cs typeface="Arial" charset="0"/>
                  </a:rPr>
                  <a:t>H;S</a:t>
                </a:r>
                <a:r>
                  <a:rPr lang="en-US" sz="2000" b="1" baseline="-25000">
                    <a:solidFill>
                      <a:srgbClr val="CC3300"/>
                    </a:solidFill>
                    <a:cs typeface="Arial" charset="0"/>
                  </a:rPr>
                  <a:t>1</a:t>
                </a:r>
                <a:r>
                  <a:rPr lang="en-US" sz="2000">
                    <a:cs typeface="Arial" charset="0"/>
                  </a:rPr>
                  <a:t>,R</a:t>
                </a:r>
              </a:p>
            </p:txBody>
          </p:sp>
          <p:sp>
            <p:nvSpPr>
              <p:cNvPr id="38965" name="Line 53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66" name="Text Box 54"/>
              <p:cNvSpPr txBox="1">
                <a:spLocks noChangeArrowheads="1"/>
              </p:cNvSpPr>
              <p:nvPr/>
            </p:nvSpPr>
            <p:spPr bwMode="auto">
              <a:xfrm>
                <a:off x="4072" y="3325"/>
                <a:ext cx="22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cs typeface="Arial" charset="0"/>
                  </a:rPr>
                  <a:t>3</a:t>
                </a:r>
              </a:p>
            </p:txBody>
          </p:sp>
        </p:grpSp>
      </p:grpSp>
      <p:grpSp>
        <p:nvGrpSpPr>
          <p:cNvPr id="38967" name="Group 55"/>
          <p:cNvGrpSpPr>
            <a:grpSpLocks/>
          </p:cNvGrpSpPr>
          <p:nvPr/>
        </p:nvGrpSpPr>
        <p:grpSpPr bwMode="auto">
          <a:xfrm>
            <a:off x="7358063" y="4364038"/>
            <a:ext cx="1352550" cy="796925"/>
            <a:chOff x="3379" y="3325"/>
            <a:chExt cx="914" cy="524"/>
          </a:xfrm>
        </p:grpSpPr>
        <p:grpSp>
          <p:nvGrpSpPr>
            <p:cNvPr id="38968" name="Group 56"/>
            <p:cNvGrpSpPr>
              <a:grpSpLocks/>
            </p:cNvGrpSpPr>
            <p:nvPr/>
          </p:nvGrpSpPr>
          <p:grpSpPr bwMode="auto">
            <a:xfrm>
              <a:off x="3379" y="3325"/>
              <a:ext cx="914" cy="261"/>
              <a:chOff x="3379" y="3325"/>
              <a:chExt cx="914" cy="261"/>
            </a:xfrm>
          </p:grpSpPr>
          <p:sp>
            <p:nvSpPr>
              <p:cNvPr id="38969" name="Text Box 57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18000" tIns="10800" rIns="18000" bIns="10800"/>
              <a:lstStyle/>
              <a:p>
                <a:r>
                  <a:rPr lang="en-US" sz="2000" b="1">
                    <a:solidFill>
                      <a:srgbClr val="CC3300"/>
                    </a:solidFill>
                    <a:cs typeface="Arial" charset="0"/>
                  </a:rPr>
                  <a:t>H;S</a:t>
                </a:r>
                <a:r>
                  <a:rPr lang="en-US" sz="2000" b="1" baseline="-25000">
                    <a:solidFill>
                      <a:srgbClr val="CC3300"/>
                    </a:solidFill>
                    <a:cs typeface="Arial" charset="0"/>
                  </a:rPr>
                  <a:t>2</a:t>
                </a:r>
                <a:r>
                  <a:rPr lang="en-US" sz="2000">
                    <a:cs typeface="Arial" charset="0"/>
                  </a:rPr>
                  <a:t>,L</a:t>
                </a:r>
              </a:p>
            </p:txBody>
          </p:sp>
          <p:sp>
            <p:nvSpPr>
              <p:cNvPr id="38970" name="Line 58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1" name="Text Box 59"/>
              <p:cNvSpPr txBox="1">
                <a:spLocks noChangeArrowheads="1"/>
              </p:cNvSpPr>
              <p:nvPr/>
            </p:nvSpPr>
            <p:spPr bwMode="auto">
              <a:xfrm>
                <a:off x="4073" y="3325"/>
                <a:ext cx="22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cs typeface="Arial" charset="0"/>
                  </a:rPr>
                  <a:t>4</a:t>
                </a:r>
              </a:p>
            </p:txBody>
          </p:sp>
        </p:grpSp>
        <p:grpSp>
          <p:nvGrpSpPr>
            <p:cNvPr id="38972" name="Group 60"/>
            <p:cNvGrpSpPr>
              <a:grpSpLocks/>
            </p:cNvGrpSpPr>
            <p:nvPr/>
          </p:nvGrpSpPr>
          <p:grpSpPr bwMode="auto">
            <a:xfrm>
              <a:off x="3379" y="3588"/>
              <a:ext cx="914" cy="261"/>
              <a:chOff x="3379" y="3325"/>
              <a:chExt cx="914" cy="261"/>
            </a:xfrm>
          </p:grpSpPr>
          <p:sp>
            <p:nvSpPr>
              <p:cNvPr id="38973" name="Text Box 61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18000" tIns="10800" rIns="18000" bIns="10800"/>
              <a:lstStyle/>
              <a:p>
                <a:r>
                  <a:rPr lang="en-US" sz="2000" b="1">
                    <a:solidFill>
                      <a:srgbClr val="CC3300"/>
                    </a:solidFill>
                    <a:cs typeface="Arial" charset="0"/>
                  </a:rPr>
                  <a:t>H;S</a:t>
                </a:r>
                <a:r>
                  <a:rPr lang="en-US" sz="2000" b="1" baseline="-25000">
                    <a:solidFill>
                      <a:srgbClr val="CC3300"/>
                    </a:solidFill>
                    <a:cs typeface="Arial" charset="0"/>
                  </a:rPr>
                  <a:t>2</a:t>
                </a:r>
                <a:r>
                  <a:rPr lang="en-US" sz="2000">
                    <a:cs typeface="Arial" charset="0"/>
                  </a:rPr>
                  <a:t>,R</a:t>
                </a:r>
              </a:p>
            </p:txBody>
          </p:sp>
          <p:sp>
            <p:nvSpPr>
              <p:cNvPr id="38974" name="Line 62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75" name="Text Box 63"/>
              <p:cNvSpPr txBox="1">
                <a:spLocks noChangeArrowheads="1"/>
              </p:cNvSpPr>
              <p:nvPr/>
            </p:nvSpPr>
            <p:spPr bwMode="auto">
              <a:xfrm>
                <a:off x="4073" y="3325"/>
                <a:ext cx="22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cs typeface="Arial" charset="0"/>
                  </a:rPr>
                  <a:t>0</a:t>
                </a:r>
              </a:p>
            </p:txBody>
          </p:sp>
        </p:grpSp>
      </p:grpSp>
      <p:grpSp>
        <p:nvGrpSpPr>
          <p:cNvPr id="38976" name="Group 64"/>
          <p:cNvGrpSpPr>
            <a:grpSpLocks/>
          </p:cNvGrpSpPr>
          <p:nvPr/>
        </p:nvGrpSpPr>
        <p:grpSpPr bwMode="auto">
          <a:xfrm>
            <a:off x="7358063" y="5467350"/>
            <a:ext cx="1352550" cy="796925"/>
            <a:chOff x="3379" y="3325"/>
            <a:chExt cx="914" cy="524"/>
          </a:xfrm>
        </p:grpSpPr>
        <p:grpSp>
          <p:nvGrpSpPr>
            <p:cNvPr id="38977" name="Group 65"/>
            <p:cNvGrpSpPr>
              <a:grpSpLocks/>
            </p:cNvGrpSpPr>
            <p:nvPr/>
          </p:nvGrpSpPr>
          <p:grpSpPr bwMode="auto">
            <a:xfrm>
              <a:off x="3379" y="3325"/>
              <a:ext cx="914" cy="261"/>
              <a:chOff x="3379" y="3325"/>
              <a:chExt cx="914" cy="261"/>
            </a:xfrm>
          </p:grpSpPr>
          <p:sp>
            <p:nvSpPr>
              <p:cNvPr id="38978" name="Text Box 66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18000" tIns="10800" rIns="18000" bIns="10800"/>
              <a:lstStyle/>
              <a:p>
                <a:r>
                  <a:rPr lang="en-US" sz="2000" b="1">
                    <a:solidFill>
                      <a:srgbClr val="CC3300"/>
                    </a:solidFill>
                    <a:cs typeface="Arial" charset="0"/>
                  </a:rPr>
                  <a:t>H;S</a:t>
                </a:r>
                <a:r>
                  <a:rPr lang="en-US" sz="2000" b="1" baseline="-25000">
                    <a:solidFill>
                      <a:srgbClr val="CC3300"/>
                    </a:solidFill>
                    <a:cs typeface="Arial" charset="0"/>
                  </a:rPr>
                  <a:t>3</a:t>
                </a:r>
                <a:r>
                  <a:rPr lang="en-US" sz="2000">
                    <a:cs typeface="Arial" charset="0"/>
                  </a:rPr>
                  <a:t>,L</a:t>
                </a:r>
              </a:p>
            </p:txBody>
          </p:sp>
          <p:sp>
            <p:nvSpPr>
              <p:cNvPr id="38979" name="Line 67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0" name="Text Box 68"/>
              <p:cNvSpPr txBox="1">
                <a:spLocks noChangeArrowheads="1"/>
              </p:cNvSpPr>
              <p:nvPr/>
            </p:nvSpPr>
            <p:spPr bwMode="auto">
              <a:xfrm>
                <a:off x="4073" y="3325"/>
                <a:ext cx="22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cs typeface="Arial" charset="0"/>
                  </a:rPr>
                  <a:t>2</a:t>
                </a:r>
              </a:p>
            </p:txBody>
          </p:sp>
        </p:grpSp>
        <p:grpSp>
          <p:nvGrpSpPr>
            <p:cNvPr id="38981" name="Group 69"/>
            <p:cNvGrpSpPr>
              <a:grpSpLocks/>
            </p:cNvGrpSpPr>
            <p:nvPr/>
          </p:nvGrpSpPr>
          <p:grpSpPr bwMode="auto">
            <a:xfrm>
              <a:off x="3379" y="3588"/>
              <a:ext cx="914" cy="261"/>
              <a:chOff x="3379" y="3325"/>
              <a:chExt cx="914" cy="261"/>
            </a:xfrm>
          </p:grpSpPr>
          <p:sp>
            <p:nvSpPr>
              <p:cNvPr id="38982" name="Text Box 70"/>
              <p:cNvSpPr txBox="1">
                <a:spLocks noChangeArrowheads="1"/>
              </p:cNvSpPr>
              <p:nvPr/>
            </p:nvSpPr>
            <p:spPr bwMode="auto">
              <a:xfrm>
                <a:off x="3379" y="3339"/>
                <a:ext cx="544" cy="227"/>
              </a:xfrm>
              <a:prstGeom prst="rect">
                <a:avLst/>
              </a:prstGeom>
              <a:solidFill>
                <a:srgbClr val="FFFF66"/>
              </a:solidFill>
              <a:ln w="12700" algn="ctr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lIns="18000" tIns="10800" rIns="18000" bIns="10800"/>
              <a:lstStyle/>
              <a:p>
                <a:r>
                  <a:rPr lang="en-US" sz="2000" b="1">
                    <a:solidFill>
                      <a:srgbClr val="CC3300"/>
                    </a:solidFill>
                    <a:cs typeface="Arial" charset="0"/>
                  </a:rPr>
                  <a:t>H;S</a:t>
                </a:r>
                <a:r>
                  <a:rPr lang="en-US" sz="2000" b="1" baseline="-25000">
                    <a:solidFill>
                      <a:srgbClr val="CC3300"/>
                    </a:solidFill>
                    <a:cs typeface="Arial" charset="0"/>
                  </a:rPr>
                  <a:t>3</a:t>
                </a:r>
                <a:r>
                  <a:rPr lang="en-US" sz="2000">
                    <a:cs typeface="Arial" charset="0"/>
                  </a:rPr>
                  <a:t>,R</a:t>
                </a:r>
              </a:p>
            </p:txBody>
          </p:sp>
          <p:sp>
            <p:nvSpPr>
              <p:cNvPr id="38983" name="Line 71"/>
              <p:cNvSpPr>
                <a:spLocks noChangeShapeType="1"/>
              </p:cNvSpPr>
              <p:nvPr/>
            </p:nvSpPr>
            <p:spPr bwMode="auto">
              <a:xfrm>
                <a:off x="3935" y="3456"/>
                <a:ext cx="1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arrow" w="lg" len="lg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984" name="Text Box 72"/>
              <p:cNvSpPr txBox="1">
                <a:spLocks noChangeArrowheads="1"/>
              </p:cNvSpPr>
              <p:nvPr/>
            </p:nvSpPr>
            <p:spPr bwMode="auto">
              <a:xfrm>
                <a:off x="4073" y="3325"/>
                <a:ext cx="220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000">
                    <a:cs typeface="Arial" charset="0"/>
                  </a:rPr>
                  <a:t>3</a:t>
                </a:r>
              </a:p>
            </p:txBody>
          </p:sp>
        </p:grpSp>
      </p:grpSp>
      <p:sp>
        <p:nvSpPr>
          <p:cNvPr id="38985" name="Rectangle 7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Reinforcement Learning</a:t>
            </a:r>
          </a:p>
        </p:txBody>
      </p:sp>
      <p:sp>
        <p:nvSpPr>
          <p:cNvPr id="38986" name="Text Box 74"/>
          <p:cNvSpPr txBox="1">
            <a:spLocks noChangeArrowheads="1"/>
          </p:cNvSpPr>
          <p:nvPr/>
        </p:nvSpPr>
        <p:spPr bwMode="auto">
          <a:xfrm>
            <a:off x="5875338" y="6186510"/>
            <a:ext cx="2728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66FF"/>
                </a:solidFill>
              </a:rPr>
              <a:t>acquire recursively</a:t>
            </a:r>
          </a:p>
        </p:txBody>
      </p:sp>
      <p:sp>
        <p:nvSpPr>
          <p:cNvPr id="38987" name="Text Box 75"/>
          <p:cNvSpPr txBox="1">
            <a:spLocks noChangeArrowheads="1"/>
          </p:cNvSpPr>
          <p:nvPr/>
        </p:nvSpPr>
        <p:spPr bwMode="auto">
          <a:xfrm>
            <a:off x="161925" y="6186510"/>
            <a:ext cx="4697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66FF"/>
                </a:solidFill>
              </a:rPr>
              <a:t>acquire with simple learning rules</a:t>
            </a:r>
          </a:p>
        </p:txBody>
      </p:sp>
      <p:grpSp>
        <p:nvGrpSpPr>
          <p:cNvPr id="38988" name="Group 76"/>
          <p:cNvGrpSpPr>
            <a:grpSpLocks/>
          </p:cNvGrpSpPr>
          <p:nvPr/>
        </p:nvGrpSpPr>
        <p:grpSpPr bwMode="auto">
          <a:xfrm>
            <a:off x="128588" y="3789363"/>
            <a:ext cx="5084762" cy="2460625"/>
            <a:chOff x="113" y="2395"/>
            <a:chExt cx="3203" cy="1550"/>
          </a:xfrm>
        </p:grpSpPr>
        <p:sp>
          <p:nvSpPr>
            <p:cNvPr id="38989" name="Rectangle 77"/>
            <p:cNvSpPr>
              <a:spLocks noChangeArrowheads="1"/>
            </p:cNvSpPr>
            <p:nvPr/>
          </p:nvSpPr>
          <p:spPr bwMode="auto">
            <a:xfrm>
              <a:off x="2408" y="2763"/>
              <a:ext cx="295" cy="1172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0" name="Rectangle 78"/>
            <p:cNvSpPr>
              <a:spLocks noChangeArrowheads="1"/>
            </p:cNvSpPr>
            <p:nvPr/>
          </p:nvSpPr>
          <p:spPr bwMode="auto">
            <a:xfrm>
              <a:off x="2112" y="2763"/>
              <a:ext cx="296" cy="117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91" name="Text Box 79"/>
            <p:cNvSpPr txBox="1">
              <a:spLocks noChangeArrowheads="1"/>
            </p:cNvSpPr>
            <p:nvPr/>
          </p:nvSpPr>
          <p:spPr bwMode="auto">
            <a:xfrm>
              <a:off x="113" y="3241"/>
              <a:ext cx="31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CC3300"/>
                  </a:solidFill>
                  <a:cs typeface="Arial" charset="0"/>
                </a:rPr>
                <a:t>S</a:t>
              </a:r>
              <a:r>
                <a:rPr lang="en-US" sz="2400" b="1" baseline="-25000">
                  <a:solidFill>
                    <a:srgbClr val="CC3300"/>
                  </a:solidFill>
                  <a:cs typeface="Arial" charset="0"/>
                </a:rPr>
                <a:t>1</a:t>
              </a:r>
            </a:p>
          </p:txBody>
        </p:sp>
        <p:sp>
          <p:nvSpPr>
            <p:cNvPr id="38992" name="Text Box 80"/>
            <p:cNvSpPr txBox="1">
              <a:spLocks noChangeArrowheads="1"/>
            </p:cNvSpPr>
            <p:nvPr/>
          </p:nvSpPr>
          <p:spPr bwMode="auto">
            <a:xfrm>
              <a:off x="832" y="3459"/>
              <a:ext cx="31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CC3300"/>
                  </a:solidFill>
                  <a:cs typeface="Arial" charset="0"/>
                </a:rPr>
                <a:t>S</a:t>
              </a:r>
              <a:r>
                <a:rPr lang="en-US" sz="2400" b="1" baseline="-25000">
                  <a:solidFill>
                    <a:srgbClr val="CC3300"/>
                  </a:solidFill>
                  <a:cs typeface="Arial" charset="0"/>
                </a:rPr>
                <a:t>3</a:t>
              </a:r>
            </a:p>
          </p:txBody>
        </p:sp>
        <p:sp>
          <p:nvSpPr>
            <p:cNvPr id="38993" name="Text Box 81"/>
            <p:cNvSpPr txBox="1">
              <a:spLocks noChangeArrowheads="1"/>
            </p:cNvSpPr>
            <p:nvPr/>
          </p:nvSpPr>
          <p:spPr bwMode="auto">
            <a:xfrm>
              <a:off x="832" y="2995"/>
              <a:ext cx="315" cy="288"/>
            </a:xfrm>
            <a:prstGeom prst="rect">
              <a:avLst/>
            </a:prstGeom>
            <a:noFill/>
            <a:ln w="38100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>
                  <a:solidFill>
                    <a:srgbClr val="CC3300"/>
                  </a:solidFill>
                  <a:cs typeface="Arial" charset="0"/>
                </a:rPr>
                <a:t>S</a:t>
              </a:r>
              <a:r>
                <a:rPr lang="en-US" sz="2400" b="1" baseline="-25000">
                  <a:solidFill>
                    <a:srgbClr val="CC3300"/>
                  </a:solidFill>
                  <a:cs typeface="Arial" charset="0"/>
                </a:rPr>
                <a:t>2</a:t>
              </a:r>
            </a:p>
          </p:txBody>
        </p:sp>
        <p:sp>
          <p:nvSpPr>
            <p:cNvPr id="38994" name="Line 82"/>
            <p:cNvSpPr>
              <a:spLocks noChangeShapeType="1"/>
            </p:cNvSpPr>
            <p:nvPr/>
          </p:nvSpPr>
          <p:spPr bwMode="auto">
            <a:xfrm flipV="1">
              <a:off x="377" y="3213"/>
              <a:ext cx="508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95" name="Line 83"/>
            <p:cNvSpPr>
              <a:spLocks noChangeShapeType="1"/>
            </p:cNvSpPr>
            <p:nvPr/>
          </p:nvSpPr>
          <p:spPr bwMode="auto">
            <a:xfrm>
              <a:off x="377" y="3387"/>
              <a:ext cx="508" cy="1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96" name="Text Box 84"/>
            <p:cNvSpPr txBox="1">
              <a:spLocks noChangeArrowheads="1"/>
            </p:cNvSpPr>
            <p:nvPr/>
          </p:nvSpPr>
          <p:spPr bwMode="auto">
            <a:xfrm>
              <a:off x="468" y="3122"/>
              <a:ext cx="204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L</a:t>
              </a:r>
            </a:p>
          </p:txBody>
        </p:sp>
        <p:sp>
          <p:nvSpPr>
            <p:cNvPr id="38997" name="Text Box 85"/>
            <p:cNvSpPr txBox="1">
              <a:spLocks noChangeArrowheads="1"/>
            </p:cNvSpPr>
            <p:nvPr/>
          </p:nvSpPr>
          <p:spPr bwMode="auto">
            <a:xfrm>
              <a:off x="460" y="3426"/>
              <a:ext cx="22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R</a:t>
              </a:r>
            </a:p>
          </p:txBody>
        </p:sp>
        <p:sp>
          <p:nvSpPr>
            <p:cNvPr id="38998" name="Line 86"/>
            <p:cNvSpPr>
              <a:spLocks noChangeShapeType="1"/>
            </p:cNvSpPr>
            <p:nvPr/>
          </p:nvSpPr>
          <p:spPr bwMode="auto">
            <a:xfrm flipV="1">
              <a:off x="1098" y="2937"/>
              <a:ext cx="508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8999" name="Line 87"/>
            <p:cNvSpPr>
              <a:spLocks noChangeShapeType="1"/>
            </p:cNvSpPr>
            <p:nvPr/>
          </p:nvSpPr>
          <p:spPr bwMode="auto">
            <a:xfrm>
              <a:off x="1098" y="3111"/>
              <a:ext cx="508" cy="1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00" name="Text Box 88"/>
            <p:cNvSpPr txBox="1">
              <a:spLocks noChangeArrowheads="1"/>
            </p:cNvSpPr>
            <p:nvPr/>
          </p:nvSpPr>
          <p:spPr bwMode="auto">
            <a:xfrm>
              <a:off x="1190" y="2846"/>
              <a:ext cx="204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L</a:t>
              </a:r>
            </a:p>
          </p:txBody>
        </p:sp>
        <p:sp>
          <p:nvSpPr>
            <p:cNvPr id="39001" name="Text Box 89"/>
            <p:cNvSpPr txBox="1">
              <a:spLocks noChangeArrowheads="1"/>
            </p:cNvSpPr>
            <p:nvPr/>
          </p:nvSpPr>
          <p:spPr bwMode="auto">
            <a:xfrm>
              <a:off x="1182" y="3150"/>
              <a:ext cx="22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R</a:t>
              </a:r>
            </a:p>
          </p:txBody>
        </p:sp>
        <p:sp>
          <p:nvSpPr>
            <p:cNvPr id="39002" name="Line 90"/>
            <p:cNvSpPr>
              <a:spLocks noChangeShapeType="1"/>
            </p:cNvSpPr>
            <p:nvPr/>
          </p:nvSpPr>
          <p:spPr bwMode="auto">
            <a:xfrm flipV="1">
              <a:off x="1098" y="3458"/>
              <a:ext cx="508" cy="174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03" name="Line 91"/>
            <p:cNvSpPr>
              <a:spLocks noChangeShapeType="1"/>
            </p:cNvSpPr>
            <p:nvPr/>
          </p:nvSpPr>
          <p:spPr bwMode="auto">
            <a:xfrm>
              <a:off x="1098" y="3632"/>
              <a:ext cx="508" cy="13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 type="arrow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39004" name="Text Box 92"/>
            <p:cNvSpPr txBox="1">
              <a:spLocks noChangeArrowheads="1"/>
            </p:cNvSpPr>
            <p:nvPr/>
          </p:nvSpPr>
          <p:spPr bwMode="auto">
            <a:xfrm>
              <a:off x="1190" y="3367"/>
              <a:ext cx="204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L</a:t>
              </a:r>
            </a:p>
          </p:txBody>
        </p:sp>
        <p:sp>
          <p:nvSpPr>
            <p:cNvPr id="39005" name="Text Box 93"/>
            <p:cNvSpPr txBox="1">
              <a:spLocks noChangeArrowheads="1"/>
            </p:cNvSpPr>
            <p:nvPr/>
          </p:nvSpPr>
          <p:spPr bwMode="auto">
            <a:xfrm>
              <a:off x="1182" y="3671"/>
              <a:ext cx="220" cy="231"/>
            </a:xfrm>
            <a:prstGeom prst="rect">
              <a:avLst/>
            </a:prstGeom>
            <a:noFill/>
            <a:ln w="2857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b="1">
                  <a:cs typeface="Arial" charset="0"/>
                </a:rPr>
                <a:t>R</a:t>
              </a:r>
            </a:p>
          </p:txBody>
        </p:sp>
        <p:grpSp>
          <p:nvGrpSpPr>
            <p:cNvPr id="39006" name="Group 94"/>
            <p:cNvGrpSpPr>
              <a:grpSpLocks/>
            </p:cNvGrpSpPr>
            <p:nvPr/>
          </p:nvGrpSpPr>
          <p:grpSpPr bwMode="auto">
            <a:xfrm>
              <a:off x="1646" y="3415"/>
              <a:ext cx="339" cy="130"/>
              <a:chOff x="2200" y="773"/>
              <a:chExt cx="363" cy="136"/>
            </a:xfrm>
          </p:grpSpPr>
          <p:sp>
            <p:nvSpPr>
              <p:cNvPr id="39007" name="Freeform 95"/>
              <p:cNvSpPr>
                <a:spLocks/>
              </p:cNvSpPr>
              <p:nvPr/>
            </p:nvSpPr>
            <p:spPr bwMode="auto">
              <a:xfrm>
                <a:off x="2200" y="773"/>
                <a:ext cx="91" cy="136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148" y="277"/>
                  </a:cxn>
                  <a:cxn ang="0">
                    <a:pos x="140" y="521"/>
                  </a:cxn>
                  <a:cxn ang="0">
                    <a:pos x="105" y="713"/>
                  </a:cxn>
                  <a:cxn ang="0">
                    <a:pos x="113" y="818"/>
                  </a:cxn>
                  <a:cxn ang="0">
                    <a:pos x="323" y="993"/>
                  </a:cxn>
                  <a:cxn ang="0">
                    <a:pos x="593" y="984"/>
                  </a:cxn>
                  <a:cxn ang="0">
                    <a:pos x="742" y="853"/>
                  </a:cxn>
                  <a:cxn ang="0">
                    <a:pos x="768" y="748"/>
                  </a:cxn>
                  <a:cxn ang="0">
                    <a:pos x="698" y="408"/>
                  </a:cxn>
                  <a:cxn ang="0">
                    <a:pos x="637" y="312"/>
                  </a:cxn>
                  <a:cxn ang="0">
                    <a:pos x="576" y="233"/>
                  </a:cxn>
                  <a:cxn ang="0">
                    <a:pos x="419" y="85"/>
                  </a:cxn>
                  <a:cxn ang="0">
                    <a:pos x="340" y="59"/>
                  </a:cxn>
                  <a:cxn ang="0">
                    <a:pos x="288" y="41"/>
                  </a:cxn>
                  <a:cxn ang="0">
                    <a:pos x="0" y="85"/>
                  </a:cxn>
                </a:cxnLst>
                <a:rect l="0" t="0" r="r" b="b"/>
                <a:pathLst>
                  <a:path w="772" h="996">
                    <a:moveTo>
                      <a:pt x="0" y="85"/>
                    </a:moveTo>
                    <a:cubicBezTo>
                      <a:pt x="75" y="136"/>
                      <a:pt x="127" y="187"/>
                      <a:pt x="148" y="277"/>
                    </a:cubicBezTo>
                    <a:cubicBezTo>
                      <a:pt x="145" y="358"/>
                      <a:pt x="145" y="440"/>
                      <a:pt x="140" y="521"/>
                    </a:cubicBezTo>
                    <a:cubicBezTo>
                      <a:pt x="136" y="586"/>
                      <a:pt x="113" y="649"/>
                      <a:pt x="105" y="713"/>
                    </a:cubicBezTo>
                    <a:cubicBezTo>
                      <a:pt x="108" y="748"/>
                      <a:pt x="105" y="784"/>
                      <a:pt x="113" y="818"/>
                    </a:cubicBezTo>
                    <a:cubicBezTo>
                      <a:pt x="139" y="924"/>
                      <a:pt x="239" y="950"/>
                      <a:pt x="323" y="993"/>
                    </a:cubicBezTo>
                    <a:cubicBezTo>
                      <a:pt x="413" y="990"/>
                      <a:pt x="504" y="996"/>
                      <a:pt x="593" y="984"/>
                    </a:cubicBezTo>
                    <a:cubicBezTo>
                      <a:pt x="634" y="978"/>
                      <a:pt x="709" y="885"/>
                      <a:pt x="742" y="853"/>
                    </a:cubicBezTo>
                    <a:cubicBezTo>
                      <a:pt x="754" y="817"/>
                      <a:pt x="761" y="786"/>
                      <a:pt x="768" y="748"/>
                    </a:cubicBezTo>
                    <a:cubicBezTo>
                      <a:pt x="761" y="611"/>
                      <a:pt x="772" y="517"/>
                      <a:pt x="698" y="408"/>
                    </a:cubicBezTo>
                    <a:cubicBezTo>
                      <a:pt x="677" y="377"/>
                      <a:pt x="666" y="340"/>
                      <a:pt x="637" y="312"/>
                    </a:cubicBezTo>
                    <a:cubicBezTo>
                      <a:pt x="624" y="275"/>
                      <a:pt x="599" y="263"/>
                      <a:pt x="576" y="233"/>
                    </a:cubicBezTo>
                    <a:cubicBezTo>
                      <a:pt x="538" y="184"/>
                      <a:pt x="475" y="113"/>
                      <a:pt x="419" y="85"/>
                    </a:cubicBezTo>
                    <a:cubicBezTo>
                      <a:pt x="394" y="73"/>
                      <a:pt x="366" y="68"/>
                      <a:pt x="340" y="59"/>
                    </a:cubicBezTo>
                    <a:cubicBezTo>
                      <a:pt x="323" y="53"/>
                      <a:pt x="288" y="41"/>
                      <a:pt x="288" y="41"/>
                    </a:cubicBezTo>
                    <a:cubicBezTo>
                      <a:pt x="286" y="41"/>
                      <a:pt x="29" y="0"/>
                      <a:pt x="0" y="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8" name="Freeform 96"/>
              <p:cNvSpPr>
                <a:spLocks/>
              </p:cNvSpPr>
              <p:nvPr/>
            </p:nvSpPr>
            <p:spPr bwMode="auto">
              <a:xfrm>
                <a:off x="2336" y="773"/>
                <a:ext cx="91" cy="136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148" y="277"/>
                  </a:cxn>
                  <a:cxn ang="0">
                    <a:pos x="140" y="521"/>
                  </a:cxn>
                  <a:cxn ang="0">
                    <a:pos x="105" y="713"/>
                  </a:cxn>
                  <a:cxn ang="0">
                    <a:pos x="113" y="818"/>
                  </a:cxn>
                  <a:cxn ang="0">
                    <a:pos x="323" y="993"/>
                  </a:cxn>
                  <a:cxn ang="0">
                    <a:pos x="593" y="984"/>
                  </a:cxn>
                  <a:cxn ang="0">
                    <a:pos x="742" y="853"/>
                  </a:cxn>
                  <a:cxn ang="0">
                    <a:pos x="768" y="748"/>
                  </a:cxn>
                  <a:cxn ang="0">
                    <a:pos x="698" y="408"/>
                  </a:cxn>
                  <a:cxn ang="0">
                    <a:pos x="637" y="312"/>
                  </a:cxn>
                  <a:cxn ang="0">
                    <a:pos x="576" y="233"/>
                  </a:cxn>
                  <a:cxn ang="0">
                    <a:pos x="419" y="85"/>
                  </a:cxn>
                  <a:cxn ang="0">
                    <a:pos x="340" y="59"/>
                  </a:cxn>
                  <a:cxn ang="0">
                    <a:pos x="288" y="41"/>
                  </a:cxn>
                  <a:cxn ang="0">
                    <a:pos x="0" y="85"/>
                  </a:cxn>
                </a:cxnLst>
                <a:rect l="0" t="0" r="r" b="b"/>
                <a:pathLst>
                  <a:path w="772" h="996">
                    <a:moveTo>
                      <a:pt x="0" y="85"/>
                    </a:moveTo>
                    <a:cubicBezTo>
                      <a:pt x="75" y="136"/>
                      <a:pt x="127" y="187"/>
                      <a:pt x="148" y="277"/>
                    </a:cubicBezTo>
                    <a:cubicBezTo>
                      <a:pt x="145" y="358"/>
                      <a:pt x="145" y="440"/>
                      <a:pt x="140" y="521"/>
                    </a:cubicBezTo>
                    <a:cubicBezTo>
                      <a:pt x="136" y="586"/>
                      <a:pt x="113" y="649"/>
                      <a:pt x="105" y="713"/>
                    </a:cubicBezTo>
                    <a:cubicBezTo>
                      <a:pt x="108" y="748"/>
                      <a:pt x="105" y="784"/>
                      <a:pt x="113" y="818"/>
                    </a:cubicBezTo>
                    <a:cubicBezTo>
                      <a:pt x="139" y="924"/>
                      <a:pt x="239" y="950"/>
                      <a:pt x="323" y="993"/>
                    </a:cubicBezTo>
                    <a:cubicBezTo>
                      <a:pt x="413" y="990"/>
                      <a:pt x="504" y="996"/>
                      <a:pt x="593" y="984"/>
                    </a:cubicBezTo>
                    <a:cubicBezTo>
                      <a:pt x="634" y="978"/>
                      <a:pt x="709" y="885"/>
                      <a:pt x="742" y="853"/>
                    </a:cubicBezTo>
                    <a:cubicBezTo>
                      <a:pt x="754" y="817"/>
                      <a:pt x="761" y="786"/>
                      <a:pt x="768" y="748"/>
                    </a:cubicBezTo>
                    <a:cubicBezTo>
                      <a:pt x="761" y="611"/>
                      <a:pt x="772" y="517"/>
                      <a:pt x="698" y="408"/>
                    </a:cubicBezTo>
                    <a:cubicBezTo>
                      <a:pt x="677" y="377"/>
                      <a:pt x="666" y="340"/>
                      <a:pt x="637" y="312"/>
                    </a:cubicBezTo>
                    <a:cubicBezTo>
                      <a:pt x="624" y="275"/>
                      <a:pt x="599" y="263"/>
                      <a:pt x="576" y="233"/>
                    </a:cubicBezTo>
                    <a:cubicBezTo>
                      <a:pt x="538" y="184"/>
                      <a:pt x="475" y="113"/>
                      <a:pt x="419" y="85"/>
                    </a:cubicBezTo>
                    <a:cubicBezTo>
                      <a:pt x="394" y="73"/>
                      <a:pt x="366" y="68"/>
                      <a:pt x="340" y="59"/>
                    </a:cubicBezTo>
                    <a:cubicBezTo>
                      <a:pt x="323" y="53"/>
                      <a:pt x="288" y="41"/>
                      <a:pt x="288" y="41"/>
                    </a:cubicBezTo>
                    <a:cubicBezTo>
                      <a:pt x="286" y="41"/>
                      <a:pt x="29" y="0"/>
                      <a:pt x="0" y="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09" name="Freeform 97"/>
              <p:cNvSpPr>
                <a:spLocks/>
              </p:cNvSpPr>
              <p:nvPr/>
            </p:nvSpPr>
            <p:spPr bwMode="auto">
              <a:xfrm>
                <a:off x="2472" y="773"/>
                <a:ext cx="91" cy="136"/>
              </a:xfrm>
              <a:custGeom>
                <a:avLst/>
                <a:gdLst/>
                <a:ahLst/>
                <a:cxnLst>
                  <a:cxn ang="0">
                    <a:pos x="0" y="85"/>
                  </a:cxn>
                  <a:cxn ang="0">
                    <a:pos x="148" y="277"/>
                  </a:cxn>
                  <a:cxn ang="0">
                    <a:pos x="140" y="521"/>
                  </a:cxn>
                  <a:cxn ang="0">
                    <a:pos x="105" y="713"/>
                  </a:cxn>
                  <a:cxn ang="0">
                    <a:pos x="113" y="818"/>
                  </a:cxn>
                  <a:cxn ang="0">
                    <a:pos x="323" y="993"/>
                  </a:cxn>
                  <a:cxn ang="0">
                    <a:pos x="593" y="984"/>
                  </a:cxn>
                  <a:cxn ang="0">
                    <a:pos x="742" y="853"/>
                  </a:cxn>
                  <a:cxn ang="0">
                    <a:pos x="768" y="748"/>
                  </a:cxn>
                  <a:cxn ang="0">
                    <a:pos x="698" y="408"/>
                  </a:cxn>
                  <a:cxn ang="0">
                    <a:pos x="637" y="312"/>
                  </a:cxn>
                  <a:cxn ang="0">
                    <a:pos x="576" y="233"/>
                  </a:cxn>
                  <a:cxn ang="0">
                    <a:pos x="419" y="85"/>
                  </a:cxn>
                  <a:cxn ang="0">
                    <a:pos x="340" y="59"/>
                  </a:cxn>
                  <a:cxn ang="0">
                    <a:pos x="288" y="41"/>
                  </a:cxn>
                  <a:cxn ang="0">
                    <a:pos x="0" y="85"/>
                  </a:cxn>
                </a:cxnLst>
                <a:rect l="0" t="0" r="r" b="b"/>
                <a:pathLst>
                  <a:path w="772" h="996">
                    <a:moveTo>
                      <a:pt x="0" y="85"/>
                    </a:moveTo>
                    <a:cubicBezTo>
                      <a:pt x="75" y="136"/>
                      <a:pt x="127" y="187"/>
                      <a:pt x="148" y="277"/>
                    </a:cubicBezTo>
                    <a:cubicBezTo>
                      <a:pt x="145" y="358"/>
                      <a:pt x="145" y="440"/>
                      <a:pt x="140" y="521"/>
                    </a:cubicBezTo>
                    <a:cubicBezTo>
                      <a:pt x="136" y="586"/>
                      <a:pt x="113" y="649"/>
                      <a:pt x="105" y="713"/>
                    </a:cubicBezTo>
                    <a:cubicBezTo>
                      <a:pt x="108" y="748"/>
                      <a:pt x="105" y="784"/>
                      <a:pt x="113" y="818"/>
                    </a:cubicBezTo>
                    <a:cubicBezTo>
                      <a:pt x="139" y="924"/>
                      <a:pt x="239" y="950"/>
                      <a:pt x="323" y="993"/>
                    </a:cubicBezTo>
                    <a:cubicBezTo>
                      <a:pt x="413" y="990"/>
                      <a:pt x="504" y="996"/>
                      <a:pt x="593" y="984"/>
                    </a:cubicBezTo>
                    <a:cubicBezTo>
                      <a:pt x="634" y="978"/>
                      <a:pt x="709" y="885"/>
                      <a:pt x="742" y="853"/>
                    </a:cubicBezTo>
                    <a:cubicBezTo>
                      <a:pt x="754" y="817"/>
                      <a:pt x="761" y="786"/>
                      <a:pt x="768" y="748"/>
                    </a:cubicBezTo>
                    <a:cubicBezTo>
                      <a:pt x="761" y="611"/>
                      <a:pt x="772" y="517"/>
                      <a:pt x="698" y="408"/>
                    </a:cubicBezTo>
                    <a:cubicBezTo>
                      <a:pt x="677" y="377"/>
                      <a:pt x="666" y="340"/>
                      <a:pt x="637" y="312"/>
                    </a:cubicBezTo>
                    <a:cubicBezTo>
                      <a:pt x="624" y="275"/>
                      <a:pt x="599" y="263"/>
                      <a:pt x="576" y="233"/>
                    </a:cubicBezTo>
                    <a:cubicBezTo>
                      <a:pt x="538" y="184"/>
                      <a:pt x="475" y="113"/>
                      <a:pt x="419" y="85"/>
                    </a:cubicBezTo>
                    <a:cubicBezTo>
                      <a:pt x="394" y="73"/>
                      <a:pt x="366" y="68"/>
                      <a:pt x="340" y="59"/>
                    </a:cubicBezTo>
                    <a:cubicBezTo>
                      <a:pt x="323" y="53"/>
                      <a:pt x="288" y="41"/>
                      <a:pt x="288" y="41"/>
                    </a:cubicBezTo>
                    <a:cubicBezTo>
                      <a:pt x="286" y="41"/>
                      <a:pt x="29" y="0"/>
                      <a:pt x="0" y="85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pic>
          <p:nvPicPr>
            <p:cNvPr id="39010" name="Picture 98" descr="cheese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46" y="2807"/>
              <a:ext cx="424" cy="287"/>
            </a:xfrm>
            <a:prstGeom prst="rect">
              <a:avLst/>
            </a:prstGeom>
            <a:noFill/>
          </p:spPr>
        </p:pic>
        <p:pic>
          <p:nvPicPr>
            <p:cNvPr id="39011" name="Picture 99" descr="carrot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47" y="3639"/>
              <a:ext cx="423" cy="296"/>
            </a:xfrm>
            <a:prstGeom prst="rect">
              <a:avLst/>
            </a:prstGeom>
            <a:noFill/>
          </p:spPr>
        </p:pic>
        <p:grpSp>
          <p:nvGrpSpPr>
            <p:cNvPr id="39012" name="Group 100"/>
            <p:cNvGrpSpPr>
              <a:grpSpLocks/>
            </p:cNvGrpSpPr>
            <p:nvPr/>
          </p:nvGrpSpPr>
          <p:grpSpPr bwMode="auto">
            <a:xfrm>
              <a:off x="1731" y="3154"/>
              <a:ext cx="127" cy="130"/>
              <a:chOff x="1883" y="3083"/>
              <a:chExt cx="136" cy="136"/>
            </a:xfrm>
          </p:grpSpPr>
          <p:sp>
            <p:nvSpPr>
              <p:cNvPr id="39013" name="Line 101"/>
              <p:cNvSpPr>
                <a:spLocks noChangeShapeType="1"/>
              </p:cNvSpPr>
              <p:nvPr/>
            </p:nvSpPr>
            <p:spPr bwMode="auto">
              <a:xfrm>
                <a:off x="1883" y="3083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014" name="Line 102"/>
              <p:cNvSpPr>
                <a:spLocks noChangeShapeType="1"/>
              </p:cNvSpPr>
              <p:nvPr/>
            </p:nvSpPr>
            <p:spPr bwMode="auto">
              <a:xfrm flipH="1">
                <a:off x="1883" y="3083"/>
                <a:ext cx="136" cy="1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9015" name="Group 103"/>
            <p:cNvGrpSpPr>
              <a:grpSpLocks/>
            </p:cNvGrpSpPr>
            <p:nvPr/>
          </p:nvGrpSpPr>
          <p:grpSpPr bwMode="auto">
            <a:xfrm>
              <a:off x="2112" y="2818"/>
              <a:ext cx="323" cy="1127"/>
              <a:chOff x="2200" y="2898"/>
              <a:chExt cx="346" cy="1177"/>
            </a:xfrm>
          </p:grpSpPr>
          <p:sp>
            <p:nvSpPr>
              <p:cNvPr id="39016" name="Text Box 104"/>
              <p:cNvSpPr txBox="1">
                <a:spLocks noChangeArrowheads="1"/>
              </p:cNvSpPr>
              <p:nvPr/>
            </p:nvSpPr>
            <p:spPr bwMode="auto">
              <a:xfrm>
                <a:off x="2203" y="2898"/>
                <a:ext cx="343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4</a:t>
                </a:r>
              </a:p>
            </p:txBody>
          </p:sp>
          <p:sp>
            <p:nvSpPr>
              <p:cNvPr id="39017" name="Text Box 105"/>
              <p:cNvSpPr txBox="1">
                <a:spLocks noChangeArrowheads="1"/>
              </p:cNvSpPr>
              <p:nvPr/>
            </p:nvSpPr>
            <p:spPr bwMode="auto">
              <a:xfrm>
                <a:off x="2200" y="3203"/>
                <a:ext cx="343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0</a:t>
                </a:r>
              </a:p>
            </p:txBody>
          </p:sp>
          <p:sp>
            <p:nvSpPr>
              <p:cNvPr id="39018" name="Text Box 106"/>
              <p:cNvSpPr txBox="1">
                <a:spLocks noChangeArrowheads="1"/>
              </p:cNvSpPr>
              <p:nvPr/>
            </p:nvSpPr>
            <p:spPr bwMode="auto">
              <a:xfrm>
                <a:off x="2203" y="3517"/>
                <a:ext cx="343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2</a:t>
                </a:r>
              </a:p>
            </p:txBody>
          </p:sp>
          <p:sp>
            <p:nvSpPr>
              <p:cNvPr id="39019" name="Text Box 107"/>
              <p:cNvSpPr txBox="1">
                <a:spLocks noChangeArrowheads="1"/>
              </p:cNvSpPr>
              <p:nvPr/>
            </p:nvSpPr>
            <p:spPr bwMode="auto">
              <a:xfrm>
                <a:off x="2203" y="3834"/>
                <a:ext cx="343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3</a:t>
                </a:r>
              </a:p>
            </p:txBody>
          </p:sp>
        </p:grpSp>
        <p:grpSp>
          <p:nvGrpSpPr>
            <p:cNvPr id="39020" name="Group 108"/>
            <p:cNvGrpSpPr>
              <a:grpSpLocks/>
            </p:cNvGrpSpPr>
            <p:nvPr/>
          </p:nvGrpSpPr>
          <p:grpSpPr bwMode="auto">
            <a:xfrm>
              <a:off x="2407" y="2818"/>
              <a:ext cx="323" cy="1127"/>
              <a:chOff x="2245" y="2898"/>
              <a:chExt cx="346" cy="1177"/>
            </a:xfrm>
          </p:grpSpPr>
          <p:sp>
            <p:nvSpPr>
              <p:cNvPr id="39021" name="Text Box 109"/>
              <p:cNvSpPr txBox="1">
                <a:spLocks noChangeArrowheads="1"/>
              </p:cNvSpPr>
              <p:nvPr/>
            </p:nvSpPr>
            <p:spPr bwMode="auto">
              <a:xfrm>
                <a:off x="2248" y="2898"/>
                <a:ext cx="343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2</a:t>
                </a:r>
              </a:p>
            </p:txBody>
          </p:sp>
          <p:sp>
            <p:nvSpPr>
              <p:cNvPr id="39022" name="Text Box 110"/>
              <p:cNvSpPr txBox="1">
                <a:spLocks noChangeArrowheads="1"/>
              </p:cNvSpPr>
              <p:nvPr/>
            </p:nvSpPr>
            <p:spPr bwMode="auto">
              <a:xfrm>
                <a:off x="2245" y="3203"/>
                <a:ext cx="343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0</a:t>
                </a:r>
              </a:p>
            </p:txBody>
          </p:sp>
          <p:sp>
            <p:nvSpPr>
              <p:cNvPr id="39023" name="Text Box 111"/>
              <p:cNvSpPr txBox="1">
                <a:spLocks noChangeArrowheads="1"/>
              </p:cNvSpPr>
              <p:nvPr/>
            </p:nvSpPr>
            <p:spPr bwMode="auto">
              <a:xfrm>
                <a:off x="2248" y="3517"/>
                <a:ext cx="343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4</a:t>
                </a:r>
              </a:p>
            </p:txBody>
          </p:sp>
          <p:sp>
            <p:nvSpPr>
              <p:cNvPr id="39024" name="Text Box 112"/>
              <p:cNvSpPr txBox="1">
                <a:spLocks noChangeArrowheads="1"/>
              </p:cNvSpPr>
              <p:nvPr/>
            </p:nvSpPr>
            <p:spPr bwMode="auto">
              <a:xfrm>
                <a:off x="2248" y="3834"/>
                <a:ext cx="343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1</a:t>
                </a:r>
              </a:p>
            </p:txBody>
          </p:sp>
        </p:grpSp>
        <p:sp>
          <p:nvSpPr>
            <p:cNvPr id="39025" name="Text Box 113"/>
            <p:cNvSpPr txBox="1">
              <a:spLocks noChangeArrowheads="1"/>
            </p:cNvSpPr>
            <p:nvPr/>
          </p:nvSpPr>
          <p:spPr bwMode="auto">
            <a:xfrm rot="-24032853">
              <a:off x="2068" y="2404"/>
              <a:ext cx="5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Hunger</a:t>
              </a:r>
            </a:p>
          </p:txBody>
        </p:sp>
        <p:sp>
          <p:nvSpPr>
            <p:cNvPr id="39026" name="Text Box 114"/>
            <p:cNvSpPr txBox="1">
              <a:spLocks noChangeArrowheads="1"/>
            </p:cNvSpPr>
            <p:nvPr/>
          </p:nvSpPr>
          <p:spPr bwMode="auto">
            <a:xfrm rot="-24032853">
              <a:off x="2383" y="2444"/>
              <a:ext cx="476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cs typeface="Arial" charset="0"/>
                </a:rPr>
                <a:t>Thirst</a:t>
              </a:r>
            </a:p>
          </p:txBody>
        </p:sp>
        <p:sp>
          <p:nvSpPr>
            <p:cNvPr id="39027" name="Rectangle 115"/>
            <p:cNvSpPr>
              <a:spLocks noChangeArrowheads="1"/>
            </p:cNvSpPr>
            <p:nvPr/>
          </p:nvSpPr>
          <p:spPr bwMode="auto">
            <a:xfrm>
              <a:off x="2703" y="2763"/>
              <a:ext cx="296" cy="1172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9028" name="Group 116"/>
            <p:cNvGrpSpPr>
              <a:grpSpLocks/>
            </p:cNvGrpSpPr>
            <p:nvPr/>
          </p:nvGrpSpPr>
          <p:grpSpPr bwMode="auto">
            <a:xfrm>
              <a:off x="2679" y="2817"/>
              <a:ext cx="349" cy="1127"/>
              <a:chOff x="2200" y="2898"/>
              <a:chExt cx="373" cy="1177"/>
            </a:xfrm>
          </p:grpSpPr>
          <p:sp>
            <p:nvSpPr>
              <p:cNvPr id="39029" name="Text Box 117"/>
              <p:cNvSpPr txBox="1">
                <a:spLocks noChangeArrowheads="1"/>
              </p:cNvSpPr>
              <p:nvPr/>
            </p:nvSpPr>
            <p:spPr bwMode="auto">
              <a:xfrm>
                <a:off x="2203" y="2898"/>
                <a:ext cx="37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</a:t>
                </a:r>
                <a:r>
                  <a:rPr lang="en-US" sz="800" b="1">
                    <a:cs typeface="Arial" charset="0"/>
                  </a:rPr>
                  <a:t> </a:t>
                </a:r>
                <a:r>
                  <a:rPr lang="en-US" b="1">
                    <a:cs typeface="Arial" charset="0"/>
                  </a:rPr>
                  <a:t>-1</a:t>
                </a:r>
              </a:p>
            </p:txBody>
          </p:sp>
          <p:sp>
            <p:nvSpPr>
              <p:cNvPr id="39030" name="Text Box 118"/>
              <p:cNvSpPr txBox="1">
                <a:spLocks noChangeArrowheads="1"/>
              </p:cNvSpPr>
              <p:nvPr/>
            </p:nvSpPr>
            <p:spPr bwMode="auto">
              <a:xfrm>
                <a:off x="2200" y="3203"/>
                <a:ext cx="343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0</a:t>
                </a:r>
              </a:p>
            </p:txBody>
          </p:sp>
          <p:sp>
            <p:nvSpPr>
              <p:cNvPr id="39031" name="Text Box 119"/>
              <p:cNvSpPr txBox="1">
                <a:spLocks noChangeArrowheads="1"/>
              </p:cNvSpPr>
              <p:nvPr/>
            </p:nvSpPr>
            <p:spPr bwMode="auto">
              <a:xfrm>
                <a:off x="2203" y="3517"/>
                <a:ext cx="343" cy="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2</a:t>
                </a:r>
              </a:p>
            </p:txBody>
          </p:sp>
          <p:sp>
            <p:nvSpPr>
              <p:cNvPr id="39032" name="Text Box 120"/>
              <p:cNvSpPr txBox="1">
                <a:spLocks noChangeArrowheads="1"/>
              </p:cNvSpPr>
              <p:nvPr/>
            </p:nvSpPr>
            <p:spPr bwMode="auto">
              <a:xfrm>
                <a:off x="2203" y="3834"/>
                <a:ext cx="343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b="1">
                    <a:cs typeface="Arial" charset="0"/>
                  </a:rPr>
                  <a:t>= 3</a:t>
                </a:r>
              </a:p>
            </p:txBody>
          </p:sp>
        </p:grpSp>
        <p:sp>
          <p:nvSpPr>
            <p:cNvPr id="39033" name="Text Box 121"/>
            <p:cNvSpPr txBox="1">
              <a:spLocks noChangeArrowheads="1"/>
            </p:cNvSpPr>
            <p:nvPr/>
          </p:nvSpPr>
          <p:spPr bwMode="auto">
            <a:xfrm rot="-24032853">
              <a:off x="2653" y="2395"/>
              <a:ext cx="61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008000"/>
                  </a:solidFill>
                  <a:cs typeface="Arial" charset="0"/>
                </a:rPr>
                <a:t>Cheese</a:t>
              </a:r>
            </a:p>
          </p:txBody>
        </p:sp>
        <p:pic>
          <p:nvPicPr>
            <p:cNvPr id="39034" name="Picture 122" descr="smiley_sick_green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163" y="2478"/>
              <a:ext cx="153" cy="181"/>
            </a:xfrm>
            <a:prstGeom prst="rect">
              <a:avLst/>
            </a:prstGeom>
            <a:noFill/>
          </p:spPr>
        </p:pic>
        <p:sp>
          <p:nvSpPr>
            <p:cNvPr id="39035" name="Line 123"/>
            <p:cNvSpPr>
              <a:spLocks noChangeShapeType="1"/>
            </p:cNvSpPr>
            <p:nvPr/>
          </p:nvSpPr>
          <p:spPr bwMode="auto">
            <a:xfrm>
              <a:off x="3027" y="2568"/>
              <a:ext cx="91" cy="0"/>
            </a:xfrm>
            <a:prstGeom prst="line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036" name="Rectangle 124"/>
          <p:cNvSpPr>
            <a:spLocks noChangeArrowheads="1"/>
          </p:cNvSpPr>
          <p:nvPr/>
        </p:nvSpPr>
        <p:spPr bwMode="auto">
          <a:xfrm>
            <a:off x="4211638" y="4076700"/>
            <a:ext cx="865187" cy="22320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037" name="Rectangle 125"/>
          <p:cNvSpPr>
            <a:spLocks noChangeArrowheads="1"/>
          </p:cNvSpPr>
          <p:nvPr/>
        </p:nvSpPr>
        <p:spPr bwMode="auto">
          <a:xfrm>
            <a:off x="4427538" y="3644900"/>
            <a:ext cx="865187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6" name="TextBox 125"/>
          <p:cNvSpPr txBox="1"/>
          <p:nvPr/>
        </p:nvSpPr>
        <p:spPr>
          <a:xfrm>
            <a:off x="6215074" y="6560130"/>
            <a:ext cx="2164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Symbol" pitchFamily="18" charset="2"/>
              </a:rPr>
              <a:t>d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)=</a:t>
            </a:r>
            <a:r>
              <a:rPr lang="en-GB" i="1" dirty="0" smtClean="0"/>
              <a:t>r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)+</a:t>
            </a:r>
            <a:r>
              <a:rPr lang="en-GB" i="1" dirty="0" smtClean="0"/>
              <a:t>V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+1)-</a:t>
            </a:r>
            <a:r>
              <a:rPr lang="en-GB" i="1" dirty="0" smtClean="0"/>
              <a:t>V</a:t>
            </a:r>
            <a:r>
              <a:rPr lang="en-GB" dirty="0" smtClean="0"/>
              <a:t>(</a:t>
            </a:r>
            <a:r>
              <a:rPr lang="en-GB" i="1" dirty="0" smtClean="0"/>
              <a:t>t</a:t>
            </a:r>
            <a:r>
              <a:rPr lang="en-GB" dirty="0" smtClean="0"/>
              <a:t>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  <p:bldP spid="38956" grpId="0"/>
      <p:bldP spid="38957" grpId="0"/>
      <p:bldP spid="38986" grpId="0"/>
      <p:bldP spid="38987" grpId="0"/>
      <p:bldP spid="39036" grpId="0" animBg="1"/>
      <p:bldP spid="39037" grpId="0" animBg="1"/>
      <p:bldP spid="1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Learning</a:t>
            </a: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r>
              <a:rPr lang="en-GB"/>
              <a:t>uncertainty-sensitive learning for both systems:</a:t>
            </a:r>
          </a:p>
          <a:p>
            <a:pPr lvl="1"/>
            <a:r>
              <a:rPr lang="en-GB">
                <a:solidFill>
                  <a:srgbClr val="0066FF"/>
                </a:solidFill>
              </a:rPr>
              <a:t>model-based: (propagate uncertainty)</a:t>
            </a:r>
          </a:p>
          <a:p>
            <a:pPr lvl="2"/>
            <a:r>
              <a:rPr lang="en-GB"/>
              <a:t>data efficient</a:t>
            </a:r>
          </a:p>
          <a:p>
            <a:pPr lvl="2"/>
            <a:r>
              <a:rPr lang="en-GB"/>
              <a:t>computationally ruinous</a:t>
            </a:r>
          </a:p>
          <a:p>
            <a:pPr lvl="1"/>
            <a:r>
              <a:rPr lang="en-GB">
                <a:solidFill>
                  <a:srgbClr val="FFCC00"/>
                </a:solidFill>
              </a:rPr>
              <a:t>model-free</a:t>
            </a:r>
            <a:r>
              <a:rPr lang="en-GB">
                <a:solidFill>
                  <a:srgbClr val="FFCC00"/>
                </a:solidFill>
                <a:sym typeface="Wingdings" pitchFamily="2" charset="2"/>
              </a:rPr>
              <a:t> (Bayesian Q-learning)</a:t>
            </a:r>
            <a:endParaRPr lang="en-GB">
              <a:solidFill>
                <a:srgbClr val="FFCC00"/>
              </a:solidFill>
            </a:endParaRPr>
          </a:p>
          <a:p>
            <a:pPr lvl="2"/>
            <a:r>
              <a:rPr lang="en-GB"/>
              <a:t>data inefficient</a:t>
            </a:r>
          </a:p>
          <a:p>
            <a:pPr lvl="2"/>
            <a:r>
              <a:rPr lang="en-GB"/>
              <a:t>computationally trivial</a:t>
            </a:r>
          </a:p>
          <a:p>
            <a:pPr lvl="1"/>
            <a:r>
              <a:rPr lang="en-GB"/>
              <a:t>uncertainty-sensitive control migrates from </a:t>
            </a:r>
            <a:r>
              <a:rPr lang="en-GB">
                <a:solidFill>
                  <a:srgbClr val="0066FF"/>
                </a:solidFill>
              </a:rPr>
              <a:t>actions</a:t>
            </a:r>
            <a:r>
              <a:rPr lang="en-GB"/>
              <a:t> to </a:t>
            </a:r>
            <a:r>
              <a:rPr lang="en-GB">
                <a:solidFill>
                  <a:srgbClr val="FFCC00"/>
                </a:solidFill>
              </a:rPr>
              <a:t>habits</a:t>
            </a:r>
            <a:endParaRPr lang="en-US">
              <a:solidFill>
                <a:srgbClr val="FFCC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 rot="5400000">
            <a:off x="7916069" y="5701507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Daw, Niv, Dayan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Outcome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r="49527"/>
          <a:stretch>
            <a:fillRect/>
          </a:stretch>
        </p:blipFill>
        <p:spPr bwMode="auto">
          <a:xfrm>
            <a:off x="1763713" y="2506663"/>
            <a:ext cx="23749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r="40811"/>
          <a:stretch>
            <a:fillRect/>
          </a:stretch>
        </p:blipFill>
        <p:spPr bwMode="auto">
          <a:xfrm>
            <a:off x="1619250" y="1196975"/>
            <a:ext cx="25923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/>
          <a:srcRect l="50507"/>
          <a:stretch>
            <a:fillRect/>
          </a:stretch>
        </p:blipFill>
        <p:spPr bwMode="auto">
          <a:xfrm>
            <a:off x="4859338" y="2506663"/>
            <a:ext cx="2328862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 l="57558"/>
          <a:stretch>
            <a:fillRect/>
          </a:stretch>
        </p:blipFill>
        <p:spPr bwMode="auto">
          <a:xfrm>
            <a:off x="4859338" y="1196975"/>
            <a:ext cx="1858962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359650" y="4024313"/>
            <a:ext cx="15049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shallow tree</a:t>
            </a:r>
          </a:p>
          <a:p>
            <a:r>
              <a:rPr lang="en-US"/>
              <a:t>implies</a:t>
            </a:r>
          </a:p>
          <a:p>
            <a:r>
              <a:rPr lang="en-US"/>
              <a:t>goal-directed</a:t>
            </a:r>
          </a:p>
          <a:p>
            <a:r>
              <a:rPr lang="en-US"/>
              <a:t>control</a:t>
            </a:r>
          </a:p>
          <a:p>
            <a:r>
              <a:rPr lang="en-US"/>
              <a:t>wins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 rot="5400000">
            <a:off x="7916069" y="5701507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Daw, Niv, Dayan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0825" y="2924175"/>
            <a:ext cx="1377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FF0000"/>
                </a:solidFill>
              </a:rPr>
              <a:t>uncertainty-</a:t>
            </a:r>
          </a:p>
          <a:p>
            <a:r>
              <a:rPr lang="en-GB">
                <a:solidFill>
                  <a:srgbClr val="FF0000"/>
                </a:solidFill>
              </a:rPr>
              <a:t>sensitive</a:t>
            </a:r>
          </a:p>
          <a:p>
            <a:r>
              <a:rPr lang="en-GB">
                <a:solidFill>
                  <a:srgbClr val="FF0000"/>
                </a:solidFill>
              </a:rPr>
              <a:t>learning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 Outcome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 r="49527"/>
          <a:stretch>
            <a:fillRect/>
          </a:stretch>
        </p:blipFill>
        <p:spPr bwMode="auto">
          <a:xfrm>
            <a:off x="3197232" y="2506663"/>
            <a:ext cx="2374900" cy="4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 r="40811"/>
          <a:stretch>
            <a:fillRect/>
          </a:stretch>
        </p:blipFill>
        <p:spPr bwMode="auto">
          <a:xfrm>
            <a:off x="3143240" y="1142984"/>
            <a:ext cx="25923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 rot="5400000">
            <a:off x="7916069" y="5701507"/>
            <a:ext cx="1885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Daw, Niv, Dayan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1684344" y="2924175"/>
            <a:ext cx="137795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uncertainty-</a:t>
            </a:r>
          </a:p>
          <a:p>
            <a:r>
              <a:rPr lang="en-GB" dirty="0">
                <a:solidFill>
                  <a:srgbClr val="FF0000"/>
                </a:solidFill>
              </a:rPr>
              <a:t>sensitive</a:t>
            </a:r>
          </a:p>
          <a:p>
            <a:r>
              <a:rPr lang="en-GB" dirty="0">
                <a:solidFill>
                  <a:srgbClr val="FF0000"/>
                </a:solidFill>
              </a:rPr>
              <a:t>learning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598</Words>
  <Application>Microsoft Office PowerPoint</Application>
  <PresentationFormat>On-screen Show (4:3)</PresentationFormat>
  <Paragraphs>210</Paragraphs>
  <Slides>22</Slides>
  <Notes>0</Notes>
  <HiddenSlides>2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Episodic Control: Singular Recall and Optimal Actions</vt:lpstr>
      <vt:lpstr>Two Decision Makers</vt:lpstr>
      <vt:lpstr>Two Decision Makers</vt:lpstr>
      <vt:lpstr>Goal-Directed/Habitual/Episodic Control</vt:lpstr>
      <vt:lpstr>Two Decision Makers</vt:lpstr>
      <vt:lpstr>Reinforcement Learning</vt:lpstr>
      <vt:lpstr>Learning</vt:lpstr>
      <vt:lpstr>One Outcome</vt:lpstr>
      <vt:lpstr>One Outcome</vt:lpstr>
      <vt:lpstr>Actions and Habits</vt:lpstr>
      <vt:lpstr>But...</vt:lpstr>
      <vt:lpstr>The Third Way</vt:lpstr>
      <vt:lpstr>Semantic Controller</vt:lpstr>
      <vt:lpstr>Semantic Controller</vt:lpstr>
      <vt:lpstr>Episodic Controller</vt:lpstr>
      <vt:lpstr>Episodic Controller</vt:lpstr>
      <vt:lpstr>Performance</vt:lpstr>
      <vt:lpstr>Hippocampal/Striatal Interactions</vt:lpstr>
      <vt:lpstr>Hippocampal/Striatal Interactions</vt:lpstr>
      <vt:lpstr>Hippocampal/Striatal Interactions</vt:lpstr>
      <vt:lpstr>Hippocampal/Striatal Interactions</vt:lpstr>
      <vt:lpstr>Discussion</vt:lpstr>
    </vt:vector>
  </TitlesOfParts>
  <Company>Gatsby Computational Neuroscience Unit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Preceding Actions and Habits: Episodic Contributions to Control</dc:title>
  <dc:creator>Dayan</dc:creator>
  <cp:lastModifiedBy>dayan</cp:lastModifiedBy>
  <cp:revision>36</cp:revision>
  <dcterms:created xsi:type="dcterms:W3CDTF">2007-11-12T13:03:39Z</dcterms:created>
  <dcterms:modified xsi:type="dcterms:W3CDTF">2009-04-13T10:16:25Z</dcterms:modified>
</cp:coreProperties>
</file>