
<file path=[Content_Types].xml><?xml version="1.0" encoding="utf-8"?>
<Types xmlns="http://schemas.openxmlformats.org/package/2006/content-types">
  <Override PartName="/ppt/slideMasters/slideMaster3.xml" ContentType="application/vnd.openxmlformats-officedocument.presentationml.slideMaster+xml"/>
  <Override PartName="/ppt/theme/theme5.xml" ContentType="application/vnd.openxmlformats-officedocument.theme+xml"/>
  <Override PartName="/ppt/slideLayouts/slideLayout57.xml" ContentType="application/vnd.openxmlformats-officedocument.presentationml.slideLayout+xml"/>
  <Override PartName="/ppt/notesSlides/notesSlide2.xml" ContentType="application/vnd.openxmlformats-officedocument.presentationml.notesSlide+xml"/>
  <Override PartName="/ppt/tags/tag8.xml" ContentType="application/vnd.openxmlformats-officedocument.presentationml.tags+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Layouts/slideLayout135.xml" ContentType="application/vnd.openxmlformats-officedocument.presentationml.slideLayout+xml"/>
  <Override PartName="/ppt/slideLayouts/slideLayout146.xml" ContentType="application/vnd.openxmlformats-officedocument.presentationml.slideLayout+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82.xml" ContentType="application/vnd.openxmlformats-officedocument.presentationml.slideLayout+xml"/>
  <Override PartName="/ppt/slideLayouts/slideLayout124.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Layouts/slideLayout113.xml" ContentType="application/vnd.openxmlformats-officedocument.presentationml.slideLayout+xml"/>
  <Override PartName="/ppt/tableStyles.xml" ContentType="application/vnd.openxmlformats-officedocument.presentationml.tableStyles+xml"/>
  <Override PartName="/ppt/slideLayouts/slideLayout102.xml" ContentType="application/vnd.openxmlformats-officedocument.presentationml.slideLayout+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notesSlides/notesSlide7.xml" ContentType="application/vnd.openxmlformats-officedocument.presentationml.notesSlide+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theme/theme10.xml" ContentType="application/vnd.openxmlformats-officedocument.them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58.xml" ContentType="application/vnd.openxmlformats-officedocument.presentationml.slideLayout+xml"/>
  <Override PartName="/ppt/slideLayouts/slideLayout76.xml" ContentType="application/vnd.openxmlformats-officedocument.presentationml.slideLayout+xml"/>
  <Override PartName="/ppt/slideLayouts/slideLayout118.xml" ContentType="application/vnd.openxmlformats-officedocument.presentationml.slideLayout+xml"/>
  <Override PartName="/ppt/slideLayouts/slideLayout129.xml" ContentType="application/vnd.openxmlformats-officedocument.presentationml.slideLayout+xml"/>
  <Override PartName="/ppt/slideLayouts/slideLayout147.xml" ContentType="application/vnd.openxmlformats-officedocument.presentationml.slideLayout+xml"/>
  <Default Extension="png" ContentType="image/png"/>
  <Override PartName="/ppt/notesSlides/notesSlide3.xml" ContentType="application/vnd.openxmlformats-officedocument.presentationml.notesSlide+xml"/>
  <Default Extension="bin" ContentType="application/vnd.openxmlformats-officedocument.oleObject"/>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07.xml" ContentType="application/vnd.openxmlformats-officedocument.presentationml.slideLayout+xml"/>
  <Override PartName="/ppt/slideLayouts/slideLayout136.xml" ContentType="application/vnd.openxmlformats-officedocument.presentationml.slideLayout+xml"/>
  <Override PartName="/ppt/slideLayouts/slideLayout154.xml" ContentType="application/vnd.openxmlformats-officedocument.presentationml.slideLayout+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Override PartName="/ppt/slideLayouts/slideLayout90.xml" ContentType="application/vnd.openxmlformats-officedocument.presentationml.slideLayout+xml"/>
  <Override PartName="/ppt/slideLayouts/slideLayout114.xml" ContentType="application/vnd.openxmlformats-officedocument.presentationml.slideLayout+xml"/>
  <Override PartName="/ppt/slideLayouts/slideLayout125.xml" ContentType="application/vnd.openxmlformats-officedocument.presentationml.slideLayout+xml"/>
  <Override PartName="/ppt/slideLayouts/slideLayout143.xml" ContentType="application/vnd.openxmlformats-officedocument.presentationml.slideLayout+xml"/>
  <Override PartName="/ppt/presentation.xml" ContentType="application/vnd.openxmlformats-officedocument.presentationml.presentation.main+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ppt/slideLayouts/slideLayout132.xml" ContentType="application/vnd.openxmlformats-officedocument.presentationml.slideLayout+xml"/>
  <Override PartName="/ppt/slideLayouts/slideLayout150.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slideLayouts/slideLayout110.xml" ContentType="application/vnd.openxmlformats-officedocument.presentationml.slideLayout+xml"/>
  <Override PartName="/ppt/slideLayouts/slideLayout121.xml" ContentType="application/vnd.openxmlformats-officedocument.presentationml.slideLayout+xml"/>
  <Override PartName="/ppt/slideMasters/slideMaster9.xml" ContentType="application/vnd.openxmlformats-officedocument.presentationml.slideMaster+xml"/>
  <Override PartName="/ppt/slideMasters/slideMaster12.xml" ContentType="application/vnd.openxmlformats-officedocument.presentationml.slideMaster+xml"/>
  <Override PartName="/ppt/slideLayouts/slideLayout10.xml" ContentType="application/vnd.openxmlformats-officedocument.presentationml.slideLayout+xml"/>
  <Override PartName="/ppt/theme/theme15.xml" ContentType="application/vnd.openxmlformats-officedocument.theme+xml"/>
  <Override PartName="/ppt/notesSlides/notesSlide8.xml" ContentType="application/vnd.openxmlformats-officedocument.presentationml.notesSlide+xml"/>
  <Default Extension="vml" ContentType="application/vnd.openxmlformats-officedocument.vmlDrawing"/>
  <Override PartName="/ppt/slideLayouts/slideLayout99.xml" ContentType="application/vnd.openxmlformats-officedocument.presentationml.slideLayout+xml"/>
  <Override PartName="/ppt/slideMasters/slideMaster5.xml" ContentType="application/vnd.openxmlformats-officedocument.presentationml.slideMaster+xml"/>
  <Override PartName="/ppt/slideLayouts/slideLayout59.xml" ContentType="application/vnd.openxmlformats-officedocument.presentationml.slideLayout+xml"/>
  <Override PartName="/ppt/theme/theme7.xml" ContentType="application/vnd.openxmlformats-officedocument.theme+xml"/>
  <Override PartName="/ppt/slideLayouts/slideLayout88.xml" ContentType="application/vnd.openxmlformats-officedocument.presentationml.slideLayout+xml"/>
  <Override PartName="/ppt/theme/theme11.xml" ContentType="application/vnd.openxmlformats-officedocument.them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95.xml" ContentType="application/vnd.openxmlformats-officedocument.presentationml.slideLayout+xml"/>
  <Override PartName="/ppt/slideLayouts/slideLayout119.xml" ContentType="application/vnd.openxmlformats-officedocument.presentationml.slideLayout+xml"/>
  <Override PartName="/ppt/slideLayouts/slideLayout137.xml" ContentType="application/vnd.openxmlformats-officedocument.presentationml.slideLayout+xml"/>
  <Override PartName="/ppt/slideLayouts/slideLayout14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Layouts/slideLayout108.xml" ContentType="application/vnd.openxmlformats-officedocument.presentationml.slideLayout+xml"/>
  <Override PartName="/ppt/slideLayouts/slideLayout12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Override PartName="/ppt/slideLayouts/slideLayout115.xml" ContentType="application/vnd.openxmlformats-officedocument.presentationml.slideLayout+xml"/>
  <Override PartName="/ppt/slideLayouts/slideLayout133.xml" ContentType="application/vnd.openxmlformats-officedocument.presentationml.slideLayout+xml"/>
  <Override PartName="/ppt/slideLayouts/slideLayout144.xml" ContentType="application/vnd.openxmlformats-officedocument.presentationml.slideLayout+xml"/>
  <Default Extension="wmf" ContentType="image/x-wmf"/>
  <Override PartName="/ppt/tags/tag2.xml" ContentType="application/vnd.openxmlformats-officedocument.presentationml.tags+xml"/>
  <Default Extension="rels" ContentType="application/vnd.openxmlformats-package.relationships+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Layouts/slideLayout104.xml" ContentType="application/vnd.openxmlformats-officedocument.presentationml.slideLayout+xml"/>
  <Override PartName="/ppt/slideLayouts/slideLayout122.xml" ContentType="application/vnd.openxmlformats-officedocument.presentationml.slideLayout+xml"/>
  <Override PartName="/ppt/slideLayouts/slideLayout140.xml" ContentType="application/vnd.openxmlformats-officedocument.presentationml.slideLayout+xml"/>
  <Override PartName="/ppt/slideLayouts/slideLayout151.xml" ContentType="application/vnd.openxmlformats-officedocument.presentationml.slideLayout+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Layouts/slideLayout111.xml" ContentType="application/vnd.openxmlformats-officedocument.presentationml.slideLayout+xml"/>
  <Override PartName="/ppt/slideMasters/slideMaster13.xml" ContentType="application/vnd.openxmlformats-officedocument.presentationml.slideMaster+xml"/>
  <Override PartName="/ppt/slideLayouts/slideLayout100.xml" ContentType="application/vnd.openxmlformats-officedocument.presentationml.slideLayout+xml"/>
  <Override PartName="/ppt/notesSlides/notesSlide9.xml" ContentType="application/vnd.openxmlformats-officedocument.presentationml.notesSlide+xml"/>
  <Override PartName="/ppt/slideMasters/slideMaster6.xml" ContentType="application/vnd.openxmlformats-officedocument.presentationml.slideMaster+xml"/>
  <Override PartName="/ppt/theme/theme8.xml" ContentType="application/vnd.openxmlformats-officedocument.theme+xml"/>
  <Override PartName="/ppt/slideLayouts/slideLayout89.xml" ContentType="application/vnd.openxmlformats-officedocument.presentationml.slideLayout+xml"/>
  <Override PartName="/ppt/theme/theme12.xml" ContentType="application/vnd.openxmlformats-officedocument.them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slideLayouts/slideLayout149.xml" ContentType="application/vnd.openxmlformats-officedocument.presentationml.slideLayout+xml"/>
  <Override PartName="/ppt/notesSlides/notesSlide5.xml" ContentType="application/vnd.openxmlformats-officedocument.presentationml.notesSlide+xml"/>
  <Override PartName="/ppt/tags/tag10.xml" ContentType="application/vnd.openxmlformats-officedocument.presentationml.tags+xml"/>
  <Override PartName="/ppt/slideMasters/slideMaster2.xml" ContentType="application/vnd.openxmlformats-officedocument.presentationml.slideMaster+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09.xml" ContentType="application/vnd.openxmlformats-officedocument.presentationml.slideLayout+xml"/>
  <Override PartName="/ppt/slideLayouts/slideLayout138.xml" ContentType="application/vnd.openxmlformats-officedocument.presentationml.slideLayout+xml"/>
  <Override PartName="/ppt/notesSlides/notesSlide1.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slideLayouts/slideLayout127.xml" ContentType="application/vnd.openxmlformats-officedocument.presentationml.slideLayout+xml"/>
  <Override PartName="/ppt/slideLayouts/slideLayout145.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05.xml" ContentType="application/vnd.openxmlformats-officedocument.presentationml.slideLayout+xml"/>
  <Override PartName="/ppt/slideLayouts/slideLayout134.xml" ContentType="application/vnd.openxmlformats-officedocument.presentationml.slideLayout+xml"/>
  <Override PartName="/ppt/slideLayouts/slideLayout152.xml" ContentType="application/vnd.openxmlformats-officedocument.presentationml.slideLayout+xml"/>
  <Override PartName="/ppt/tags/tag3.xml" ContentType="application/vnd.openxmlformats-officedocument.presentationml.tags+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Override PartName="/ppt/slideLayouts/slideLayout123.xml" ContentType="application/vnd.openxmlformats-officedocument.presentationml.slideLayout+xml"/>
  <Override PartName="/ppt/slideLayouts/slideLayout141.xml" ContentType="application/vnd.openxmlformats-officedocument.presentationml.slideLayout+xml"/>
  <Override PartName="/ppt/slideMasters/slideMaster14.xml" ContentType="application/vnd.openxmlformats-officedocument.presentationml.slideMaster+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slideLayouts/slideLayout101.xml" ContentType="application/vnd.openxmlformats-officedocument.presentationml.slideLayout+xml"/>
  <Override PartName="/ppt/slideLayouts/slideLayout130.xml" ContentType="application/vnd.openxmlformats-officedocument.presentationml.slideLayout+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theme/theme13.xml" ContentType="application/vnd.openxmlformats-officedocument.theme+xml"/>
  <Override PartName="/ppt/notesSlides/notesSlide6.xml" ContentType="application/vnd.openxmlformats-officedocument.presentationml.notesSlide+xml"/>
  <Override PartName="/ppt/slides/slide8.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97.xml" ContentType="application/vnd.openxmlformats-officedocument.presentationml.slideLayout+xml"/>
  <Override PartName="/ppt/slideLayouts/slideLayout139.xml" ContentType="application/vnd.openxmlformats-officedocument.presentationml.slideLayout+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Layouts/slideLayout128.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117.xml" ContentType="application/vnd.openxmlformats-officedocument.presentationml.slideLayout+xml"/>
  <Override PartName="/ppt/tags/tag4.xml" ContentType="application/vnd.openxmlformats-officedocument.presentationml.tags+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slideLayouts/slideLayout142.xml" ContentType="application/vnd.openxmlformats-officedocument.presentationml.slideLayout+xml"/>
  <Override PartName="/ppt/slideLayouts/slideLayout153.xml" ContentType="application/vnd.openxmlformats-officedocument.presentationml.slideLayout+xml"/>
  <Override PartName="/ppt/slideLayouts/slideLayout42.xml" ContentType="application/vnd.openxmlformats-officedocument.presentationml.slideLayout+xml"/>
  <Override PartName="/ppt/slideLayouts/slideLayout131.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20.xml" ContentType="application/vnd.openxmlformats-officedocument.presentationml.slideLayout+xml"/>
  <Override PartName="/ppt/theme/theme14.xml" ContentType="application/vnd.openxmlformats-officedocument.theme+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tags/tag9.xml" ContentType="application/vnd.openxmlformats-officedocument.presentationml.tag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3649" r:id="rId2"/>
    <p:sldMasterId id="2147483650" r:id="rId3"/>
    <p:sldMasterId id="2147483651" r:id="rId4"/>
    <p:sldMasterId id="2147483652" r:id="rId5"/>
    <p:sldMasterId id="2147483653" r:id="rId6"/>
    <p:sldMasterId id="2147483654" r:id="rId7"/>
    <p:sldMasterId id="2147483655" r:id="rId8"/>
    <p:sldMasterId id="2147483656" r:id="rId9"/>
    <p:sldMasterId id="2147483657" r:id="rId10"/>
    <p:sldMasterId id="2147483658" r:id="rId11"/>
    <p:sldMasterId id="2147483659" r:id="rId12"/>
    <p:sldMasterId id="2147483660" r:id="rId13"/>
    <p:sldMasterId id="2147483661" r:id="rId14"/>
  </p:sldMasterIdLst>
  <p:notesMasterIdLst>
    <p:notesMasterId r:id="rId36"/>
  </p:notesMasterIdLst>
  <p:sldIdLst>
    <p:sldId id="319" r:id="rId15"/>
    <p:sldId id="407" r:id="rId16"/>
    <p:sldId id="422" r:id="rId17"/>
    <p:sldId id="423" r:id="rId18"/>
    <p:sldId id="403" r:id="rId19"/>
    <p:sldId id="402" r:id="rId20"/>
    <p:sldId id="275" r:id="rId21"/>
    <p:sldId id="277" r:id="rId22"/>
    <p:sldId id="410" r:id="rId23"/>
    <p:sldId id="272" r:id="rId24"/>
    <p:sldId id="411" r:id="rId25"/>
    <p:sldId id="416" r:id="rId26"/>
    <p:sldId id="419" r:id="rId27"/>
    <p:sldId id="426" r:id="rId28"/>
    <p:sldId id="420" r:id="rId29"/>
    <p:sldId id="389" r:id="rId30"/>
    <p:sldId id="421" r:id="rId31"/>
    <p:sldId id="370" r:id="rId32"/>
    <p:sldId id="257" r:id="rId33"/>
    <p:sldId id="396" r:id="rId34"/>
    <p:sldId id="424" r:id="rId35"/>
  </p:sldIdLst>
  <p:sldSz cx="13004800" cy="9753600"/>
  <p:notesSz cx="6858000" cy="9144000"/>
  <p:defaultTextStyle>
    <a:defPPr>
      <a:defRPr lang="en-US"/>
    </a:defPPr>
    <a:lvl1pPr algn="ctr" rtl="0" fontAlgn="base">
      <a:spcBef>
        <a:spcPct val="0"/>
      </a:spcBef>
      <a:spcAft>
        <a:spcPct val="0"/>
      </a:spcAft>
      <a:defRPr sz="4200" kern="1200">
        <a:solidFill>
          <a:srgbClr val="000000"/>
        </a:solidFill>
        <a:latin typeface="Gill Sans" charset="0"/>
        <a:ea typeface="ヒラギノ角ゴ ProN W3" charset="0"/>
        <a:cs typeface="ヒラギノ角ゴ ProN W3" charset="0"/>
        <a:sym typeface="Gill Sans" charset="0"/>
      </a:defRPr>
    </a:lvl1pPr>
    <a:lvl2pPr marL="457200" algn="ctr" rtl="0" fontAlgn="base">
      <a:spcBef>
        <a:spcPct val="0"/>
      </a:spcBef>
      <a:spcAft>
        <a:spcPct val="0"/>
      </a:spcAft>
      <a:defRPr sz="4200" kern="1200">
        <a:solidFill>
          <a:srgbClr val="000000"/>
        </a:solidFill>
        <a:latin typeface="Gill Sans" charset="0"/>
        <a:ea typeface="ヒラギノ角ゴ ProN W3" charset="0"/>
        <a:cs typeface="ヒラギノ角ゴ ProN W3" charset="0"/>
        <a:sym typeface="Gill Sans" charset="0"/>
      </a:defRPr>
    </a:lvl2pPr>
    <a:lvl3pPr marL="914400" algn="ctr" rtl="0" fontAlgn="base">
      <a:spcBef>
        <a:spcPct val="0"/>
      </a:spcBef>
      <a:spcAft>
        <a:spcPct val="0"/>
      </a:spcAft>
      <a:defRPr sz="4200" kern="1200">
        <a:solidFill>
          <a:srgbClr val="000000"/>
        </a:solidFill>
        <a:latin typeface="Gill Sans" charset="0"/>
        <a:ea typeface="ヒラギノ角ゴ ProN W3" charset="0"/>
        <a:cs typeface="ヒラギノ角ゴ ProN W3" charset="0"/>
        <a:sym typeface="Gill Sans" charset="0"/>
      </a:defRPr>
    </a:lvl3pPr>
    <a:lvl4pPr marL="1371600" algn="ctr" rtl="0" fontAlgn="base">
      <a:spcBef>
        <a:spcPct val="0"/>
      </a:spcBef>
      <a:spcAft>
        <a:spcPct val="0"/>
      </a:spcAft>
      <a:defRPr sz="4200" kern="1200">
        <a:solidFill>
          <a:srgbClr val="000000"/>
        </a:solidFill>
        <a:latin typeface="Gill Sans" charset="0"/>
        <a:ea typeface="ヒラギノ角ゴ ProN W3" charset="0"/>
        <a:cs typeface="ヒラギノ角ゴ ProN W3" charset="0"/>
        <a:sym typeface="Gill Sans" charset="0"/>
      </a:defRPr>
    </a:lvl4pPr>
    <a:lvl5pPr marL="1828800" algn="ctr" rtl="0" fontAlgn="base">
      <a:spcBef>
        <a:spcPct val="0"/>
      </a:spcBef>
      <a:spcAft>
        <a:spcPct val="0"/>
      </a:spcAft>
      <a:defRPr sz="4200" kern="1200">
        <a:solidFill>
          <a:srgbClr val="000000"/>
        </a:solidFill>
        <a:latin typeface="Gill Sans" charset="0"/>
        <a:ea typeface="ヒラギノ角ゴ ProN W3" charset="0"/>
        <a:cs typeface="ヒラギノ角ゴ ProN W3" charset="0"/>
        <a:sym typeface="Gill Sans" charset="0"/>
      </a:defRPr>
    </a:lvl5pPr>
    <a:lvl6pPr marL="2286000" algn="l" defTabSz="914400" rtl="0" eaLnBrk="1" latinLnBrk="0" hangingPunct="1">
      <a:defRPr sz="4200" kern="1200">
        <a:solidFill>
          <a:srgbClr val="000000"/>
        </a:solidFill>
        <a:latin typeface="Gill Sans" charset="0"/>
        <a:ea typeface="ヒラギノ角ゴ ProN W3" charset="0"/>
        <a:cs typeface="ヒラギノ角ゴ ProN W3" charset="0"/>
        <a:sym typeface="Gill Sans" charset="0"/>
      </a:defRPr>
    </a:lvl6pPr>
    <a:lvl7pPr marL="2743200" algn="l" defTabSz="914400" rtl="0" eaLnBrk="1" latinLnBrk="0" hangingPunct="1">
      <a:defRPr sz="4200" kern="1200">
        <a:solidFill>
          <a:srgbClr val="000000"/>
        </a:solidFill>
        <a:latin typeface="Gill Sans" charset="0"/>
        <a:ea typeface="ヒラギノ角ゴ ProN W3" charset="0"/>
        <a:cs typeface="ヒラギノ角ゴ ProN W3" charset="0"/>
        <a:sym typeface="Gill Sans" charset="0"/>
      </a:defRPr>
    </a:lvl7pPr>
    <a:lvl8pPr marL="3200400" algn="l" defTabSz="914400" rtl="0" eaLnBrk="1" latinLnBrk="0" hangingPunct="1">
      <a:defRPr sz="4200" kern="1200">
        <a:solidFill>
          <a:srgbClr val="000000"/>
        </a:solidFill>
        <a:latin typeface="Gill Sans" charset="0"/>
        <a:ea typeface="ヒラギノ角ゴ ProN W3" charset="0"/>
        <a:cs typeface="ヒラギノ角ゴ ProN W3" charset="0"/>
        <a:sym typeface="Gill Sans" charset="0"/>
      </a:defRPr>
    </a:lvl8pPr>
    <a:lvl9pPr marL="3657600" algn="l" defTabSz="914400" rtl="0" eaLnBrk="1" latinLnBrk="0" hangingPunct="1">
      <a:defRPr sz="4200" kern="1200">
        <a:solidFill>
          <a:srgbClr val="000000"/>
        </a:solidFill>
        <a:latin typeface="Gill Sans" charset="0"/>
        <a:ea typeface="ヒラギノ角ゴ ProN W3" charset="0"/>
        <a:cs typeface="ヒラギノ角ゴ ProN W3" charset="0"/>
        <a:sym typeface="Gill Sans"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D0EBB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475" autoAdjust="0"/>
    <p:restoredTop sz="87719" autoAdjust="0"/>
  </p:normalViewPr>
  <p:slideViewPr>
    <p:cSldViewPr>
      <p:cViewPr varScale="1">
        <p:scale>
          <a:sx n="55" d="100"/>
          <a:sy n="55" d="100"/>
        </p:scale>
        <p:origin x="-918" y="-102"/>
      </p:cViewPr>
      <p:guideLst>
        <p:guide orient="horz" pos="3072"/>
        <p:guide pos="4096"/>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0" d="100"/>
          <a:sy n="60" d="100"/>
        </p:scale>
        <p:origin x="-2490" y="-72"/>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Master" Target="slideMasters/slideMaster13.xml"/><Relationship Id="rId18" Type="http://schemas.openxmlformats.org/officeDocument/2006/relationships/slide" Target="slides/slide4.xml"/><Relationship Id="rId26" Type="http://schemas.openxmlformats.org/officeDocument/2006/relationships/slide" Target="slides/slide12.xml"/><Relationship Id="rId39"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7.xml"/><Relationship Id="rId34" Type="http://schemas.openxmlformats.org/officeDocument/2006/relationships/slide" Target="slides/slide20.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 Target="slides/slide3.xml"/><Relationship Id="rId25" Type="http://schemas.openxmlformats.org/officeDocument/2006/relationships/slide" Target="slides/slide11.xml"/><Relationship Id="rId33" Type="http://schemas.openxmlformats.org/officeDocument/2006/relationships/slide" Target="slides/slide19.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2.xml"/><Relationship Id="rId20" Type="http://schemas.openxmlformats.org/officeDocument/2006/relationships/slide" Target="slides/slide6.xml"/><Relationship Id="rId29" Type="http://schemas.openxmlformats.org/officeDocument/2006/relationships/slide" Target="slides/slide15.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0.xml"/><Relationship Id="rId32" Type="http://schemas.openxmlformats.org/officeDocument/2006/relationships/slide" Target="slides/slide1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1.xml"/><Relationship Id="rId23" Type="http://schemas.openxmlformats.org/officeDocument/2006/relationships/slide" Target="slides/slide9.xml"/><Relationship Id="rId28" Type="http://schemas.openxmlformats.org/officeDocument/2006/relationships/slide" Target="slides/slide14.xml"/><Relationship Id="rId36" Type="http://schemas.openxmlformats.org/officeDocument/2006/relationships/notesMaster" Target="notesMasters/notesMaster1.xml"/><Relationship Id="rId10" Type="http://schemas.openxmlformats.org/officeDocument/2006/relationships/slideMaster" Target="slideMasters/slideMaster10.xml"/><Relationship Id="rId19" Type="http://schemas.openxmlformats.org/officeDocument/2006/relationships/slide" Target="slides/slide5.xml"/><Relationship Id="rId31" Type="http://schemas.openxmlformats.org/officeDocument/2006/relationships/slide" Target="slides/slide17.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8.xml"/><Relationship Id="rId27" Type="http://schemas.openxmlformats.org/officeDocument/2006/relationships/slide" Target="slides/slide13.xml"/><Relationship Id="rId30" Type="http://schemas.openxmlformats.org/officeDocument/2006/relationships/slide" Target="slides/slide16.xml"/><Relationship Id="rId35" Type="http://schemas.openxmlformats.org/officeDocument/2006/relationships/slide" Target="slides/slide2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31.wmf"/><Relationship Id="rId1" Type="http://schemas.openxmlformats.org/officeDocument/2006/relationships/image" Target="../media/image30.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130" name="Rectangle 1"/>
          <p:cNvSpPr>
            <a:spLocks noGrp="1" noRot="1" noChangeAspect="1" noChangeArrowheads="1" noTextEdit="1"/>
          </p:cNvSpPr>
          <p:nvPr>
            <p:ph type="sldImg"/>
          </p:nvPr>
        </p:nvSpPr>
        <p:spPr bwMode="auto">
          <a:xfrm>
            <a:off x="1143000" y="685800"/>
            <a:ext cx="4572000" cy="3429000"/>
          </a:xfrm>
          <a:prstGeom prst="rect">
            <a:avLst/>
          </a:prstGeom>
          <a:noFill/>
          <a:ln w="9525">
            <a:solidFill>
              <a:srgbClr val="000000"/>
            </a:solidFill>
            <a:miter lim="800000"/>
            <a:headEnd/>
            <a:tailEnd/>
          </a:ln>
        </p:spPr>
      </p:sp>
      <p:sp>
        <p:nvSpPr>
          <p:cNvPr id="21506" name="Rectangle 2"/>
          <p:cNvSpPr>
            <a:spLocks noGrp="1" noChangeArrowheads="1"/>
          </p:cNvSpPr>
          <p:nvPr>
            <p:ph type="body" sz="quarter" idx="1"/>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Tree>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Gill Sans" charset="0"/>
        <a:ea typeface="+mn-ea"/>
        <a:cs typeface="+mn-cs"/>
      </a:defRPr>
    </a:lvl1pPr>
    <a:lvl2pPr marL="457200" algn="l" rtl="0" eaLnBrk="0" fontAlgn="base" hangingPunct="0">
      <a:spcBef>
        <a:spcPct val="0"/>
      </a:spcBef>
      <a:spcAft>
        <a:spcPct val="0"/>
      </a:spcAft>
      <a:defRPr sz="1200" kern="1200">
        <a:solidFill>
          <a:schemeClr val="tx1"/>
        </a:solidFill>
        <a:latin typeface="Gill Sans" charset="0"/>
        <a:ea typeface="+mn-ea"/>
        <a:cs typeface="+mn-cs"/>
      </a:defRPr>
    </a:lvl2pPr>
    <a:lvl3pPr marL="914400" algn="l" rtl="0" eaLnBrk="0" fontAlgn="base" hangingPunct="0">
      <a:spcBef>
        <a:spcPct val="0"/>
      </a:spcBef>
      <a:spcAft>
        <a:spcPct val="0"/>
      </a:spcAft>
      <a:defRPr sz="1200" kern="1200">
        <a:solidFill>
          <a:schemeClr val="tx1"/>
        </a:solidFill>
        <a:latin typeface="Gill Sans" charset="0"/>
        <a:ea typeface="+mn-ea"/>
        <a:cs typeface="+mn-cs"/>
      </a:defRPr>
    </a:lvl3pPr>
    <a:lvl4pPr marL="1371600" algn="l" rtl="0" eaLnBrk="0" fontAlgn="base" hangingPunct="0">
      <a:spcBef>
        <a:spcPct val="0"/>
      </a:spcBef>
      <a:spcAft>
        <a:spcPct val="0"/>
      </a:spcAft>
      <a:defRPr sz="1200" kern="1200">
        <a:solidFill>
          <a:schemeClr val="tx1"/>
        </a:solidFill>
        <a:latin typeface="Gill Sans" charset="0"/>
        <a:ea typeface="+mn-ea"/>
        <a:cs typeface="+mn-cs"/>
      </a:defRPr>
    </a:lvl4pPr>
    <a:lvl5pPr marL="1828800" algn="l" rtl="0" eaLnBrk="0" fontAlgn="base" hangingPunct="0">
      <a:spcBef>
        <a:spcPct val="0"/>
      </a:spcBef>
      <a:spcAft>
        <a:spcPct val="0"/>
      </a:spcAft>
      <a:defRPr sz="1200" kern="1200">
        <a:solidFill>
          <a:schemeClr val="tx1"/>
        </a:solidFill>
        <a:latin typeface="Gill Sans"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p:spPr>
        <p:txBody>
          <a:bodyPr/>
          <a:lstStyle/>
          <a:p>
            <a:r>
              <a:rPr lang="en-US" dirty="0" smtClean="0"/>
              <a:t>I would like to thank</a:t>
            </a:r>
            <a:r>
              <a:rPr lang="en-US" baseline="0" dirty="0" smtClean="0"/>
              <a:t> Terry for the invitation to speak. </a:t>
            </a:r>
            <a:r>
              <a:rPr lang="en-US" dirty="0" smtClean="0"/>
              <a:t>It is a great privilege to represent Salk Institute at this symposium. discuss how to build minimal models of multidimensional neural computations and how it can be useful for providing</a:t>
            </a:r>
            <a:r>
              <a:rPr lang="en-US" baseline="0" dirty="0" smtClean="0"/>
              <a:t> insights into the function of neural computation.</a:t>
            </a:r>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p:spPr>
        <p:txBody>
          <a:bodyPr/>
          <a:lstStyle/>
          <a:p>
            <a:r>
              <a:rPr lang="en-US" dirty="0" smtClean="0"/>
              <a:t>It provided funding at a critical stage of my assistant professorship it made it possible for me to build my group. At times like these we could not be more appreciate of private foundations that step up to the talk of supporting science. This is especially critical for private institutions such as the </a:t>
            </a:r>
            <a:r>
              <a:rPr lang="en-US" dirty="0" err="1" smtClean="0"/>
              <a:t>salk</a:t>
            </a:r>
            <a:r>
              <a:rPr lang="en-US" dirty="0" smtClean="0"/>
              <a:t> institute where we rely exclusively on research funds to cover 100% of our salary.</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work was done in collaboration with Jonathan</a:t>
            </a:r>
            <a:r>
              <a:rPr lang="en-US" baseline="0" dirty="0" smtClean="0"/>
              <a:t> Horton and Lawrence </a:t>
            </a:r>
            <a:r>
              <a:rPr lang="en-US" baseline="0" dirty="0" err="1" smtClean="0"/>
              <a:t>Sincich</a:t>
            </a:r>
            <a:r>
              <a:rPr lang="en-US" baseline="0" dirty="0" smtClean="0"/>
              <a:t> at UCSF and</a:t>
            </a:r>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1"/>
          <p:cNvSpPr>
            <a:spLocks noGrp="1" noRot="1" noChangeAspect="1" noChangeArrowheads="1" noTextEdit="1"/>
          </p:cNvSpPr>
          <p:nvPr>
            <p:ph type="sldImg"/>
          </p:nvPr>
        </p:nvSpPr>
        <p:spPr>
          <a:solidFill>
            <a:srgbClr val="FFFFFF"/>
          </a:solidFill>
          <a:ln/>
        </p:spPr>
      </p:sp>
      <p:sp>
        <p:nvSpPr>
          <p:cNvPr id="53251" name="Rectangle 2"/>
          <p:cNvSpPr>
            <a:spLocks noGrp="1" noChangeArrowheads="1"/>
          </p:cNvSpPr>
          <p:nvPr>
            <p:ph type="body" idx="1"/>
          </p:nvPr>
        </p:nvSpPr>
        <p:spPr>
          <a:noFill/>
          <a:ln/>
        </p:spPr>
        <p:txBody>
          <a:bodyPr/>
          <a:lstStyle/>
          <a:p>
            <a:pPr eaLnBrk="1" hangingPunct="1"/>
            <a:r>
              <a:rPr lang="en-US" sz="2200" smtClean="0">
                <a:latin typeface="Lucida Grande" charset="0"/>
                <a:ea typeface="Lucida Grande" charset="0"/>
                <a:cs typeface="Lucida Grande" charset="0"/>
                <a:sym typeface="Lucida Grande" charset="0"/>
              </a:rPr>
              <a:t>One way to deal with the high dimensionality of the inputs is to look for specific “features” that drives a given neuron to spike.  </a:t>
            </a:r>
          </a:p>
          <a:p>
            <a:pPr eaLnBrk="1" hangingPunct="1"/>
            <a:r>
              <a:rPr lang="en-US" sz="2200" smtClean="0">
                <a:latin typeface="Lucida Grande" charset="0"/>
                <a:ea typeface="Lucida Grande" charset="0"/>
                <a:cs typeface="Lucida Grande" charset="0"/>
                <a:sym typeface="Lucida Grande" charset="0"/>
              </a:rPr>
              <a:t>E.g. Simple cells in the visual cortex are often characterized as “edge detectors”.</a:t>
            </a:r>
          </a:p>
          <a:p>
            <a:pPr eaLnBrk="1" hangingPunct="1"/>
            <a:r>
              <a:rPr lang="en-US" sz="2200" smtClean="0">
                <a:latin typeface="Lucida Grande" charset="0"/>
                <a:ea typeface="Lucida Grande" charset="0"/>
                <a:cs typeface="Lucida Grande" charset="0"/>
                <a:sym typeface="Lucida Grande" charset="0"/>
              </a:rPr>
              <a:t>However, it’s becoming common to find that neurons respond to multiple features.</a:t>
            </a:r>
          </a:p>
          <a:p>
            <a:pPr eaLnBrk="1" hangingPunct="1"/>
            <a:r>
              <a:rPr lang="en-US" sz="2200" smtClean="0">
                <a:latin typeface="Lucida Grande" charset="0"/>
                <a:ea typeface="Lucida Grande" charset="0"/>
                <a:cs typeface="Lucida Grande" charset="0"/>
                <a:sym typeface="Lucida Grande" charset="0"/>
              </a:rPr>
              <a:t>Here are some example papers, using a variety of techniques to find the features, e.g. STC, MID. </a:t>
            </a:r>
          </a:p>
          <a:p>
            <a:pPr eaLnBrk="1" hangingPunct="1"/>
            <a:r>
              <a:rPr lang="en-US" sz="2200" smtClean="0">
                <a:latin typeface="Lucida Grande" charset="0"/>
                <a:ea typeface="Lucida Grande" charset="0"/>
                <a:cs typeface="Lucida Grande" charset="0"/>
                <a:sym typeface="Lucida Grande" charset="0"/>
              </a:rPr>
              <a:t>This is a great simplification, taking 10s to 1000s of dimensions and reducing it to just a few.</a:t>
            </a:r>
          </a:p>
          <a:p>
            <a:pPr eaLnBrk="1" hangingPunct="1"/>
            <a:endParaRPr lang="en-US" sz="2200" smtClean="0">
              <a:latin typeface="Lucida Grande" charset="0"/>
              <a:ea typeface="Lucida Grande" charset="0"/>
              <a:cs typeface="Lucida Grande" charset="0"/>
              <a:sym typeface="Lucida Grande" charset="0"/>
            </a:endParaRPr>
          </a:p>
          <a:p>
            <a:pPr eaLnBrk="1" hangingPunct="1"/>
            <a:endParaRPr lang="en-US" sz="2200" smtClean="0">
              <a:latin typeface="Lucida Grande" charset="0"/>
              <a:ea typeface="Lucida Grande" charset="0"/>
              <a:cs typeface="Lucida Grande" charset="0"/>
              <a:sym typeface="Lucida Grande" charset="0"/>
            </a:endParaRPr>
          </a:p>
          <a:p>
            <a:pPr eaLnBrk="1" hangingPunct="1"/>
            <a:r>
              <a:rPr lang="en-US" sz="2200" smtClean="0">
                <a:latin typeface="Lucida Grande" charset="0"/>
                <a:ea typeface="Lucida Grande" charset="0"/>
                <a:cs typeface="Lucida Grande" charset="0"/>
                <a:sym typeface="Lucida Grande" charset="0"/>
              </a:rPr>
              <a:t>However, I would argue that something’s missing.</a:t>
            </a:r>
          </a:p>
          <a:p>
            <a:pPr eaLnBrk="1" hangingPunct="1"/>
            <a:r>
              <a:rPr lang="en-US" sz="2200" smtClean="0">
                <a:latin typeface="Lucida Grande" charset="0"/>
                <a:ea typeface="Lucida Grande" charset="0"/>
                <a:cs typeface="Lucida Grande" charset="0"/>
                <a:sym typeface="Lucida Grande" charset="0"/>
              </a:rPr>
              <a:t>Here’s an example from Fairhall et al. from the retina.</a:t>
            </a:r>
          </a:p>
          <a:p>
            <a:pPr eaLnBrk="1" hangingPunct="1"/>
            <a:r>
              <a:rPr lang="en-US" sz="2200" smtClean="0">
                <a:latin typeface="Lucida Grande" charset="0"/>
                <a:ea typeface="Lucida Grande" charset="0"/>
                <a:cs typeface="Lucida Grande" charset="0"/>
                <a:sym typeface="Lucida Grande" charset="0"/>
              </a:rPr>
              <a:t>Each plot shows the spiking events of a cell in a 2 dimensional feature space, with each blue dot representing a spike.</a:t>
            </a:r>
          </a:p>
          <a:p>
            <a:pPr eaLnBrk="1" hangingPunct="1"/>
            <a:r>
              <a:rPr lang="en-US" sz="2200" smtClean="0">
                <a:latin typeface="Lucida Grande" charset="0"/>
                <a:ea typeface="Lucida Grande" charset="0"/>
                <a:cs typeface="Lucida Grande" charset="0"/>
                <a:sym typeface="Lucida Grande" charset="0"/>
              </a:rPr>
              <a:t>If you bin this into a histogram, you can get P(spike|stimulus), but the shapes of these nonlinearities are complicated and are often described qualitatively (e.g. crescent, ring, bimodal).</a:t>
            </a:r>
          </a:p>
          <a:p>
            <a:pPr eaLnBrk="1" hangingPunct="1"/>
            <a:r>
              <a:rPr lang="en-US" sz="2200" smtClean="0">
                <a:latin typeface="Lucida Grande" charset="0"/>
                <a:ea typeface="Lucida Grande" charset="0"/>
                <a:cs typeface="Lucida Grande" charset="0"/>
                <a:sym typeface="Lucida Grande" charset="0"/>
              </a:rPr>
              <a:t>Seeing this raises the question (CLICK), is there are principled and quantitative framework for characterizing the spiking of these cells? </a:t>
            </a:r>
          </a:p>
          <a:p>
            <a:pPr eaLnBrk="1" hangingPunct="1"/>
            <a:endParaRPr lang="en-US" sz="2200" smtClean="0">
              <a:latin typeface="Lucida Grande" charset="0"/>
              <a:ea typeface="Lucida Grande" charset="0"/>
              <a:cs typeface="Lucida Grande" charset="0"/>
              <a:sym typeface="Lucida Grande" charset="0"/>
            </a:endParaRPr>
          </a:p>
          <a:p>
            <a:pPr eaLnBrk="1" hangingPunct="1"/>
            <a:r>
              <a:rPr lang="en-US" sz="2200" smtClean="0">
                <a:latin typeface="Lucida Grande" charset="0"/>
                <a:ea typeface="Lucida Grande" charset="0"/>
                <a:cs typeface="Lucida Grande" charset="0"/>
                <a:sym typeface="Lucida Grande" charset="0"/>
              </a:rPr>
              <a:t>The answer to the 1st question is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p:spPr>
        <p:txBody>
          <a:bodyPr/>
          <a:lstStyle/>
          <a:p>
            <a:r>
              <a:rPr lang="en-US" smtClean="0"/>
              <a:t>For those of you who works in neuroscience, this is the same approach as developed by groups of William Bialek, EJ Chichilnisky, Michael Berry.. However their goal was to find the minimal model for the probability distribution of outputs, our goal is to have a minimal model of the input/output functions</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1"/>
          <p:cNvSpPr>
            <a:spLocks noGrp="1" noRot="1" noChangeAspect="1" noChangeArrowheads="1" noTextEdit="1"/>
          </p:cNvSpPr>
          <p:nvPr>
            <p:ph type="sldImg"/>
          </p:nvPr>
        </p:nvSpPr>
        <p:spPr>
          <a:solidFill>
            <a:srgbClr val="FFFFFF"/>
          </a:solidFill>
          <a:ln/>
        </p:spPr>
      </p:sp>
      <p:sp>
        <p:nvSpPr>
          <p:cNvPr id="55299" name="Rectangle 2"/>
          <p:cNvSpPr>
            <a:spLocks noGrp="1" noChangeArrowheads="1"/>
          </p:cNvSpPr>
          <p:nvPr>
            <p:ph type="body" idx="1"/>
          </p:nvPr>
        </p:nvSpPr>
        <p:spPr>
          <a:noFill/>
          <a:ln/>
        </p:spPr>
        <p:txBody>
          <a:bodyPr/>
          <a:lstStyle/>
          <a:p>
            <a:pPr eaLnBrk="1" hangingPunct="1"/>
            <a:r>
              <a:rPr lang="en-US" sz="2200" smtClean="0">
                <a:latin typeface="Lucida Grande" charset="0"/>
                <a:ea typeface="Lucida Grande" charset="0"/>
                <a:cs typeface="Lucida Grande" charset="0"/>
                <a:sym typeface="Lucida Grande" charset="0"/>
              </a:rPr>
              <a:t>Suppose we have a space of all possible input/output associations that have the same mean output rate. A good way to measure the size of this space is using a quantity called entropy. If all input/output pairs are equally likely, then entropy is the logarithm of possibilities. The entropy of outputs can be decomposed into two parts: the part of uncertainty that can be accounted for when inputs are known and the remaining part that cannot. The first component of entropy reflects the variation in outputs when inputs are changing, this is the type of variation that carries information about the input. The remaining part is noise. It turns out that these two effects can be quantified literary as “information” and “noise entropy”. </a:t>
            </a:r>
          </a:p>
          <a:p>
            <a:pPr eaLnBrk="1" hangingPunct="1"/>
            <a:endParaRPr lang="en-US" sz="2200" smtClean="0">
              <a:latin typeface="Lucida Grande" charset="0"/>
              <a:ea typeface="Lucida Grande" charset="0"/>
              <a:cs typeface="Lucida Grande" charset="0"/>
              <a:sym typeface="Lucida Grande" charset="0"/>
            </a:endParaRPr>
          </a:p>
          <a:p>
            <a:pPr eaLnBrk="1" hangingPunct="1"/>
            <a:r>
              <a:rPr lang="en-US" sz="2200" smtClean="0">
                <a:latin typeface="Lucida Grande" charset="0"/>
                <a:ea typeface="Lucida Grande" charset="0"/>
                <a:cs typeface="Lucida Grande" charset="0"/>
                <a:sym typeface="Lucida Grande" charset="0"/>
              </a:rPr>
              <a:t>from the knowledge of an  of outputs given an input, which would be uncertainty due to “noise”, asOur goal is to find such a model allows for maximal uncertainty while accounting for additional measurements. The uncertainty</a:t>
            </a:r>
          </a:p>
          <a:p>
            <a:pPr eaLnBrk="1" hangingPunct="1"/>
            <a:endParaRPr lang="en-US" sz="2200" smtClean="0">
              <a:latin typeface="Lucida Grande" charset="0"/>
              <a:ea typeface="Lucida Grande" charset="0"/>
              <a:cs typeface="Lucida Grande" charset="0"/>
              <a:sym typeface="Lucida Grande" charset="0"/>
            </a:endParaRPr>
          </a:p>
          <a:p>
            <a:pPr eaLnBrk="1" hangingPunct="1"/>
            <a:r>
              <a:rPr lang="en-US" sz="2200" smtClean="0">
                <a:latin typeface="Lucida Grande" charset="0"/>
                <a:ea typeface="Lucida Grande" charset="0"/>
                <a:cs typeface="Lucida Grande" charset="0"/>
                <a:sym typeface="Lucida Grande" charset="0"/>
              </a:rPr>
              <a:t>what is entropy?</a:t>
            </a:r>
          </a:p>
          <a:p>
            <a:pPr eaLnBrk="1" hangingPunct="1"/>
            <a:r>
              <a:rPr lang="en-US" sz="2200" smtClean="0">
                <a:latin typeface="Lucida Grande" charset="0"/>
                <a:ea typeface="Lucida Grande" charset="0"/>
                <a:cs typeface="Lucida Grande" charset="0"/>
                <a:sym typeface="Lucida Grande" charset="0"/>
              </a:rPr>
              <a:t>if spiking depends on inputs, then info reduces entropy.</a:t>
            </a:r>
          </a:p>
          <a:p>
            <a:pPr eaLnBrk="1" hangingPunct="1"/>
            <a:r>
              <a:rPr lang="en-US" sz="2200" smtClean="0">
                <a:latin typeface="Lucida Grande" charset="0"/>
                <a:ea typeface="Lucida Grande" charset="0"/>
                <a:cs typeface="Lucida Grande" charset="0"/>
                <a:sym typeface="Lucida Grande" charset="0"/>
              </a:rPr>
              <a:t>maximizing entropy, like others, results in marginal distribution.</a:t>
            </a:r>
          </a:p>
          <a:p>
            <a:pPr eaLnBrk="1" hangingPunct="1"/>
            <a:r>
              <a:rPr lang="en-US" sz="2200" smtClean="0">
                <a:latin typeface="Lucida Grande" charset="0"/>
                <a:ea typeface="Lucida Grande" charset="0"/>
                <a:cs typeface="Lucida Grande" charset="0"/>
                <a:sym typeface="Lucida Grande" charset="0"/>
              </a:rPr>
              <a:t>we need to maximize noise entropy.</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1"/>
          <p:cNvSpPr>
            <a:spLocks noGrp="1" noRot="1" noChangeAspect="1" noChangeArrowheads="1" noTextEdit="1"/>
          </p:cNvSpPr>
          <p:nvPr>
            <p:ph type="sldImg"/>
          </p:nvPr>
        </p:nvSpPr>
        <p:spPr>
          <a:solidFill>
            <a:srgbClr val="FFFFFF"/>
          </a:solidFill>
          <a:ln/>
        </p:spPr>
      </p:sp>
      <p:sp>
        <p:nvSpPr>
          <p:cNvPr id="56323" name="Rectangle 2"/>
          <p:cNvSpPr>
            <a:spLocks noGrp="1" noChangeArrowheads="1"/>
          </p:cNvSpPr>
          <p:nvPr>
            <p:ph type="body" idx="1"/>
          </p:nvPr>
        </p:nvSpPr>
        <p:spPr>
          <a:noFill/>
          <a:ln/>
        </p:spPr>
        <p:txBody>
          <a:bodyPr/>
          <a:lstStyle/>
          <a:p>
            <a:pPr eaLnBrk="1" hangingPunct="1"/>
            <a:r>
              <a:rPr lang="en-US" sz="2200" smtClean="0">
                <a:latin typeface="Lucida Grande" charset="0"/>
                <a:ea typeface="Lucida Grande" charset="0"/>
                <a:cs typeface="Lucida Grande" charset="0"/>
                <a:sym typeface="Lucida Grande" charset="0"/>
              </a:rPr>
              <a:t>Suppose we have a space of all possible input/output associations that have the same mean output rate. A good way to measure the size of this space is using a quantity called entropy. If all input/output pairs are equally likely, then entropy is the logarithm of possibilities. The entropy of outputs can be decomposed into two parts: the part of uncertainty that can be accounted for when inputs are known and the remaining part that cannot. The first component of entropy reflects the variation in outputs when inputs are changing, this is the type of variation that carries information about the input. The remaining part is noise. It turns out that these two effects can be quantified literary as “information” and “noise entropy”. </a:t>
            </a:r>
          </a:p>
          <a:p>
            <a:pPr eaLnBrk="1" hangingPunct="1"/>
            <a:endParaRPr lang="en-US" sz="2200" smtClean="0">
              <a:latin typeface="Lucida Grande" charset="0"/>
              <a:ea typeface="Lucida Grande" charset="0"/>
              <a:cs typeface="Lucida Grande" charset="0"/>
              <a:sym typeface="Lucida Grande" charset="0"/>
            </a:endParaRPr>
          </a:p>
          <a:p>
            <a:pPr eaLnBrk="1" hangingPunct="1"/>
            <a:r>
              <a:rPr lang="en-US" sz="2200" smtClean="0">
                <a:latin typeface="Lucida Grande" charset="0"/>
                <a:ea typeface="Lucida Grande" charset="0"/>
                <a:cs typeface="Lucida Grande" charset="0"/>
                <a:sym typeface="Lucida Grande" charset="0"/>
              </a:rPr>
              <a:t>from the knowledge of an  of outputs given an input, which would be uncertainty due to “noise”, asOur goal is to find such a model allows for maximal uncertainty while accounting for additional measurements. The uncertainty</a:t>
            </a:r>
          </a:p>
          <a:p>
            <a:pPr eaLnBrk="1" hangingPunct="1"/>
            <a:endParaRPr lang="en-US" sz="2200" smtClean="0">
              <a:latin typeface="Lucida Grande" charset="0"/>
              <a:ea typeface="Lucida Grande" charset="0"/>
              <a:cs typeface="Lucida Grande" charset="0"/>
              <a:sym typeface="Lucida Grande" charset="0"/>
            </a:endParaRPr>
          </a:p>
          <a:p>
            <a:pPr eaLnBrk="1" hangingPunct="1"/>
            <a:r>
              <a:rPr lang="en-US" sz="2200" smtClean="0">
                <a:latin typeface="Lucida Grande" charset="0"/>
                <a:ea typeface="Lucida Grande" charset="0"/>
                <a:cs typeface="Lucida Grande" charset="0"/>
                <a:sym typeface="Lucida Grande" charset="0"/>
              </a:rPr>
              <a:t>what is entropy?</a:t>
            </a:r>
          </a:p>
          <a:p>
            <a:pPr eaLnBrk="1" hangingPunct="1"/>
            <a:r>
              <a:rPr lang="en-US" sz="2200" smtClean="0">
                <a:latin typeface="Lucida Grande" charset="0"/>
                <a:ea typeface="Lucida Grande" charset="0"/>
                <a:cs typeface="Lucida Grande" charset="0"/>
                <a:sym typeface="Lucida Grande" charset="0"/>
              </a:rPr>
              <a:t>if spiking depends on inputs, then info reduces entropy.</a:t>
            </a:r>
          </a:p>
          <a:p>
            <a:pPr eaLnBrk="1" hangingPunct="1"/>
            <a:r>
              <a:rPr lang="en-US" sz="2200" smtClean="0">
                <a:latin typeface="Lucida Grande" charset="0"/>
                <a:ea typeface="Lucida Grande" charset="0"/>
                <a:cs typeface="Lucida Grande" charset="0"/>
                <a:sym typeface="Lucida Grande" charset="0"/>
              </a:rPr>
              <a:t>maximizing entropy, like others, results in marginal distribution.</a:t>
            </a:r>
          </a:p>
          <a:p>
            <a:pPr eaLnBrk="1" hangingPunct="1"/>
            <a:r>
              <a:rPr lang="en-US" sz="2200" smtClean="0">
                <a:latin typeface="Lucida Grande" charset="0"/>
                <a:ea typeface="Lucida Grande" charset="0"/>
                <a:cs typeface="Lucida Grande" charset="0"/>
                <a:sym typeface="Lucida Grande" charset="0"/>
              </a:rPr>
              <a:t>we need to maximize noise entropy.</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1"/>
          <p:cNvSpPr>
            <a:spLocks noGrp="1" noRot="1" noChangeAspect="1" noChangeArrowheads="1" noTextEdit="1"/>
          </p:cNvSpPr>
          <p:nvPr>
            <p:ph type="sldImg"/>
          </p:nvPr>
        </p:nvSpPr>
        <p:spPr>
          <a:solidFill>
            <a:srgbClr val="FFFFFF"/>
          </a:solidFill>
          <a:ln/>
        </p:spPr>
      </p:sp>
      <p:sp>
        <p:nvSpPr>
          <p:cNvPr id="57347" name="Rectangle 2"/>
          <p:cNvSpPr>
            <a:spLocks noGrp="1" noChangeArrowheads="1"/>
          </p:cNvSpPr>
          <p:nvPr>
            <p:ph type="body" idx="1"/>
          </p:nvPr>
        </p:nvSpPr>
        <p:spPr>
          <a:noFill/>
          <a:ln/>
        </p:spPr>
        <p:txBody>
          <a:bodyPr/>
          <a:lstStyle/>
          <a:p>
            <a:pPr eaLnBrk="1" hangingPunct="1"/>
            <a:r>
              <a:rPr lang="en-US" sz="2200" smtClean="0">
                <a:latin typeface="Lucida Grande" charset="0"/>
                <a:ea typeface="Lucida Grande" charset="0"/>
                <a:cs typeface="Lucida Grande" charset="0"/>
                <a:sym typeface="Lucida Grande" charset="0"/>
              </a:rPr>
              <a:t>Suppose we have a space of all possible input/output associations that have the same mean output rate. A good way to measure the size of this space is using a quantity called entropy. If all input/output pairs are equally likely, then entropy is the logarithm of possibilities. The entropy of outputs can be decomposed into two parts: the part of uncertainty that can be accounted for when inputs are known and the remaining part that cannot. The first component of entropy reflects the variation in outputs when inputs are changing, this is the type of variation that carries information about the input. The remaining part is noise. It turns out that these two effects can be quantified literary as “information” and “noise entropy”. </a:t>
            </a:r>
          </a:p>
          <a:p>
            <a:pPr eaLnBrk="1" hangingPunct="1"/>
            <a:endParaRPr lang="en-US" sz="2200" smtClean="0">
              <a:latin typeface="Lucida Grande" charset="0"/>
              <a:ea typeface="Lucida Grande" charset="0"/>
              <a:cs typeface="Lucida Grande" charset="0"/>
              <a:sym typeface="Lucida Grande" charset="0"/>
            </a:endParaRPr>
          </a:p>
          <a:p>
            <a:pPr eaLnBrk="1" hangingPunct="1"/>
            <a:r>
              <a:rPr lang="en-US" sz="2200" smtClean="0">
                <a:latin typeface="Lucida Grande" charset="0"/>
                <a:ea typeface="Lucida Grande" charset="0"/>
                <a:cs typeface="Lucida Grande" charset="0"/>
                <a:sym typeface="Lucida Grande" charset="0"/>
              </a:rPr>
              <a:t>from the knowledge of an  of outputs given an input, which would be uncertainty due to “noise”, asOur goal is to find such a model allows for maximal uncertainty while accounting for additional measurements. The uncertainty</a:t>
            </a:r>
          </a:p>
          <a:p>
            <a:pPr eaLnBrk="1" hangingPunct="1"/>
            <a:endParaRPr lang="en-US" sz="2200" smtClean="0">
              <a:latin typeface="Lucida Grande" charset="0"/>
              <a:ea typeface="Lucida Grande" charset="0"/>
              <a:cs typeface="Lucida Grande" charset="0"/>
              <a:sym typeface="Lucida Grande" charset="0"/>
            </a:endParaRPr>
          </a:p>
          <a:p>
            <a:pPr eaLnBrk="1" hangingPunct="1"/>
            <a:r>
              <a:rPr lang="en-US" sz="2200" smtClean="0">
                <a:latin typeface="Lucida Grande" charset="0"/>
                <a:ea typeface="Lucida Grande" charset="0"/>
                <a:cs typeface="Lucida Grande" charset="0"/>
                <a:sym typeface="Lucida Grande" charset="0"/>
              </a:rPr>
              <a:t>what is entropy?</a:t>
            </a:r>
          </a:p>
          <a:p>
            <a:pPr eaLnBrk="1" hangingPunct="1"/>
            <a:r>
              <a:rPr lang="en-US" sz="2200" smtClean="0">
                <a:latin typeface="Lucida Grande" charset="0"/>
                <a:ea typeface="Lucida Grande" charset="0"/>
                <a:cs typeface="Lucida Grande" charset="0"/>
                <a:sym typeface="Lucida Grande" charset="0"/>
              </a:rPr>
              <a:t>if spiking depends on inputs, then info reduces entropy.</a:t>
            </a:r>
          </a:p>
          <a:p>
            <a:pPr eaLnBrk="1" hangingPunct="1"/>
            <a:r>
              <a:rPr lang="en-US" sz="2200" smtClean="0">
                <a:latin typeface="Lucida Grande" charset="0"/>
                <a:ea typeface="Lucida Grande" charset="0"/>
                <a:cs typeface="Lucida Grande" charset="0"/>
                <a:sym typeface="Lucida Grande" charset="0"/>
              </a:rPr>
              <a:t>maximizing entropy, like others, results in marginal distribution.</a:t>
            </a:r>
          </a:p>
          <a:p>
            <a:pPr eaLnBrk="1" hangingPunct="1"/>
            <a:r>
              <a:rPr lang="en-US" sz="2200" smtClean="0">
                <a:latin typeface="Lucida Grande" charset="0"/>
                <a:ea typeface="Lucida Grande" charset="0"/>
                <a:cs typeface="Lucida Grande" charset="0"/>
                <a:sym typeface="Lucida Grande" charset="0"/>
              </a:rPr>
              <a:t>we need to maximize noise entropy.</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1"/>
          <p:cNvSpPr>
            <a:spLocks noGrp="1" noRot="1" noChangeAspect="1" noChangeArrowheads="1" noTextEdit="1"/>
          </p:cNvSpPr>
          <p:nvPr>
            <p:ph type="sldImg"/>
          </p:nvPr>
        </p:nvSpPr>
        <p:spPr>
          <a:solidFill>
            <a:srgbClr val="FFFFFF"/>
          </a:solidFill>
          <a:ln/>
        </p:spPr>
      </p:sp>
      <p:sp>
        <p:nvSpPr>
          <p:cNvPr id="58371" name="Rectangle 2"/>
          <p:cNvSpPr>
            <a:spLocks noGrp="1" noChangeArrowheads="1"/>
          </p:cNvSpPr>
          <p:nvPr>
            <p:ph type="body" idx="1"/>
          </p:nvPr>
        </p:nvSpPr>
        <p:spPr>
          <a:noFill/>
          <a:ln/>
        </p:spPr>
        <p:txBody>
          <a:bodyPr/>
          <a:lstStyle/>
          <a:p>
            <a:pPr eaLnBrk="1" hangingPunct="1"/>
            <a:r>
              <a:rPr lang="en-US" sz="2200" smtClean="0">
                <a:latin typeface="Lucida Grande" charset="0"/>
                <a:ea typeface="Lucida Grande" charset="0"/>
                <a:cs typeface="Lucida Grande" charset="0"/>
                <a:sym typeface="Lucida Grande" charset="0"/>
              </a:rPr>
              <a:t>Suppose we have a space of all possible input/output associations that have the same mean output rate. A good way to measure the size of this space is using a quantity called entropy. If all input/output pairs are equally likely, then entropy is the logarithm of possibilities. The entropy of outputs can be decomposed into two parts: the part of uncertainty that can be accounted for when inputs are known and the remaining part that cannot. The first component of entropy reflects the variation in outputs when inputs are changing, this is the type of variation that carries information about the input. The remaining part is noise. It turns out that these two effects can be quantified literary as “information” and “noise entropy”. </a:t>
            </a:r>
          </a:p>
          <a:p>
            <a:pPr eaLnBrk="1" hangingPunct="1"/>
            <a:endParaRPr lang="en-US" sz="2200" smtClean="0">
              <a:latin typeface="Lucida Grande" charset="0"/>
              <a:ea typeface="Lucida Grande" charset="0"/>
              <a:cs typeface="Lucida Grande" charset="0"/>
              <a:sym typeface="Lucida Grande" charset="0"/>
            </a:endParaRPr>
          </a:p>
          <a:p>
            <a:pPr eaLnBrk="1" hangingPunct="1"/>
            <a:r>
              <a:rPr lang="en-US" sz="2200" smtClean="0">
                <a:latin typeface="Lucida Grande" charset="0"/>
                <a:ea typeface="Lucida Grande" charset="0"/>
                <a:cs typeface="Lucida Grande" charset="0"/>
                <a:sym typeface="Lucida Grande" charset="0"/>
              </a:rPr>
              <a:t>from the knowledge of an  of outputs given an input, which would be uncertainty due to “noise”, asOur goal is to find such a model allows for maximal uncertainty while accounting for additional measurements. The uncertainty</a:t>
            </a:r>
          </a:p>
          <a:p>
            <a:pPr eaLnBrk="1" hangingPunct="1"/>
            <a:endParaRPr lang="en-US" sz="2200" smtClean="0">
              <a:latin typeface="Lucida Grande" charset="0"/>
              <a:ea typeface="Lucida Grande" charset="0"/>
              <a:cs typeface="Lucida Grande" charset="0"/>
              <a:sym typeface="Lucida Grande" charset="0"/>
            </a:endParaRPr>
          </a:p>
          <a:p>
            <a:pPr eaLnBrk="1" hangingPunct="1"/>
            <a:r>
              <a:rPr lang="en-US" sz="2200" smtClean="0">
                <a:latin typeface="Lucida Grande" charset="0"/>
                <a:ea typeface="Lucida Grande" charset="0"/>
                <a:cs typeface="Lucida Grande" charset="0"/>
                <a:sym typeface="Lucida Grande" charset="0"/>
              </a:rPr>
              <a:t>what is entropy?</a:t>
            </a:r>
          </a:p>
          <a:p>
            <a:pPr eaLnBrk="1" hangingPunct="1"/>
            <a:r>
              <a:rPr lang="en-US" sz="2200" smtClean="0">
                <a:latin typeface="Lucida Grande" charset="0"/>
                <a:ea typeface="Lucida Grande" charset="0"/>
                <a:cs typeface="Lucida Grande" charset="0"/>
                <a:sym typeface="Lucida Grande" charset="0"/>
              </a:rPr>
              <a:t>if spiking depends on inputs, then info reduces entropy.</a:t>
            </a:r>
          </a:p>
          <a:p>
            <a:pPr eaLnBrk="1" hangingPunct="1"/>
            <a:r>
              <a:rPr lang="en-US" sz="2200" smtClean="0">
                <a:latin typeface="Lucida Grande" charset="0"/>
                <a:ea typeface="Lucida Grande" charset="0"/>
                <a:cs typeface="Lucida Grande" charset="0"/>
                <a:sym typeface="Lucida Grande" charset="0"/>
              </a:rPr>
              <a:t>maximizing entropy, like others, results in marginal distribution.</a:t>
            </a:r>
          </a:p>
          <a:p>
            <a:pPr eaLnBrk="1" hangingPunct="1"/>
            <a:r>
              <a:rPr lang="en-US" sz="2200" smtClean="0">
                <a:latin typeface="Lucida Grande" charset="0"/>
                <a:ea typeface="Lucida Grande" charset="0"/>
                <a:cs typeface="Lucida Grande" charset="0"/>
                <a:sym typeface="Lucida Grande" charset="0"/>
              </a:rPr>
              <a:t>we need to maximize noise entropy.</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1"/>
          <p:cNvSpPr>
            <a:spLocks noGrp="1" noRot="1" noChangeAspect="1" noChangeArrowheads="1" noTextEdit="1"/>
          </p:cNvSpPr>
          <p:nvPr>
            <p:ph type="sldImg"/>
          </p:nvPr>
        </p:nvSpPr>
        <p:spPr>
          <a:solidFill>
            <a:srgbClr val="FFFFFF"/>
          </a:solidFill>
          <a:ln/>
        </p:spPr>
      </p:sp>
      <p:sp>
        <p:nvSpPr>
          <p:cNvPr id="59395" name="Rectangle 2"/>
          <p:cNvSpPr>
            <a:spLocks noGrp="1" noChangeArrowheads="1"/>
          </p:cNvSpPr>
          <p:nvPr>
            <p:ph type="body" idx="1"/>
          </p:nvPr>
        </p:nvSpPr>
        <p:spPr>
          <a:noFill/>
          <a:ln/>
        </p:spPr>
        <p:txBody>
          <a:bodyPr/>
          <a:lstStyle/>
          <a:p>
            <a:pPr eaLnBrk="1" hangingPunct="1"/>
            <a:r>
              <a:rPr lang="en-US" sz="2200" smtClean="0">
                <a:latin typeface="Lucida Grande" charset="0"/>
                <a:ea typeface="Lucida Grande" charset="0"/>
                <a:cs typeface="Lucida Grande" charset="0"/>
                <a:sym typeface="Lucida Grande" charset="0"/>
              </a:rPr>
              <a:t>One way to deal with the high dimensionality of the inputs is to look for specific “features” that drives a given neuron to spike.  </a:t>
            </a:r>
          </a:p>
          <a:p>
            <a:pPr eaLnBrk="1" hangingPunct="1"/>
            <a:r>
              <a:rPr lang="en-US" sz="2200" smtClean="0">
                <a:latin typeface="Lucida Grande" charset="0"/>
                <a:ea typeface="Lucida Grande" charset="0"/>
                <a:cs typeface="Lucida Grande" charset="0"/>
                <a:sym typeface="Lucida Grande" charset="0"/>
              </a:rPr>
              <a:t>E.g. Simple cells in the visual cortex are often characterized as “edge detectors”.</a:t>
            </a:r>
          </a:p>
          <a:p>
            <a:pPr eaLnBrk="1" hangingPunct="1"/>
            <a:r>
              <a:rPr lang="en-US" sz="2200" smtClean="0">
                <a:latin typeface="Lucida Grande" charset="0"/>
                <a:ea typeface="Lucida Grande" charset="0"/>
                <a:cs typeface="Lucida Grande" charset="0"/>
                <a:sym typeface="Lucida Grande" charset="0"/>
              </a:rPr>
              <a:t>However, it’s becoming common to find that neurons respond to multiple features.</a:t>
            </a:r>
          </a:p>
          <a:p>
            <a:pPr eaLnBrk="1" hangingPunct="1"/>
            <a:r>
              <a:rPr lang="en-US" sz="2200" smtClean="0">
                <a:latin typeface="Lucida Grande" charset="0"/>
                <a:ea typeface="Lucida Grande" charset="0"/>
                <a:cs typeface="Lucida Grande" charset="0"/>
                <a:sym typeface="Lucida Grande" charset="0"/>
              </a:rPr>
              <a:t>Here are some example papers, using a variety of techniques to find the features, e.g. STC, MID. </a:t>
            </a:r>
          </a:p>
          <a:p>
            <a:pPr eaLnBrk="1" hangingPunct="1"/>
            <a:r>
              <a:rPr lang="en-US" sz="2200" smtClean="0">
                <a:latin typeface="Lucida Grande" charset="0"/>
                <a:ea typeface="Lucida Grande" charset="0"/>
                <a:cs typeface="Lucida Grande" charset="0"/>
                <a:sym typeface="Lucida Grande" charset="0"/>
              </a:rPr>
              <a:t>This is a great simplification, taking 10s to 1000s of dimensions and reducing it to just a few.</a:t>
            </a:r>
          </a:p>
          <a:p>
            <a:pPr eaLnBrk="1" hangingPunct="1"/>
            <a:endParaRPr lang="en-US" sz="2200" smtClean="0">
              <a:latin typeface="Lucida Grande" charset="0"/>
              <a:ea typeface="Lucida Grande" charset="0"/>
              <a:cs typeface="Lucida Grande" charset="0"/>
              <a:sym typeface="Lucida Grande" charset="0"/>
            </a:endParaRPr>
          </a:p>
          <a:p>
            <a:pPr eaLnBrk="1" hangingPunct="1"/>
            <a:endParaRPr lang="en-US" sz="2200" smtClean="0">
              <a:latin typeface="Lucida Grande" charset="0"/>
              <a:ea typeface="Lucida Grande" charset="0"/>
              <a:cs typeface="Lucida Grande" charset="0"/>
              <a:sym typeface="Lucida Grande" charset="0"/>
            </a:endParaRPr>
          </a:p>
          <a:p>
            <a:pPr eaLnBrk="1" hangingPunct="1"/>
            <a:r>
              <a:rPr lang="en-US" sz="2200" smtClean="0">
                <a:latin typeface="Lucida Grande" charset="0"/>
                <a:ea typeface="Lucida Grande" charset="0"/>
                <a:cs typeface="Lucida Grande" charset="0"/>
                <a:sym typeface="Lucida Grande" charset="0"/>
              </a:rPr>
              <a:t>However, I would argue that something’s missing.</a:t>
            </a:r>
          </a:p>
          <a:p>
            <a:pPr eaLnBrk="1" hangingPunct="1"/>
            <a:r>
              <a:rPr lang="en-US" sz="2200" smtClean="0">
                <a:latin typeface="Lucida Grande" charset="0"/>
                <a:ea typeface="Lucida Grande" charset="0"/>
                <a:cs typeface="Lucida Grande" charset="0"/>
                <a:sym typeface="Lucida Grande" charset="0"/>
              </a:rPr>
              <a:t>Here’s an example from Fairhall et al. from the retina.</a:t>
            </a:r>
          </a:p>
          <a:p>
            <a:pPr eaLnBrk="1" hangingPunct="1"/>
            <a:r>
              <a:rPr lang="en-US" sz="2200" smtClean="0">
                <a:latin typeface="Lucida Grande" charset="0"/>
                <a:ea typeface="Lucida Grande" charset="0"/>
                <a:cs typeface="Lucida Grande" charset="0"/>
                <a:sym typeface="Lucida Grande" charset="0"/>
              </a:rPr>
              <a:t>Each plot shows the spiking events of a cell in a 2 dimensional feature space, with each blue dot representing a spike.</a:t>
            </a:r>
          </a:p>
          <a:p>
            <a:pPr eaLnBrk="1" hangingPunct="1"/>
            <a:r>
              <a:rPr lang="en-US" sz="2200" smtClean="0">
                <a:latin typeface="Lucida Grande" charset="0"/>
                <a:ea typeface="Lucida Grande" charset="0"/>
                <a:cs typeface="Lucida Grande" charset="0"/>
                <a:sym typeface="Lucida Grande" charset="0"/>
              </a:rPr>
              <a:t>If you bin this into a histogram, you can get P(spike|stimulus), but the shapes of these nonlinearities are complicated and are often described qualitatively (e.g. crescent, ring, bimodal).</a:t>
            </a:r>
          </a:p>
          <a:p>
            <a:pPr eaLnBrk="1" hangingPunct="1"/>
            <a:r>
              <a:rPr lang="en-US" sz="2200" smtClean="0">
                <a:latin typeface="Lucida Grande" charset="0"/>
                <a:ea typeface="Lucida Grande" charset="0"/>
                <a:cs typeface="Lucida Grande" charset="0"/>
                <a:sym typeface="Lucida Grande" charset="0"/>
              </a:rPr>
              <a:t>Seeing this raises the question (CLICK), is there are principled and quantitative framework for characterizing the spiking of these cells? </a:t>
            </a:r>
          </a:p>
          <a:p>
            <a:pPr eaLnBrk="1" hangingPunct="1"/>
            <a:endParaRPr lang="en-US" sz="2200" smtClean="0">
              <a:latin typeface="Lucida Grande" charset="0"/>
              <a:ea typeface="Lucida Grande" charset="0"/>
              <a:cs typeface="Lucida Grande" charset="0"/>
              <a:sym typeface="Lucida Grande" charset="0"/>
            </a:endParaRPr>
          </a:p>
          <a:p>
            <a:pPr eaLnBrk="1" hangingPunct="1"/>
            <a:r>
              <a:rPr lang="en-US" sz="2200" smtClean="0">
                <a:latin typeface="Lucida Grande" charset="0"/>
                <a:ea typeface="Lucida Grande" charset="0"/>
                <a:cs typeface="Lucida Grande" charset="0"/>
                <a:sym typeface="Lucida Grande" charset="0"/>
              </a:rPr>
              <a:t>The answer to the 1st question is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a:lstStyle/>
          <a:p>
            <a:r>
              <a:rPr lang="en-US" smtClean="0"/>
              <a:t>Click to edit Master title style</a:t>
            </a:r>
            <a:endParaRPr lang="en-US"/>
          </a:p>
        </p:txBody>
      </p:sp>
    </p:spTree>
  </p:cSld>
  <p:clrMapOvr>
    <a:masterClrMapping/>
  </p:clrMapOv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1638300"/>
            <a:ext cx="2616200" cy="452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1638300"/>
            <a:ext cx="7696200" cy="452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390525"/>
            <a:ext cx="2925762" cy="83216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390525"/>
            <a:ext cx="8624888" cy="832167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244475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867150" y="2768600"/>
            <a:ext cx="244475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772400" y="2768600"/>
            <a:ext cx="19050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9829800" y="2768600"/>
            <a:ext cx="19050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244475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867150" y="2768600"/>
            <a:ext cx="244475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276475"/>
            <a:ext cx="2925762" cy="64357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8624888"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1270000"/>
            <a:ext cx="5156200" cy="7213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1270000"/>
            <a:ext cx="5156200" cy="7213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a:lstStyle/>
          <a:p>
            <a:r>
              <a:rPr lang="en-US" smtClean="0"/>
              <a:t>Click to edit Master title style</a:t>
            </a:r>
            <a:endParaRPr 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5029200"/>
            <a:ext cx="5156200" cy="113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5029200"/>
            <a:ext cx="5156200" cy="113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390525"/>
            <a:ext cx="2925762" cy="80930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390525"/>
            <a:ext cx="8624888" cy="80930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276475"/>
            <a:ext cx="2925762" cy="67913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8624888" cy="67913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276475"/>
            <a:ext cx="2925762" cy="67913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8624888" cy="67913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35000" y="4787900"/>
            <a:ext cx="2857500" cy="330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644900" y="4787900"/>
            <a:ext cx="2857500" cy="330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035550" y="1409700"/>
            <a:ext cx="1466850" cy="6680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35000" y="1409700"/>
            <a:ext cx="4248150" cy="668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35000" y="4787900"/>
            <a:ext cx="2857500" cy="330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644900" y="4787900"/>
            <a:ext cx="2857500" cy="330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035550" y="1409700"/>
            <a:ext cx="1466850" cy="6680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35000" y="1409700"/>
            <a:ext cx="4248150" cy="668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charset="0"/>
            </a:endParaRPr>
          </a:p>
        </p:txBody>
      </p:sp>
      <p:sp>
        <p:nvSpPr>
          <p:cNvPr id="4" name="Text Placeholder 3"/>
          <p:cNvSpPr>
            <a:spLocks noGrp="1"/>
          </p:cNvSpPr>
          <p:nvPr>
            <p:ph type="body" sz="half" idx="2"/>
          </p:nvPr>
        </p:nvSpPr>
        <p:spPr>
          <a:xfrm>
            <a:off x="2549525" y="7634288"/>
            <a:ext cx="7802563" cy="114458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54000"/>
            <a:ext cx="2925762" cy="8458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54000"/>
            <a:ext cx="8624888" cy="845820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0.xml"/><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theme" Target="../theme/theme13.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1.xml"/><Relationship Id="rId3" Type="http://schemas.openxmlformats.org/officeDocument/2006/relationships/slideLayout" Target="../slideLayouts/slideLayout146.xml"/><Relationship Id="rId7" Type="http://schemas.openxmlformats.org/officeDocument/2006/relationships/slideLayout" Target="../slideLayouts/slideLayout150.xml"/><Relationship Id="rId12" Type="http://schemas.openxmlformats.org/officeDocument/2006/relationships/theme" Target="../theme/theme14.xml"/><Relationship Id="rId2" Type="http://schemas.openxmlformats.org/officeDocument/2006/relationships/slideLayout" Target="../slideLayouts/slideLayout145.xml"/><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slideLayout" Target="../slideLayouts/slideLayout154.xml"/><Relationship Id="rId5" Type="http://schemas.openxmlformats.org/officeDocument/2006/relationships/slideLayout" Target="../slideLayouts/slideLayout148.xml"/><Relationship Id="rId10" Type="http://schemas.openxmlformats.org/officeDocument/2006/relationships/slideLayout" Target="../slideLayouts/slideLayout153.xml"/><Relationship Id="rId4" Type="http://schemas.openxmlformats.org/officeDocument/2006/relationships/slideLayout" Target="../slideLayouts/slideLayout147.xml"/><Relationship Id="rId9" Type="http://schemas.openxmlformats.org/officeDocument/2006/relationships/slideLayout" Target="../slideLayouts/slideLayout15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
          <p:cNvSpPr>
            <a:spLocks noGrp="1" noChangeArrowheads="1"/>
          </p:cNvSpPr>
          <p:nvPr>
            <p:ph type="body" idx="1"/>
          </p:nvPr>
        </p:nvSpPr>
        <p:spPr bwMode="auto">
          <a:xfrm>
            <a:off x="1270000" y="5029200"/>
            <a:ext cx="10464800" cy="1130300"/>
          </a:xfrm>
          <a:prstGeom prst="rect">
            <a:avLst/>
          </a:prstGeom>
          <a:noFill/>
          <a:ln w="12700">
            <a:noFill/>
            <a:miter lim="800000"/>
            <a:headEnd/>
            <a:tailEnd/>
          </a:ln>
        </p:spPr>
        <p:txBody>
          <a:bodyPr vert="horz" wrap="square" lIns="50800" tIns="50800" rIns="50800" bIns="50800" numCol="1" anchor="t" anchorCtr="0" compatLnSpc="1">
            <a:prstTxWarp prst="textNoShape">
              <a:avLst/>
            </a:prstTxWarp>
          </a:bodyPr>
          <a:lstStyle/>
          <a:p>
            <a:pPr lvl="0"/>
            <a:r>
              <a:rPr lang="en-US" smtClean="0">
                <a:sym typeface="Gill Sans" charset="0"/>
              </a:rPr>
              <a:t>Click to edit Master text styles</a:t>
            </a:r>
          </a:p>
          <a:p>
            <a:pPr lvl="1"/>
            <a:r>
              <a:rPr lang="en-US" smtClean="0">
                <a:sym typeface="Gill Sans" charset="0"/>
              </a:rPr>
              <a:t>Second level</a:t>
            </a:r>
          </a:p>
          <a:p>
            <a:pPr lvl="2"/>
            <a:r>
              <a:rPr lang="en-US" smtClean="0">
                <a:sym typeface="Gill Sans" charset="0"/>
              </a:rPr>
              <a:t>Third level</a:t>
            </a:r>
          </a:p>
          <a:p>
            <a:pPr lvl="3"/>
            <a:r>
              <a:rPr lang="en-US" smtClean="0">
                <a:sym typeface="Gill Sans" charset="0"/>
              </a:rPr>
              <a:t>Fourth level</a:t>
            </a:r>
          </a:p>
          <a:p>
            <a:pPr lvl="4"/>
            <a:r>
              <a:rPr lang="en-US" smtClean="0">
                <a:sym typeface="Gill Sans" charset="0"/>
              </a:rPr>
              <a:t>Fifth level</a:t>
            </a:r>
          </a:p>
        </p:txBody>
      </p:sp>
      <p:sp>
        <p:nvSpPr>
          <p:cNvPr id="2051" name="Rectangle 2"/>
          <p:cNvSpPr>
            <a:spLocks noGrp="1" noChangeArrowheads="1"/>
          </p:cNvSpPr>
          <p:nvPr>
            <p:ph type="title"/>
          </p:nvPr>
        </p:nvSpPr>
        <p:spPr bwMode="auto">
          <a:xfrm>
            <a:off x="1270000" y="1638300"/>
            <a:ext cx="10464800" cy="3302000"/>
          </a:xfrm>
          <a:prstGeom prst="rect">
            <a:avLst/>
          </a:prstGeom>
          <a:noFill/>
          <a:ln w="12700">
            <a:noFill/>
            <a:miter lim="800000"/>
            <a:headEnd/>
            <a:tailEnd/>
          </a:ln>
        </p:spPr>
        <p:txBody>
          <a:bodyPr vert="horz" wrap="square" lIns="50800" tIns="50800" rIns="50800" bIns="50800" numCol="1" anchor="b" anchorCtr="0" compatLnSpc="1">
            <a:prstTxWarp prst="textNoShape">
              <a:avLst/>
            </a:prstTxWarp>
          </a:bodyPr>
          <a:lstStyle/>
          <a:p>
            <a:pPr lvl="0"/>
            <a:r>
              <a:rPr lang="en-US" smtClean="0">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342900" indent="-342900" algn="ctr" rtl="0" eaLnBrk="0" fontAlgn="base" hangingPunct="0">
        <a:spcBef>
          <a:spcPct val="0"/>
        </a:spcBef>
        <a:spcAft>
          <a:spcPct val="0"/>
        </a:spcAft>
        <a:defRPr sz="36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36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36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36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3600">
          <a:solidFill>
            <a:schemeClr val="tx1"/>
          </a:solidFill>
          <a:latin typeface="+mn-lt"/>
          <a:ea typeface="+mn-ea"/>
          <a:cs typeface="+mn-cs"/>
          <a:sym typeface="Gill Sans" charset="0"/>
        </a:defRPr>
      </a:lvl5pPr>
      <a:lvl6pPr marL="457200" algn="ctr" rtl="0" fontAlgn="base">
        <a:spcBef>
          <a:spcPct val="0"/>
        </a:spcBef>
        <a:spcAft>
          <a:spcPct val="0"/>
        </a:spcAft>
        <a:defRPr sz="3600">
          <a:solidFill>
            <a:schemeClr val="tx1"/>
          </a:solidFill>
          <a:latin typeface="+mn-lt"/>
          <a:ea typeface="+mn-ea"/>
          <a:cs typeface="+mn-cs"/>
          <a:sym typeface="Gill Sans" charset="0"/>
        </a:defRPr>
      </a:lvl6pPr>
      <a:lvl7pPr marL="914400" algn="ctr" rtl="0" fontAlgn="base">
        <a:spcBef>
          <a:spcPct val="0"/>
        </a:spcBef>
        <a:spcAft>
          <a:spcPct val="0"/>
        </a:spcAft>
        <a:defRPr sz="3600">
          <a:solidFill>
            <a:schemeClr val="tx1"/>
          </a:solidFill>
          <a:latin typeface="+mn-lt"/>
          <a:ea typeface="+mn-ea"/>
          <a:cs typeface="+mn-cs"/>
          <a:sym typeface="Gill Sans" charset="0"/>
        </a:defRPr>
      </a:lvl7pPr>
      <a:lvl8pPr marL="1371600" algn="ctr" rtl="0" fontAlgn="base">
        <a:spcBef>
          <a:spcPct val="0"/>
        </a:spcBef>
        <a:spcAft>
          <a:spcPct val="0"/>
        </a:spcAft>
        <a:defRPr sz="3600">
          <a:solidFill>
            <a:schemeClr val="tx1"/>
          </a:solidFill>
          <a:latin typeface="+mn-lt"/>
          <a:ea typeface="+mn-ea"/>
          <a:cs typeface="+mn-cs"/>
          <a:sym typeface="Gill Sans" charset="0"/>
        </a:defRPr>
      </a:lvl8pPr>
      <a:lvl9pPr marL="1828800" algn="ctr" rtl="0" fontAlgn="base">
        <a:spcBef>
          <a:spcPct val="0"/>
        </a:spcBef>
        <a:spcAft>
          <a:spcPct val="0"/>
        </a:spcAft>
        <a:defRPr sz="36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 id="2147483765" r:id="rId5"/>
    <p:sldLayoutId id="2147483766" r:id="rId6"/>
    <p:sldLayoutId id="2147483767" r:id="rId7"/>
    <p:sldLayoutId id="2147483768" r:id="rId8"/>
    <p:sldLayoutId id="2147483769" r:id="rId9"/>
    <p:sldLayoutId id="2147483770" r:id="rId10"/>
    <p:sldLayoutId id="2147483771"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8890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1pPr>
      <a:lvl2pPr marL="13335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2pPr>
      <a:lvl3pPr marL="17780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3pPr>
      <a:lvl4pPr marL="22225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4pPr>
      <a:lvl5pPr marL="26670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5pPr>
      <a:lvl6pPr marL="31242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6pPr>
      <a:lvl7pPr marL="35814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7pPr>
      <a:lvl8pPr marL="40386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8pPr>
      <a:lvl9pPr marL="44958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1"/>
          <p:cNvSpPr>
            <a:spLocks noGrp="1" noChangeArrowheads="1"/>
          </p:cNvSpPr>
          <p:nvPr>
            <p:ph type="title"/>
          </p:nvPr>
        </p:nvSpPr>
        <p:spPr bwMode="auto">
          <a:xfrm>
            <a:off x="1270000" y="254000"/>
            <a:ext cx="10464800" cy="2438400"/>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Gill Sans" charset="0"/>
              </a:rPr>
              <a:t>Click to edit Master title style</a:t>
            </a:r>
          </a:p>
        </p:txBody>
      </p:sp>
      <p:sp>
        <p:nvSpPr>
          <p:cNvPr id="11267" name="Rectangle 2"/>
          <p:cNvSpPr>
            <a:spLocks noGrp="1" noChangeArrowheads="1"/>
          </p:cNvSpPr>
          <p:nvPr>
            <p:ph type="body" idx="1"/>
          </p:nvPr>
        </p:nvSpPr>
        <p:spPr bwMode="auto">
          <a:xfrm>
            <a:off x="1270000" y="2768600"/>
            <a:ext cx="5041900" cy="5715000"/>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Gill Sans" charset="0"/>
              </a:rPr>
              <a:t>Click to edit Master text styles</a:t>
            </a:r>
          </a:p>
          <a:p>
            <a:pPr lvl="1"/>
            <a:r>
              <a:rPr lang="en-US" smtClean="0">
                <a:sym typeface="Gill Sans" charset="0"/>
              </a:rPr>
              <a:t>Second level</a:t>
            </a:r>
          </a:p>
          <a:p>
            <a:pPr lvl="2"/>
            <a:r>
              <a:rPr lang="en-US" smtClean="0">
                <a:sym typeface="Gill Sans" charset="0"/>
              </a:rPr>
              <a:t>Third level</a:t>
            </a:r>
          </a:p>
          <a:p>
            <a:pPr lvl="3"/>
            <a:r>
              <a:rPr lang="en-US" smtClean="0">
                <a:sym typeface="Gill Sans" charset="0"/>
              </a:rPr>
              <a:t>Fourth level</a:t>
            </a:r>
          </a:p>
          <a:p>
            <a:pPr lvl="4"/>
            <a:r>
              <a:rPr lang="en-US" smtClean="0">
                <a:sym typeface="Gill Sans" charset="0"/>
              </a:rPr>
              <a:t>Fifth level</a:t>
            </a:r>
          </a:p>
        </p:txBody>
      </p:sp>
    </p:spTree>
  </p:cSld>
  <p:clrMap bg1="lt1" tx1="dk1" bg2="lt2" tx2="dk2" accent1="accent1" accent2="accent2" accent3="accent3" accent4="accent4" accent5="accent5" accent6="accent6" hlink="hlink" folHlink="folHlink"/>
  <p:sldLayoutIdLst>
    <p:sldLayoutId id="2147483772" r:id="rId1"/>
    <p:sldLayoutId id="2147483773" r:id="rId2"/>
    <p:sldLayoutId id="2147483774" r:id="rId3"/>
    <p:sldLayoutId id="2147483775" r:id="rId4"/>
    <p:sldLayoutId id="2147483776" r:id="rId5"/>
    <p:sldLayoutId id="2147483777" r:id="rId6"/>
    <p:sldLayoutId id="2147483778" r:id="rId7"/>
    <p:sldLayoutId id="2147483779" r:id="rId8"/>
    <p:sldLayoutId id="2147483780" r:id="rId9"/>
    <p:sldLayoutId id="2147483781" r:id="rId10"/>
    <p:sldLayoutId id="2147483782"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760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1pPr>
      <a:lvl2pPr marL="12049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2pPr>
      <a:lvl3pPr marL="1649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3pPr>
      <a:lvl4pPr marL="20939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4pPr>
      <a:lvl5pPr marL="2538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5pPr>
      <a:lvl6pPr marL="29956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6pPr>
      <a:lvl7pPr marL="34528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7pPr>
      <a:lvl8pPr marL="39100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8pPr>
      <a:lvl9pPr marL="43672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1"/>
          <p:cNvSpPr>
            <a:spLocks noGrp="1" noChangeArrowheads="1"/>
          </p:cNvSpPr>
          <p:nvPr>
            <p:ph type="title"/>
          </p:nvPr>
        </p:nvSpPr>
        <p:spPr bwMode="auto">
          <a:xfrm>
            <a:off x="1270000" y="254000"/>
            <a:ext cx="10464800" cy="2438400"/>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Gill Sans" charset="0"/>
              </a:rPr>
              <a:t>Click to edit Master title style</a:t>
            </a:r>
          </a:p>
        </p:txBody>
      </p:sp>
      <p:sp>
        <p:nvSpPr>
          <p:cNvPr id="12291" name="Rectangle 2"/>
          <p:cNvSpPr>
            <a:spLocks noGrp="1" noChangeArrowheads="1"/>
          </p:cNvSpPr>
          <p:nvPr>
            <p:ph type="body" idx="1"/>
          </p:nvPr>
        </p:nvSpPr>
        <p:spPr bwMode="auto">
          <a:xfrm>
            <a:off x="1270000" y="2768600"/>
            <a:ext cx="10464800" cy="5715000"/>
          </a:xfrm>
          <a:prstGeom prst="rect">
            <a:avLst/>
          </a:prstGeom>
          <a:noFill/>
          <a:ln w="12700">
            <a:noFill/>
            <a:miter lim="800000"/>
            <a:headEnd/>
            <a:tailEnd/>
          </a:ln>
        </p:spPr>
        <p:txBody>
          <a:bodyPr vert="horz" wrap="square" lIns="50800" tIns="50800" rIns="50800" bIns="50800" numCol="1" anchor="t" anchorCtr="0" compatLnSpc="1">
            <a:prstTxWarp prst="textNoShape">
              <a:avLst/>
            </a:prstTxWarp>
          </a:bodyPr>
          <a:lstStyle/>
          <a:p>
            <a:pPr lvl="0"/>
            <a:r>
              <a:rPr lang="en-US" smtClean="0">
                <a:sym typeface="Gill Sans" charset="0"/>
              </a:rPr>
              <a:t>Click to edit Master text styles</a:t>
            </a:r>
          </a:p>
          <a:p>
            <a:pPr lvl="1"/>
            <a:r>
              <a:rPr lang="en-US" smtClean="0">
                <a:sym typeface="Gill Sans" charset="0"/>
              </a:rPr>
              <a:t>Second level</a:t>
            </a:r>
          </a:p>
          <a:p>
            <a:pPr lvl="2"/>
            <a:r>
              <a:rPr lang="en-US" smtClean="0">
                <a:sym typeface="Gill Sans" charset="0"/>
              </a:rPr>
              <a:t>Third level</a:t>
            </a:r>
          </a:p>
          <a:p>
            <a:pPr lvl="3"/>
            <a:r>
              <a:rPr lang="en-US" smtClean="0">
                <a:sym typeface="Gill Sans" charset="0"/>
              </a:rPr>
              <a:t>Fourth level</a:t>
            </a:r>
          </a:p>
          <a:p>
            <a:pPr lvl="4"/>
            <a:r>
              <a:rPr lang="en-US" smtClean="0">
                <a:sym typeface="Gill Sans" charset="0"/>
              </a:rPr>
              <a:t>Fifth level</a:t>
            </a:r>
          </a:p>
        </p:txBody>
      </p:sp>
    </p:spTree>
  </p:cSld>
  <p:clrMap bg1="lt1" tx1="dk1" bg2="lt2" tx2="dk2" accent1="accent1" accent2="accent2" accent3="accent3" accent4="accent4" accent5="accent5" accent6="accent6" hlink="hlink" folHlink="folHlink"/>
  <p:sldLayoutIdLst>
    <p:sldLayoutId id="2147483783" r:id="rId1"/>
    <p:sldLayoutId id="2147483784" r:id="rId2"/>
    <p:sldLayoutId id="2147483785" r:id="rId3"/>
    <p:sldLayoutId id="2147483786" r:id="rId4"/>
    <p:sldLayoutId id="2147483787" r:id="rId5"/>
    <p:sldLayoutId id="2147483788" r:id="rId6"/>
    <p:sldLayoutId id="2147483789" r:id="rId7"/>
    <p:sldLayoutId id="2147483790" r:id="rId8"/>
    <p:sldLayoutId id="2147483791" r:id="rId9"/>
    <p:sldLayoutId id="2147483792" r:id="rId10"/>
    <p:sldLayoutId id="2147483793"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760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1pPr>
      <a:lvl2pPr marL="12049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2pPr>
      <a:lvl3pPr marL="1649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3pPr>
      <a:lvl4pPr marL="20939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4pPr>
      <a:lvl5pPr marL="2538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5pPr>
      <a:lvl6pPr marL="29956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6pPr>
      <a:lvl7pPr marL="34528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7pPr>
      <a:lvl8pPr marL="39100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8pPr>
      <a:lvl9pPr marL="43672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1"/>
          <p:cNvSpPr>
            <a:spLocks noGrp="1" noChangeArrowheads="1"/>
          </p:cNvSpPr>
          <p:nvPr>
            <p:ph type="title"/>
          </p:nvPr>
        </p:nvSpPr>
        <p:spPr bwMode="auto">
          <a:xfrm>
            <a:off x="1270000" y="254000"/>
            <a:ext cx="10464800" cy="2438400"/>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Gill Sans" charset="0"/>
              </a:rPr>
              <a:t>Click to edit Master title style</a:t>
            </a:r>
          </a:p>
        </p:txBody>
      </p:sp>
      <p:sp>
        <p:nvSpPr>
          <p:cNvPr id="13315" name="Rectangle 2"/>
          <p:cNvSpPr>
            <a:spLocks noGrp="1" noChangeArrowheads="1"/>
          </p:cNvSpPr>
          <p:nvPr>
            <p:ph type="body" idx="1"/>
          </p:nvPr>
        </p:nvSpPr>
        <p:spPr bwMode="auto">
          <a:xfrm>
            <a:off x="7772400" y="2768600"/>
            <a:ext cx="3962400" cy="5715000"/>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Gill Sans" charset="0"/>
              </a:rPr>
              <a:t>Click to edit Master text styles</a:t>
            </a:r>
          </a:p>
          <a:p>
            <a:pPr lvl="1"/>
            <a:r>
              <a:rPr lang="en-US" smtClean="0">
                <a:sym typeface="Gill Sans" charset="0"/>
              </a:rPr>
              <a:t>Second level</a:t>
            </a:r>
          </a:p>
          <a:p>
            <a:pPr lvl="2"/>
            <a:r>
              <a:rPr lang="en-US" smtClean="0">
                <a:sym typeface="Gill Sans" charset="0"/>
              </a:rPr>
              <a:t>Third level</a:t>
            </a:r>
          </a:p>
          <a:p>
            <a:pPr lvl="3"/>
            <a:r>
              <a:rPr lang="en-US" smtClean="0">
                <a:sym typeface="Gill Sans" charset="0"/>
              </a:rPr>
              <a:t>Fourth level</a:t>
            </a:r>
          </a:p>
          <a:p>
            <a:pPr lvl="4"/>
            <a:r>
              <a:rPr lang="en-US" smtClean="0">
                <a:sym typeface="Gill Sans" charset="0"/>
              </a:rPr>
              <a:t>Fifth level</a:t>
            </a:r>
          </a:p>
        </p:txBody>
      </p:sp>
    </p:spTree>
  </p:cSld>
  <p:clrMap bg1="lt1" tx1="dk1" bg2="lt2" tx2="dk2" accent1="accent1" accent2="accent2" accent3="accent3" accent4="accent4" accent5="accent5" accent6="accent6" hlink="hlink" folHlink="folHlink"/>
  <p:sldLayoutIdLst>
    <p:sldLayoutId id="2147483794" r:id="rId1"/>
    <p:sldLayoutId id="2147483795" r:id="rId2"/>
    <p:sldLayoutId id="2147483796" r:id="rId3"/>
    <p:sldLayoutId id="2147483797" r:id="rId4"/>
    <p:sldLayoutId id="2147483798" r:id="rId5"/>
    <p:sldLayoutId id="2147483799" r:id="rId6"/>
    <p:sldLayoutId id="2147483800" r:id="rId7"/>
    <p:sldLayoutId id="2147483801" r:id="rId8"/>
    <p:sldLayoutId id="2147483802" r:id="rId9"/>
    <p:sldLayoutId id="2147483803" r:id="rId10"/>
    <p:sldLayoutId id="2147483804"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760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1pPr>
      <a:lvl2pPr marL="12049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2pPr>
      <a:lvl3pPr marL="1649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3pPr>
      <a:lvl4pPr marL="20939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4pPr>
      <a:lvl5pPr marL="2538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5pPr>
      <a:lvl6pPr marL="29956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6pPr>
      <a:lvl7pPr marL="34528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7pPr>
      <a:lvl8pPr marL="39100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8pPr>
      <a:lvl9pPr marL="43672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1"/>
          <p:cNvSpPr>
            <a:spLocks noGrp="1" noChangeArrowheads="1"/>
          </p:cNvSpPr>
          <p:nvPr>
            <p:ph type="title"/>
          </p:nvPr>
        </p:nvSpPr>
        <p:spPr bwMode="auto">
          <a:xfrm>
            <a:off x="1270000" y="254000"/>
            <a:ext cx="10464800" cy="2438400"/>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Gill Sans" charset="0"/>
              </a:rPr>
              <a:t>Click to edit Master title style</a:t>
            </a:r>
          </a:p>
        </p:txBody>
      </p:sp>
      <p:sp>
        <p:nvSpPr>
          <p:cNvPr id="14339" name="Rectangle 2"/>
          <p:cNvSpPr>
            <a:spLocks noGrp="1" noChangeArrowheads="1"/>
          </p:cNvSpPr>
          <p:nvPr>
            <p:ph type="body" idx="1"/>
          </p:nvPr>
        </p:nvSpPr>
        <p:spPr bwMode="auto">
          <a:xfrm>
            <a:off x="1270000" y="2768600"/>
            <a:ext cx="5041900" cy="5715000"/>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Gill Sans" charset="0"/>
              </a:rPr>
              <a:t>Click to edit Master text styles</a:t>
            </a:r>
          </a:p>
          <a:p>
            <a:pPr lvl="1"/>
            <a:r>
              <a:rPr lang="en-US" smtClean="0">
                <a:sym typeface="Gill Sans" charset="0"/>
              </a:rPr>
              <a:t>Second level</a:t>
            </a:r>
          </a:p>
          <a:p>
            <a:pPr lvl="2"/>
            <a:r>
              <a:rPr lang="en-US" smtClean="0">
                <a:sym typeface="Gill Sans" charset="0"/>
              </a:rPr>
              <a:t>Third level</a:t>
            </a:r>
          </a:p>
          <a:p>
            <a:pPr lvl="3"/>
            <a:r>
              <a:rPr lang="en-US" smtClean="0">
                <a:sym typeface="Gill Sans" charset="0"/>
              </a:rPr>
              <a:t>Fourth level</a:t>
            </a:r>
          </a:p>
          <a:p>
            <a:pPr lvl="4"/>
            <a:r>
              <a:rPr lang="en-US" smtClean="0">
                <a:sym typeface="Gill Sans" charset="0"/>
              </a:rPr>
              <a:t>Fifth level</a:t>
            </a:r>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760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1pPr>
      <a:lvl2pPr marL="12049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2pPr>
      <a:lvl3pPr marL="1649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3pPr>
      <a:lvl4pPr marL="20939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4pPr>
      <a:lvl5pPr marL="2538413" indent="-493713" algn="l" rtl="0" eaLnBrk="0" fontAlgn="base" hangingPunct="0">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5pPr>
      <a:lvl6pPr marL="29956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6pPr>
      <a:lvl7pPr marL="34528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7pPr>
      <a:lvl8pPr marL="39100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8pPr>
      <a:lvl9pPr marL="43672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1"/>
          <p:cNvSpPr>
            <a:spLocks noGrp="1" noChangeArrowheads="1"/>
          </p:cNvSpPr>
          <p:nvPr>
            <p:ph type="title"/>
          </p:nvPr>
        </p:nvSpPr>
        <p:spPr bwMode="auto">
          <a:xfrm>
            <a:off x="1270000" y="254000"/>
            <a:ext cx="10464800" cy="2438400"/>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Gill Sans" charset="0"/>
              </a:rPr>
              <a:t>Click to edit Master title style</a:t>
            </a:r>
          </a:p>
        </p:txBody>
      </p:sp>
      <p:sp>
        <p:nvSpPr>
          <p:cNvPr id="3075" name="Rectangle 2"/>
          <p:cNvSpPr>
            <a:spLocks noGrp="1" noChangeArrowheads="1"/>
          </p:cNvSpPr>
          <p:nvPr>
            <p:ph type="body" idx="1"/>
          </p:nvPr>
        </p:nvSpPr>
        <p:spPr bwMode="auto">
          <a:xfrm>
            <a:off x="1270000" y="2768600"/>
            <a:ext cx="10464800" cy="5715000"/>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Gill Sans" charset="0"/>
              </a:rPr>
              <a:t>Click to edit Master text styles</a:t>
            </a:r>
          </a:p>
          <a:p>
            <a:pPr lvl="1"/>
            <a:r>
              <a:rPr lang="en-US" smtClean="0">
                <a:sym typeface="Gill Sans" charset="0"/>
              </a:rPr>
              <a:t>Second level</a:t>
            </a:r>
          </a:p>
          <a:p>
            <a:pPr lvl="2"/>
            <a:r>
              <a:rPr lang="en-US" smtClean="0">
                <a:sym typeface="Gill Sans" charset="0"/>
              </a:rPr>
              <a:t>Third level</a:t>
            </a:r>
          </a:p>
          <a:p>
            <a:pPr lvl="3"/>
            <a:r>
              <a:rPr lang="en-US" smtClean="0">
                <a:sym typeface="Gill Sans" charset="0"/>
              </a:rPr>
              <a:t>Fourth level</a:t>
            </a:r>
          </a:p>
          <a:p>
            <a:pPr lvl="4"/>
            <a:r>
              <a:rPr lang="en-US" smtClean="0">
                <a:sym typeface="Gill Sans" charset="0"/>
              </a:rPr>
              <a:t>Fifth level</a:t>
            </a: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8382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1pPr>
      <a:lvl2pPr marL="12827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2pPr>
      <a:lvl3pPr marL="17272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3pPr>
      <a:lvl4pPr marL="21717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4pPr>
      <a:lvl5pPr marL="26162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5pPr>
      <a:lvl6pPr marL="30734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6pPr>
      <a:lvl7pPr marL="35306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7pPr>
      <a:lvl8pPr marL="39878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8pPr>
      <a:lvl9pPr marL="44450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1"/>
          <p:cNvSpPr>
            <a:spLocks noGrp="1" noChangeArrowheads="1"/>
          </p:cNvSpPr>
          <p:nvPr>
            <p:ph type="title"/>
          </p:nvPr>
        </p:nvSpPr>
        <p:spPr bwMode="auto">
          <a:xfrm>
            <a:off x="1270000" y="2971800"/>
            <a:ext cx="10464800" cy="3810000"/>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342900" indent="-342900" algn="ctr" rtl="0" eaLnBrk="0" fontAlgn="base" hangingPunct="0">
        <a:spcBef>
          <a:spcPct val="0"/>
        </a:spcBef>
        <a:spcAft>
          <a:spcPct val="0"/>
        </a:spcAft>
        <a:defRPr sz="36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36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36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36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3600">
          <a:solidFill>
            <a:schemeClr val="tx1"/>
          </a:solidFill>
          <a:latin typeface="+mn-lt"/>
          <a:ea typeface="+mn-ea"/>
          <a:cs typeface="+mn-cs"/>
          <a:sym typeface="Gill Sans" charset="0"/>
        </a:defRPr>
      </a:lvl5pPr>
      <a:lvl6pPr marL="457200" algn="ctr" rtl="0" fontAlgn="base">
        <a:spcBef>
          <a:spcPct val="0"/>
        </a:spcBef>
        <a:spcAft>
          <a:spcPct val="0"/>
        </a:spcAft>
        <a:defRPr sz="3600">
          <a:solidFill>
            <a:schemeClr val="tx1"/>
          </a:solidFill>
          <a:latin typeface="+mn-lt"/>
          <a:ea typeface="+mn-ea"/>
          <a:cs typeface="+mn-cs"/>
          <a:sym typeface="Gill Sans" charset="0"/>
        </a:defRPr>
      </a:lvl6pPr>
      <a:lvl7pPr marL="914400" algn="ctr" rtl="0" fontAlgn="base">
        <a:spcBef>
          <a:spcPct val="0"/>
        </a:spcBef>
        <a:spcAft>
          <a:spcPct val="0"/>
        </a:spcAft>
        <a:defRPr sz="3600">
          <a:solidFill>
            <a:schemeClr val="tx1"/>
          </a:solidFill>
          <a:latin typeface="+mn-lt"/>
          <a:ea typeface="+mn-ea"/>
          <a:cs typeface="+mn-cs"/>
          <a:sym typeface="Gill Sans" charset="0"/>
        </a:defRPr>
      </a:lvl7pPr>
      <a:lvl8pPr marL="1371600" algn="ctr" rtl="0" fontAlgn="base">
        <a:spcBef>
          <a:spcPct val="0"/>
        </a:spcBef>
        <a:spcAft>
          <a:spcPct val="0"/>
        </a:spcAft>
        <a:defRPr sz="3600">
          <a:solidFill>
            <a:schemeClr val="tx1"/>
          </a:solidFill>
          <a:latin typeface="+mn-lt"/>
          <a:ea typeface="+mn-ea"/>
          <a:cs typeface="+mn-cs"/>
          <a:sym typeface="Gill Sans" charset="0"/>
        </a:defRPr>
      </a:lvl8pPr>
      <a:lvl9pPr marL="1828800" algn="ctr" rtl="0" fontAlgn="base">
        <a:spcBef>
          <a:spcPct val="0"/>
        </a:spcBef>
        <a:spcAft>
          <a:spcPct val="0"/>
        </a:spcAft>
        <a:defRPr sz="36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1"/>
          <p:cNvSpPr>
            <a:spLocks noGrp="1" noChangeArrowheads="1"/>
          </p:cNvSpPr>
          <p:nvPr>
            <p:ph type="body" idx="1"/>
          </p:nvPr>
        </p:nvSpPr>
        <p:spPr bwMode="auto">
          <a:xfrm>
            <a:off x="1270000" y="1270000"/>
            <a:ext cx="10464800" cy="7213600"/>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Gill Sans" charset="0"/>
              </a:rPr>
              <a:t>Click to edit Master text styles</a:t>
            </a:r>
          </a:p>
          <a:p>
            <a:pPr lvl="1"/>
            <a:r>
              <a:rPr lang="en-US" smtClean="0">
                <a:sym typeface="Gill Sans" charset="0"/>
              </a:rPr>
              <a:t>Second level</a:t>
            </a:r>
          </a:p>
          <a:p>
            <a:pPr lvl="2"/>
            <a:r>
              <a:rPr lang="en-US" smtClean="0">
                <a:sym typeface="Gill Sans" charset="0"/>
              </a:rPr>
              <a:t>Third level</a:t>
            </a:r>
          </a:p>
          <a:p>
            <a:pPr lvl="3"/>
            <a:r>
              <a:rPr lang="en-US" smtClean="0">
                <a:sym typeface="Gill Sans" charset="0"/>
              </a:rPr>
              <a:t>Fourth level</a:t>
            </a:r>
          </a:p>
          <a:p>
            <a:pPr lvl="4"/>
            <a:r>
              <a:rPr lang="en-US" smtClean="0">
                <a:sym typeface="Gill Sans" charset="0"/>
              </a:rPr>
              <a:t>Fifth level</a:t>
            </a:r>
          </a:p>
        </p:txBody>
      </p:sp>
    </p:spTree>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838200" indent="-571500" algn="l" rtl="0" eaLnBrk="0" fontAlgn="base" hangingPunct="0">
        <a:spcBef>
          <a:spcPts val="4800"/>
        </a:spcBef>
        <a:spcAft>
          <a:spcPct val="0"/>
        </a:spcAft>
        <a:buSzPct val="171000"/>
        <a:buFont typeface="Gill Sans" charset="0"/>
        <a:buChar char="•"/>
        <a:defRPr sz="4200">
          <a:solidFill>
            <a:schemeClr val="tx1"/>
          </a:solidFill>
          <a:latin typeface="+mn-lt"/>
          <a:ea typeface="+mn-ea"/>
          <a:cs typeface="+mn-cs"/>
          <a:sym typeface="Gill Sans" charset="0"/>
        </a:defRPr>
      </a:lvl1pPr>
      <a:lvl2pPr marL="1282700" indent="-571500" algn="l" rtl="0" eaLnBrk="0" fontAlgn="base" hangingPunct="0">
        <a:spcBef>
          <a:spcPts val="4800"/>
        </a:spcBef>
        <a:spcAft>
          <a:spcPct val="0"/>
        </a:spcAft>
        <a:buSzPct val="171000"/>
        <a:buFont typeface="Gill Sans" charset="0"/>
        <a:buChar char="•"/>
        <a:defRPr sz="4200">
          <a:solidFill>
            <a:schemeClr val="tx1"/>
          </a:solidFill>
          <a:latin typeface="+mn-lt"/>
          <a:ea typeface="+mn-ea"/>
          <a:cs typeface="+mn-cs"/>
          <a:sym typeface="Gill Sans" charset="0"/>
        </a:defRPr>
      </a:lvl2pPr>
      <a:lvl3pPr marL="1727200" indent="-571500" algn="l" rtl="0" eaLnBrk="0" fontAlgn="base" hangingPunct="0">
        <a:spcBef>
          <a:spcPts val="4800"/>
        </a:spcBef>
        <a:spcAft>
          <a:spcPct val="0"/>
        </a:spcAft>
        <a:buSzPct val="171000"/>
        <a:buFont typeface="Gill Sans" charset="0"/>
        <a:buChar char="•"/>
        <a:defRPr sz="4200">
          <a:solidFill>
            <a:schemeClr val="tx1"/>
          </a:solidFill>
          <a:latin typeface="+mn-lt"/>
          <a:ea typeface="+mn-ea"/>
          <a:cs typeface="+mn-cs"/>
          <a:sym typeface="Gill Sans" charset="0"/>
        </a:defRPr>
      </a:lvl3pPr>
      <a:lvl4pPr marL="2171700" indent="-571500" algn="l" rtl="0" eaLnBrk="0" fontAlgn="base" hangingPunct="0">
        <a:spcBef>
          <a:spcPts val="4800"/>
        </a:spcBef>
        <a:spcAft>
          <a:spcPct val="0"/>
        </a:spcAft>
        <a:buSzPct val="171000"/>
        <a:buFont typeface="Gill Sans" charset="0"/>
        <a:buChar char="•"/>
        <a:defRPr sz="4200">
          <a:solidFill>
            <a:schemeClr val="tx1"/>
          </a:solidFill>
          <a:latin typeface="+mn-lt"/>
          <a:ea typeface="+mn-ea"/>
          <a:cs typeface="+mn-cs"/>
          <a:sym typeface="Gill Sans" charset="0"/>
        </a:defRPr>
      </a:lvl4pPr>
      <a:lvl5pPr marL="2616200" indent="-571500" algn="l" rtl="0" eaLnBrk="0" fontAlgn="base" hangingPunct="0">
        <a:spcBef>
          <a:spcPts val="4800"/>
        </a:spcBef>
        <a:spcAft>
          <a:spcPct val="0"/>
        </a:spcAft>
        <a:buSzPct val="171000"/>
        <a:buFont typeface="Gill Sans" charset="0"/>
        <a:buChar char="•"/>
        <a:defRPr sz="4200">
          <a:solidFill>
            <a:schemeClr val="tx1"/>
          </a:solidFill>
          <a:latin typeface="+mn-lt"/>
          <a:ea typeface="+mn-ea"/>
          <a:cs typeface="+mn-cs"/>
          <a:sym typeface="Gill Sans" charset="0"/>
        </a:defRPr>
      </a:lvl5pPr>
      <a:lvl6pPr marL="3073400" indent="-571500" algn="l" rtl="0" fontAlgn="base">
        <a:spcBef>
          <a:spcPts val="4800"/>
        </a:spcBef>
        <a:spcAft>
          <a:spcPct val="0"/>
        </a:spcAft>
        <a:buSzPct val="171000"/>
        <a:buFont typeface="Gill Sans" charset="0"/>
        <a:buChar char="•"/>
        <a:defRPr sz="4200">
          <a:solidFill>
            <a:schemeClr val="tx1"/>
          </a:solidFill>
          <a:latin typeface="+mn-lt"/>
          <a:ea typeface="+mn-ea"/>
          <a:cs typeface="+mn-cs"/>
          <a:sym typeface="Gill Sans" charset="0"/>
        </a:defRPr>
      </a:lvl6pPr>
      <a:lvl7pPr marL="3530600" indent="-571500" algn="l" rtl="0" fontAlgn="base">
        <a:spcBef>
          <a:spcPts val="4800"/>
        </a:spcBef>
        <a:spcAft>
          <a:spcPct val="0"/>
        </a:spcAft>
        <a:buSzPct val="171000"/>
        <a:buFont typeface="Gill Sans" charset="0"/>
        <a:buChar char="•"/>
        <a:defRPr sz="4200">
          <a:solidFill>
            <a:schemeClr val="tx1"/>
          </a:solidFill>
          <a:latin typeface="+mn-lt"/>
          <a:ea typeface="+mn-ea"/>
          <a:cs typeface="+mn-cs"/>
          <a:sym typeface="Gill Sans" charset="0"/>
        </a:defRPr>
      </a:lvl7pPr>
      <a:lvl8pPr marL="3987800" indent="-571500" algn="l" rtl="0" fontAlgn="base">
        <a:spcBef>
          <a:spcPts val="4800"/>
        </a:spcBef>
        <a:spcAft>
          <a:spcPct val="0"/>
        </a:spcAft>
        <a:buSzPct val="171000"/>
        <a:buFont typeface="Gill Sans" charset="0"/>
        <a:buChar char="•"/>
        <a:defRPr sz="4200">
          <a:solidFill>
            <a:schemeClr val="tx1"/>
          </a:solidFill>
          <a:latin typeface="+mn-lt"/>
          <a:ea typeface="+mn-ea"/>
          <a:cs typeface="+mn-cs"/>
          <a:sym typeface="Gill Sans" charset="0"/>
        </a:defRPr>
      </a:lvl8pPr>
      <a:lvl9pPr marL="4445000" indent="-571500" algn="l" rtl="0" fontAlgn="base">
        <a:spcBef>
          <a:spcPts val="4800"/>
        </a:spcBef>
        <a:spcAft>
          <a:spcPct val="0"/>
        </a:spcAft>
        <a:buSzPct val="171000"/>
        <a:buFont typeface="Gill Sans" charset="0"/>
        <a:buChar char="•"/>
        <a:defRPr sz="42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1"/>
          <p:cNvSpPr>
            <a:spLocks noGrp="1" noChangeArrowheads="1"/>
          </p:cNvSpPr>
          <p:nvPr>
            <p:ph type="title"/>
          </p:nvPr>
        </p:nvSpPr>
        <p:spPr bwMode="auto">
          <a:xfrm>
            <a:off x="1270000" y="7366000"/>
            <a:ext cx="10464800" cy="1701800"/>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342900" indent="-342900" algn="ctr" rtl="0" eaLnBrk="0" fontAlgn="base" hangingPunct="0">
        <a:spcBef>
          <a:spcPct val="0"/>
        </a:spcBef>
        <a:spcAft>
          <a:spcPct val="0"/>
        </a:spcAft>
        <a:defRPr sz="36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36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36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36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3600">
          <a:solidFill>
            <a:schemeClr val="tx1"/>
          </a:solidFill>
          <a:latin typeface="+mn-lt"/>
          <a:ea typeface="+mn-ea"/>
          <a:cs typeface="+mn-cs"/>
          <a:sym typeface="Gill Sans" charset="0"/>
        </a:defRPr>
      </a:lvl5pPr>
      <a:lvl6pPr marL="457200" algn="ctr" rtl="0" fontAlgn="base">
        <a:spcBef>
          <a:spcPct val="0"/>
        </a:spcBef>
        <a:spcAft>
          <a:spcPct val="0"/>
        </a:spcAft>
        <a:defRPr sz="3600">
          <a:solidFill>
            <a:schemeClr val="tx1"/>
          </a:solidFill>
          <a:latin typeface="+mn-lt"/>
          <a:ea typeface="+mn-ea"/>
          <a:cs typeface="+mn-cs"/>
          <a:sym typeface="Gill Sans" charset="0"/>
        </a:defRPr>
      </a:lvl6pPr>
      <a:lvl7pPr marL="914400" algn="ctr" rtl="0" fontAlgn="base">
        <a:spcBef>
          <a:spcPct val="0"/>
        </a:spcBef>
        <a:spcAft>
          <a:spcPct val="0"/>
        </a:spcAft>
        <a:defRPr sz="3600">
          <a:solidFill>
            <a:schemeClr val="tx1"/>
          </a:solidFill>
          <a:latin typeface="+mn-lt"/>
          <a:ea typeface="+mn-ea"/>
          <a:cs typeface="+mn-cs"/>
          <a:sym typeface="Gill Sans" charset="0"/>
        </a:defRPr>
      </a:lvl7pPr>
      <a:lvl8pPr marL="1371600" algn="ctr" rtl="0" fontAlgn="base">
        <a:spcBef>
          <a:spcPct val="0"/>
        </a:spcBef>
        <a:spcAft>
          <a:spcPct val="0"/>
        </a:spcAft>
        <a:defRPr sz="3600">
          <a:solidFill>
            <a:schemeClr val="tx1"/>
          </a:solidFill>
          <a:latin typeface="+mn-lt"/>
          <a:ea typeface="+mn-ea"/>
          <a:cs typeface="+mn-cs"/>
          <a:sym typeface="Gill Sans" charset="0"/>
        </a:defRPr>
      </a:lvl8pPr>
      <a:lvl9pPr marL="1828800" algn="ctr" rtl="0" fontAlgn="base">
        <a:spcBef>
          <a:spcPct val="0"/>
        </a:spcBef>
        <a:spcAft>
          <a:spcPct val="0"/>
        </a:spcAft>
        <a:defRPr sz="36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1"/>
          <p:cNvSpPr>
            <a:spLocks noGrp="1" noChangeArrowheads="1"/>
          </p:cNvSpPr>
          <p:nvPr>
            <p:ph type="title"/>
          </p:nvPr>
        </p:nvSpPr>
        <p:spPr bwMode="auto">
          <a:xfrm>
            <a:off x="1270000" y="7366000"/>
            <a:ext cx="10464800" cy="1701800"/>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342900" indent="-342900" algn="ctr" rtl="0" eaLnBrk="0" fontAlgn="base" hangingPunct="0">
        <a:spcBef>
          <a:spcPct val="0"/>
        </a:spcBef>
        <a:spcAft>
          <a:spcPct val="0"/>
        </a:spcAft>
        <a:defRPr sz="36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36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36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36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3600">
          <a:solidFill>
            <a:schemeClr val="tx1"/>
          </a:solidFill>
          <a:latin typeface="+mn-lt"/>
          <a:ea typeface="+mn-ea"/>
          <a:cs typeface="+mn-cs"/>
          <a:sym typeface="Gill Sans" charset="0"/>
        </a:defRPr>
      </a:lvl5pPr>
      <a:lvl6pPr marL="457200" algn="ctr" rtl="0" fontAlgn="base">
        <a:spcBef>
          <a:spcPct val="0"/>
        </a:spcBef>
        <a:spcAft>
          <a:spcPct val="0"/>
        </a:spcAft>
        <a:defRPr sz="3600">
          <a:solidFill>
            <a:schemeClr val="tx1"/>
          </a:solidFill>
          <a:latin typeface="+mn-lt"/>
          <a:ea typeface="+mn-ea"/>
          <a:cs typeface="+mn-cs"/>
          <a:sym typeface="Gill Sans" charset="0"/>
        </a:defRPr>
      </a:lvl6pPr>
      <a:lvl7pPr marL="914400" algn="ctr" rtl="0" fontAlgn="base">
        <a:spcBef>
          <a:spcPct val="0"/>
        </a:spcBef>
        <a:spcAft>
          <a:spcPct val="0"/>
        </a:spcAft>
        <a:defRPr sz="3600">
          <a:solidFill>
            <a:schemeClr val="tx1"/>
          </a:solidFill>
          <a:latin typeface="+mn-lt"/>
          <a:ea typeface="+mn-ea"/>
          <a:cs typeface="+mn-cs"/>
          <a:sym typeface="Gill Sans" charset="0"/>
        </a:defRPr>
      </a:lvl7pPr>
      <a:lvl8pPr marL="1371600" algn="ctr" rtl="0" fontAlgn="base">
        <a:spcBef>
          <a:spcPct val="0"/>
        </a:spcBef>
        <a:spcAft>
          <a:spcPct val="0"/>
        </a:spcAft>
        <a:defRPr sz="3600">
          <a:solidFill>
            <a:schemeClr val="tx1"/>
          </a:solidFill>
          <a:latin typeface="+mn-lt"/>
          <a:ea typeface="+mn-ea"/>
          <a:cs typeface="+mn-cs"/>
          <a:sym typeface="Gill Sans" charset="0"/>
        </a:defRPr>
      </a:lvl8pPr>
      <a:lvl9pPr marL="1828800" algn="ctr" rtl="0" fontAlgn="base">
        <a:spcBef>
          <a:spcPct val="0"/>
        </a:spcBef>
        <a:spcAft>
          <a:spcPct val="0"/>
        </a:spcAft>
        <a:defRPr sz="36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1"/>
          <p:cNvSpPr>
            <a:spLocks noGrp="1" noChangeArrowheads="1"/>
          </p:cNvSpPr>
          <p:nvPr>
            <p:ph type="body" idx="1"/>
          </p:nvPr>
        </p:nvSpPr>
        <p:spPr bwMode="auto">
          <a:xfrm>
            <a:off x="635000" y="4787900"/>
            <a:ext cx="5867400" cy="3302000"/>
          </a:xfrm>
          <a:prstGeom prst="rect">
            <a:avLst/>
          </a:prstGeom>
          <a:noFill/>
          <a:ln w="12700">
            <a:noFill/>
            <a:miter lim="800000"/>
            <a:headEnd/>
            <a:tailEnd/>
          </a:ln>
        </p:spPr>
        <p:txBody>
          <a:bodyPr vert="horz" wrap="square" lIns="50800" tIns="50800" rIns="50800" bIns="50800" numCol="1" anchor="t" anchorCtr="0" compatLnSpc="1">
            <a:prstTxWarp prst="textNoShape">
              <a:avLst/>
            </a:prstTxWarp>
          </a:bodyPr>
          <a:lstStyle/>
          <a:p>
            <a:pPr lvl="0"/>
            <a:r>
              <a:rPr lang="en-US" smtClean="0">
                <a:sym typeface="Gill Sans" charset="0"/>
              </a:rPr>
              <a:t>Click to edit Master text styles</a:t>
            </a:r>
          </a:p>
          <a:p>
            <a:pPr lvl="1"/>
            <a:r>
              <a:rPr lang="en-US" smtClean="0">
                <a:sym typeface="Gill Sans" charset="0"/>
              </a:rPr>
              <a:t>Second level</a:t>
            </a:r>
          </a:p>
          <a:p>
            <a:pPr lvl="2"/>
            <a:r>
              <a:rPr lang="en-US" smtClean="0">
                <a:sym typeface="Gill Sans" charset="0"/>
              </a:rPr>
              <a:t>Third level</a:t>
            </a:r>
          </a:p>
          <a:p>
            <a:pPr lvl="3"/>
            <a:r>
              <a:rPr lang="en-US" smtClean="0">
                <a:sym typeface="Gill Sans" charset="0"/>
              </a:rPr>
              <a:t>Fourth level</a:t>
            </a:r>
          </a:p>
          <a:p>
            <a:pPr lvl="4"/>
            <a:r>
              <a:rPr lang="en-US" smtClean="0">
                <a:sym typeface="Gill Sans" charset="0"/>
              </a:rPr>
              <a:t>Fifth level</a:t>
            </a:r>
          </a:p>
        </p:txBody>
      </p:sp>
      <p:sp>
        <p:nvSpPr>
          <p:cNvPr id="8195" name="Rectangle 2"/>
          <p:cNvSpPr>
            <a:spLocks noGrp="1" noChangeArrowheads="1"/>
          </p:cNvSpPr>
          <p:nvPr>
            <p:ph type="title"/>
          </p:nvPr>
        </p:nvSpPr>
        <p:spPr bwMode="auto">
          <a:xfrm>
            <a:off x="635000" y="1409700"/>
            <a:ext cx="5867400" cy="3302000"/>
          </a:xfrm>
          <a:prstGeom prst="rect">
            <a:avLst/>
          </a:prstGeom>
          <a:noFill/>
          <a:ln w="12700">
            <a:noFill/>
            <a:miter lim="800000"/>
            <a:headEnd/>
            <a:tailEnd/>
          </a:ln>
        </p:spPr>
        <p:txBody>
          <a:bodyPr vert="horz" wrap="square" lIns="50800" tIns="50800" rIns="50800" bIns="50800" numCol="1" anchor="b" anchorCtr="0" compatLnSpc="1">
            <a:prstTxWarp prst="textNoShape">
              <a:avLst/>
            </a:prstTxWarp>
          </a:bodyPr>
          <a:lstStyle/>
          <a:p>
            <a:pPr lvl="0"/>
            <a:r>
              <a:rPr lang="en-US" smtClean="0">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Lst>
  <p:transition/>
  <p:txStyles>
    <p:titleStyle>
      <a:lvl1pPr algn="ctr" rtl="0" eaLnBrk="0" fontAlgn="base" hangingPunct="0">
        <a:spcBef>
          <a:spcPct val="0"/>
        </a:spcBef>
        <a:spcAft>
          <a:spcPct val="0"/>
        </a:spcAft>
        <a:defRPr sz="7000">
          <a:solidFill>
            <a:schemeClr val="tx1"/>
          </a:solidFill>
          <a:latin typeface="+mj-lt"/>
          <a:ea typeface="+mj-ea"/>
          <a:cs typeface="+mj-cs"/>
          <a:sym typeface="Gill Sans" charset="0"/>
        </a:defRPr>
      </a:lvl1pPr>
      <a:lvl2pPr algn="ctr" rtl="0" eaLnBrk="0" fontAlgn="base" hangingPunct="0">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9pPr>
    </p:titleStyle>
    <p:bodyStyle>
      <a:lvl1pPr marL="342900" indent="-342900" algn="ctr" rtl="0" eaLnBrk="0" fontAlgn="base" hangingPunct="0">
        <a:spcBef>
          <a:spcPct val="0"/>
        </a:spcBef>
        <a:spcAft>
          <a:spcPct val="0"/>
        </a:spcAft>
        <a:defRPr sz="34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34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34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34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3400">
          <a:solidFill>
            <a:schemeClr val="tx1"/>
          </a:solidFill>
          <a:latin typeface="+mn-lt"/>
          <a:ea typeface="+mn-ea"/>
          <a:cs typeface="+mn-cs"/>
          <a:sym typeface="Gill Sans" charset="0"/>
        </a:defRPr>
      </a:lvl5pPr>
      <a:lvl6pPr marL="457200" algn="ctr" rtl="0" fontAlgn="base">
        <a:spcBef>
          <a:spcPct val="0"/>
        </a:spcBef>
        <a:spcAft>
          <a:spcPct val="0"/>
        </a:spcAft>
        <a:defRPr sz="3400">
          <a:solidFill>
            <a:schemeClr val="tx1"/>
          </a:solidFill>
          <a:latin typeface="+mn-lt"/>
          <a:ea typeface="+mn-ea"/>
          <a:cs typeface="+mn-cs"/>
          <a:sym typeface="Gill Sans" charset="0"/>
        </a:defRPr>
      </a:lvl6pPr>
      <a:lvl7pPr marL="914400" algn="ctr" rtl="0" fontAlgn="base">
        <a:spcBef>
          <a:spcPct val="0"/>
        </a:spcBef>
        <a:spcAft>
          <a:spcPct val="0"/>
        </a:spcAft>
        <a:defRPr sz="3400">
          <a:solidFill>
            <a:schemeClr val="tx1"/>
          </a:solidFill>
          <a:latin typeface="+mn-lt"/>
          <a:ea typeface="+mn-ea"/>
          <a:cs typeface="+mn-cs"/>
          <a:sym typeface="Gill Sans" charset="0"/>
        </a:defRPr>
      </a:lvl7pPr>
      <a:lvl8pPr marL="1371600" algn="ctr" rtl="0" fontAlgn="base">
        <a:spcBef>
          <a:spcPct val="0"/>
        </a:spcBef>
        <a:spcAft>
          <a:spcPct val="0"/>
        </a:spcAft>
        <a:defRPr sz="3400">
          <a:solidFill>
            <a:schemeClr val="tx1"/>
          </a:solidFill>
          <a:latin typeface="+mn-lt"/>
          <a:ea typeface="+mn-ea"/>
          <a:cs typeface="+mn-cs"/>
          <a:sym typeface="Gill Sans" charset="0"/>
        </a:defRPr>
      </a:lvl8pPr>
      <a:lvl9pPr marL="1828800" algn="ctr" rtl="0" fontAlgn="base">
        <a:spcBef>
          <a:spcPct val="0"/>
        </a:spcBef>
        <a:spcAft>
          <a:spcPct val="0"/>
        </a:spcAft>
        <a:defRPr sz="34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1"/>
          <p:cNvSpPr>
            <a:spLocks noGrp="1" noChangeArrowheads="1"/>
          </p:cNvSpPr>
          <p:nvPr>
            <p:ph type="body" idx="1"/>
          </p:nvPr>
        </p:nvSpPr>
        <p:spPr bwMode="auto">
          <a:xfrm>
            <a:off x="635000" y="4787900"/>
            <a:ext cx="5867400" cy="3302000"/>
          </a:xfrm>
          <a:prstGeom prst="rect">
            <a:avLst/>
          </a:prstGeom>
          <a:noFill/>
          <a:ln w="12700">
            <a:noFill/>
            <a:miter lim="800000"/>
            <a:headEnd/>
            <a:tailEnd/>
          </a:ln>
        </p:spPr>
        <p:txBody>
          <a:bodyPr vert="horz" wrap="square" lIns="50800" tIns="50800" rIns="50800" bIns="50800" numCol="1" anchor="t" anchorCtr="0" compatLnSpc="1">
            <a:prstTxWarp prst="textNoShape">
              <a:avLst/>
            </a:prstTxWarp>
          </a:bodyPr>
          <a:lstStyle/>
          <a:p>
            <a:pPr lvl="0"/>
            <a:r>
              <a:rPr lang="en-US" smtClean="0">
                <a:sym typeface="Gill Sans" charset="0"/>
              </a:rPr>
              <a:t>Click to edit Master text styles</a:t>
            </a:r>
          </a:p>
          <a:p>
            <a:pPr lvl="1"/>
            <a:r>
              <a:rPr lang="en-US" smtClean="0">
                <a:sym typeface="Gill Sans" charset="0"/>
              </a:rPr>
              <a:t>Second level</a:t>
            </a:r>
          </a:p>
          <a:p>
            <a:pPr lvl="2"/>
            <a:r>
              <a:rPr lang="en-US" smtClean="0">
                <a:sym typeface="Gill Sans" charset="0"/>
              </a:rPr>
              <a:t>Third level</a:t>
            </a:r>
          </a:p>
          <a:p>
            <a:pPr lvl="3"/>
            <a:r>
              <a:rPr lang="en-US" smtClean="0">
                <a:sym typeface="Gill Sans" charset="0"/>
              </a:rPr>
              <a:t>Fourth level</a:t>
            </a:r>
          </a:p>
          <a:p>
            <a:pPr lvl="4"/>
            <a:r>
              <a:rPr lang="en-US" smtClean="0">
                <a:sym typeface="Gill Sans" charset="0"/>
              </a:rPr>
              <a:t>Fifth level</a:t>
            </a:r>
          </a:p>
        </p:txBody>
      </p:sp>
      <p:sp>
        <p:nvSpPr>
          <p:cNvPr id="9219" name="Rectangle 2"/>
          <p:cNvSpPr>
            <a:spLocks noGrp="1" noChangeArrowheads="1"/>
          </p:cNvSpPr>
          <p:nvPr>
            <p:ph type="title"/>
          </p:nvPr>
        </p:nvSpPr>
        <p:spPr bwMode="auto">
          <a:xfrm>
            <a:off x="635000" y="1409700"/>
            <a:ext cx="5867400" cy="3302000"/>
          </a:xfrm>
          <a:prstGeom prst="rect">
            <a:avLst/>
          </a:prstGeom>
          <a:noFill/>
          <a:ln w="12700">
            <a:noFill/>
            <a:miter lim="800000"/>
            <a:headEnd/>
            <a:tailEnd/>
          </a:ln>
        </p:spPr>
        <p:txBody>
          <a:bodyPr vert="horz" wrap="square" lIns="50800" tIns="50800" rIns="50800" bIns="50800" numCol="1" anchor="b" anchorCtr="0" compatLnSpc="1">
            <a:prstTxWarp prst="textNoShape">
              <a:avLst/>
            </a:prstTxWarp>
          </a:bodyPr>
          <a:lstStyle/>
          <a:p>
            <a:pPr lvl="0"/>
            <a:r>
              <a:rPr lang="en-US" smtClean="0">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Lst>
  <p:transition/>
  <p:txStyles>
    <p:titleStyle>
      <a:lvl1pPr algn="ctr" rtl="0" eaLnBrk="0" fontAlgn="base" hangingPunct="0">
        <a:spcBef>
          <a:spcPct val="0"/>
        </a:spcBef>
        <a:spcAft>
          <a:spcPct val="0"/>
        </a:spcAft>
        <a:defRPr sz="7000">
          <a:solidFill>
            <a:schemeClr val="tx1"/>
          </a:solidFill>
          <a:latin typeface="+mj-lt"/>
          <a:ea typeface="+mj-ea"/>
          <a:cs typeface="+mj-cs"/>
          <a:sym typeface="Gill Sans" charset="0"/>
        </a:defRPr>
      </a:lvl1pPr>
      <a:lvl2pPr algn="ctr" rtl="0" eaLnBrk="0" fontAlgn="base" hangingPunct="0">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9pPr>
    </p:titleStyle>
    <p:bodyStyle>
      <a:lvl1pPr marL="342900" indent="-342900" algn="ctr" rtl="0" eaLnBrk="0" fontAlgn="base" hangingPunct="0">
        <a:spcBef>
          <a:spcPct val="0"/>
        </a:spcBef>
        <a:spcAft>
          <a:spcPct val="0"/>
        </a:spcAft>
        <a:defRPr sz="3400">
          <a:solidFill>
            <a:schemeClr val="tx1"/>
          </a:solidFill>
          <a:latin typeface="+mn-lt"/>
          <a:ea typeface="+mn-ea"/>
          <a:cs typeface="+mn-cs"/>
          <a:sym typeface="Gill Sans" charset="0"/>
        </a:defRPr>
      </a:lvl1pPr>
      <a:lvl2pPr marL="742950" indent="-285750" algn="ctr" rtl="0" eaLnBrk="0" fontAlgn="base" hangingPunct="0">
        <a:spcBef>
          <a:spcPct val="0"/>
        </a:spcBef>
        <a:spcAft>
          <a:spcPct val="0"/>
        </a:spcAft>
        <a:defRPr sz="3400">
          <a:solidFill>
            <a:schemeClr val="tx1"/>
          </a:solidFill>
          <a:latin typeface="+mn-lt"/>
          <a:ea typeface="+mn-ea"/>
          <a:cs typeface="+mn-cs"/>
          <a:sym typeface="Gill Sans" charset="0"/>
        </a:defRPr>
      </a:lvl2pPr>
      <a:lvl3pPr marL="1143000" indent="-228600" algn="ctr" rtl="0" eaLnBrk="0" fontAlgn="base" hangingPunct="0">
        <a:spcBef>
          <a:spcPct val="0"/>
        </a:spcBef>
        <a:spcAft>
          <a:spcPct val="0"/>
        </a:spcAft>
        <a:defRPr sz="3400">
          <a:solidFill>
            <a:schemeClr val="tx1"/>
          </a:solidFill>
          <a:latin typeface="+mn-lt"/>
          <a:ea typeface="+mn-ea"/>
          <a:cs typeface="+mn-cs"/>
          <a:sym typeface="Gill Sans" charset="0"/>
        </a:defRPr>
      </a:lvl3pPr>
      <a:lvl4pPr marL="1600200" indent="-228600" algn="ctr" rtl="0" eaLnBrk="0" fontAlgn="base" hangingPunct="0">
        <a:spcBef>
          <a:spcPct val="0"/>
        </a:spcBef>
        <a:spcAft>
          <a:spcPct val="0"/>
        </a:spcAft>
        <a:defRPr sz="3400">
          <a:solidFill>
            <a:schemeClr val="tx1"/>
          </a:solidFill>
          <a:latin typeface="+mn-lt"/>
          <a:ea typeface="+mn-ea"/>
          <a:cs typeface="+mn-cs"/>
          <a:sym typeface="Gill Sans" charset="0"/>
        </a:defRPr>
      </a:lvl4pPr>
      <a:lvl5pPr marL="2057400" indent="-228600" algn="ctr" rtl="0" eaLnBrk="0" fontAlgn="base" hangingPunct="0">
        <a:spcBef>
          <a:spcPct val="0"/>
        </a:spcBef>
        <a:spcAft>
          <a:spcPct val="0"/>
        </a:spcAft>
        <a:defRPr sz="3400">
          <a:solidFill>
            <a:schemeClr val="tx1"/>
          </a:solidFill>
          <a:latin typeface="+mn-lt"/>
          <a:ea typeface="+mn-ea"/>
          <a:cs typeface="+mn-cs"/>
          <a:sym typeface="Gill Sans" charset="0"/>
        </a:defRPr>
      </a:lvl5pPr>
      <a:lvl6pPr marL="457200" algn="ctr" rtl="0" fontAlgn="base">
        <a:spcBef>
          <a:spcPct val="0"/>
        </a:spcBef>
        <a:spcAft>
          <a:spcPct val="0"/>
        </a:spcAft>
        <a:defRPr sz="3400">
          <a:solidFill>
            <a:schemeClr val="tx1"/>
          </a:solidFill>
          <a:latin typeface="+mn-lt"/>
          <a:ea typeface="+mn-ea"/>
          <a:cs typeface="+mn-cs"/>
          <a:sym typeface="Gill Sans" charset="0"/>
        </a:defRPr>
      </a:lvl6pPr>
      <a:lvl7pPr marL="914400" algn="ctr" rtl="0" fontAlgn="base">
        <a:spcBef>
          <a:spcPct val="0"/>
        </a:spcBef>
        <a:spcAft>
          <a:spcPct val="0"/>
        </a:spcAft>
        <a:defRPr sz="3400">
          <a:solidFill>
            <a:schemeClr val="tx1"/>
          </a:solidFill>
          <a:latin typeface="+mn-lt"/>
          <a:ea typeface="+mn-ea"/>
          <a:cs typeface="+mn-cs"/>
          <a:sym typeface="Gill Sans" charset="0"/>
        </a:defRPr>
      </a:lvl7pPr>
      <a:lvl8pPr marL="1371600" algn="ctr" rtl="0" fontAlgn="base">
        <a:spcBef>
          <a:spcPct val="0"/>
        </a:spcBef>
        <a:spcAft>
          <a:spcPct val="0"/>
        </a:spcAft>
        <a:defRPr sz="3400">
          <a:solidFill>
            <a:schemeClr val="tx1"/>
          </a:solidFill>
          <a:latin typeface="+mn-lt"/>
          <a:ea typeface="+mn-ea"/>
          <a:cs typeface="+mn-cs"/>
          <a:sym typeface="Gill Sans" charset="0"/>
        </a:defRPr>
      </a:lvl8pPr>
      <a:lvl9pPr marL="1828800" algn="ctr" rtl="0" fontAlgn="base">
        <a:spcBef>
          <a:spcPct val="0"/>
        </a:spcBef>
        <a:spcAft>
          <a:spcPct val="0"/>
        </a:spcAft>
        <a:defRPr sz="34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1"/>
          <p:cNvSpPr>
            <a:spLocks noGrp="1" noChangeArrowheads="1"/>
          </p:cNvSpPr>
          <p:nvPr>
            <p:ph type="title"/>
          </p:nvPr>
        </p:nvSpPr>
        <p:spPr bwMode="auto">
          <a:xfrm>
            <a:off x="1270000" y="254000"/>
            <a:ext cx="10464800" cy="2438400"/>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lvl="0"/>
            <a:r>
              <a:rPr lang="en-US" smtClean="0">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 id="2147483760" r:id="rId11"/>
  </p:sldLayoutIdLst>
  <p:transition/>
  <p:txStyles>
    <p:titleStyle>
      <a:lvl1pPr algn="ctr" rtl="0" eaLnBrk="0" fontAlgn="base" hangingPunct="0">
        <a:spcBef>
          <a:spcPct val="0"/>
        </a:spcBef>
        <a:spcAft>
          <a:spcPct val="0"/>
        </a:spcAft>
        <a:defRPr sz="8400">
          <a:solidFill>
            <a:schemeClr val="tx1"/>
          </a:solidFill>
          <a:latin typeface="+mj-lt"/>
          <a:ea typeface="+mj-ea"/>
          <a:cs typeface="+mj-cs"/>
          <a:sym typeface="Gill Sans" charset="0"/>
        </a:defRPr>
      </a:lvl1pPr>
      <a:lvl2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eaLnBrk="0" fontAlgn="base" hangingPunct="0">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8890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1pPr>
      <a:lvl2pPr marL="13335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2pPr>
      <a:lvl3pPr marL="17780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3pPr>
      <a:lvl4pPr marL="22225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4pPr>
      <a:lvl5pPr marL="2667000" indent="-571500" algn="l" rtl="0" eaLnBrk="0" fontAlgn="base" hangingPunct="0">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5pPr>
      <a:lvl6pPr marL="31242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6pPr>
      <a:lvl7pPr marL="35814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7pPr>
      <a:lvl8pPr marL="40386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8pPr>
      <a:lvl9pPr marL="44958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tags" Target="../tags/tag6.xml"/><Relationship Id="rId4" Type="http://schemas.openxmlformats.org/officeDocument/2006/relationships/image" Target="../media/image29.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tags" Target="../tags/tag7.xml"/><Relationship Id="rId4" Type="http://schemas.openxmlformats.org/officeDocument/2006/relationships/image" Target="../media/image29.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3.xml"/><Relationship Id="rId1" Type="http://schemas.openxmlformats.org/officeDocument/2006/relationships/tags" Target="../tags/tag8.xml"/><Relationship Id="rId4" Type="http://schemas.openxmlformats.org/officeDocument/2006/relationships/image" Target="../media/image29.png"/></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3.xml"/><Relationship Id="rId1" Type="http://schemas.openxmlformats.org/officeDocument/2006/relationships/vmlDrawing" Target="../drawings/vmlDrawing1.vml"/><Relationship Id="rId4" Type="http://schemas.openxmlformats.org/officeDocument/2006/relationships/oleObject" Target="../embeddings/oleObject2.bin"/></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34.png"/><Relationship Id="rId4" Type="http://schemas.openxmlformats.org/officeDocument/2006/relationships/oleObject" Target="../embeddings/oleObject3.bin"/></Relationships>
</file>

<file path=ppt/slides/_rels/slide1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13.xml"/><Relationship Id="rId1" Type="http://schemas.openxmlformats.org/officeDocument/2006/relationships/tags" Target="../tags/tag9.xml"/><Relationship Id="rId5" Type="http://schemas.openxmlformats.org/officeDocument/2006/relationships/image" Target="../media/image38.png"/><Relationship Id="rId4" Type="http://schemas.openxmlformats.org/officeDocument/2006/relationships/image" Target="../media/image37.png"/></Relationships>
</file>

<file path=ppt/slides/_rels/slide1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3.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0.xml"/></Relationships>
</file>

<file path=ppt/slides/_rels/slide2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slideLayout" Target="../slideLayouts/slideLayout13.xml"/><Relationship Id="rId1" Type="http://schemas.openxmlformats.org/officeDocument/2006/relationships/video" Target="Macintosh%20HD:Users:Jeff:Work:CNV_talk:CNVtalkPPT.ppt_media:NatStim-1.mov" TargetMode="Externa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13.xml"/><Relationship Id="rId1" Type="http://schemas.openxmlformats.org/officeDocument/2006/relationships/tags" Target="../tags/tag1.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image" Target="../media/image14.png"/><Relationship Id="rId2" Type="http://schemas.openxmlformats.org/officeDocument/2006/relationships/slideLayout" Target="../slideLayouts/slideLayout13.xml"/><Relationship Id="rId1" Type="http://schemas.openxmlformats.org/officeDocument/2006/relationships/tags" Target="../tags/tag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png"/><Relationship Id="rId3" Type="http://schemas.openxmlformats.org/officeDocument/2006/relationships/image" Target="../media/image15.png"/><Relationship Id="rId7" Type="http://schemas.openxmlformats.org/officeDocument/2006/relationships/image" Target="../media/image19.png"/><Relationship Id="rId12" Type="http://schemas.openxmlformats.org/officeDocument/2006/relationships/image" Target="../media/image24.png"/><Relationship Id="rId2" Type="http://schemas.openxmlformats.org/officeDocument/2006/relationships/slideLayout" Target="../slideLayouts/slideLayout13.xml"/><Relationship Id="rId1" Type="http://schemas.openxmlformats.org/officeDocument/2006/relationships/tags" Target="../tags/tag3.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27.jpe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26.png"/></Relationships>
</file>

<file path=ppt/slides/_rels/slide8.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png"/><Relationship Id="rId3" Type="http://schemas.openxmlformats.org/officeDocument/2006/relationships/image" Target="../media/image15.png"/><Relationship Id="rId7" Type="http://schemas.openxmlformats.org/officeDocument/2006/relationships/image" Target="../media/image19.png"/><Relationship Id="rId12" Type="http://schemas.openxmlformats.org/officeDocument/2006/relationships/image" Target="../media/image24.png"/><Relationship Id="rId2" Type="http://schemas.openxmlformats.org/officeDocument/2006/relationships/slideLayout" Target="../slideLayouts/slideLayout13.xml"/><Relationship Id="rId1" Type="http://schemas.openxmlformats.org/officeDocument/2006/relationships/tags" Target="../tags/tag4.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26.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tags" Target="../tags/tag5.xml"/><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1"/>
          <p:cNvSpPr>
            <a:spLocks noGrp="1" noChangeArrowheads="1"/>
          </p:cNvSpPr>
          <p:nvPr>
            <p:ph type="title"/>
          </p:nvPr>
        </p:nvSpPr>
        <p:spPr>
          <a:xfrm>
            <a:off x="0" y="876300"/>
            <a:ext cx="13004800" cy="3302000"/>
          </a:xfrm>
        </p:spPr>
        <p:txBody>
          <a:bodyPr/>
          <a:lstStyle/>
          <a:p>
            <a:pPr eaLnBrk="1" hangingPunct="1"/>
            <a:r>
              <a:rPr lang="en-US" sz="7300" dirty="0" smtClean="0"/>
              <a:t>Minimal models of multidimensional neural computations</a:t>
            </a:r>
          </a:p>
        </p:txBody>
      </p:sp>
      <p:sp>
        <p:nvSpPr>
          <p:cNvPr id="15363" name="Rectangle 2"/>
          <p:cNvSpPr>
            <a:spLocks noGrp="1" noChangeArrowheads="1"/>
          </p:cNvSpPr>
          <p:nvPr>
            <p:ph type="body" idx="1"/>
          </p:nvPr>
        </p:nvSpPr>
        <p:spPr>
          <a:xfrm>
            <a:off x="1270000" y="5283200"/>
            <a:ext cx="10947400" cy="2489200"/>
          </a:xfrm>
        </p:spPr>
        <p:txBody>
          <a:bodyPr/>
          <a:lstStyle/>
          <a:p>
            <a:pPr marL="0" indent="0" eaLnBrk="1" hangingPunct="1"/>
            <a:r>
              <a:rPr lang="en-US" smtClean="0"/>
              <a:t>Tatyana Sharpee</a:t>
            </a:r>
          </a:p>
          <a:p>
            <a:pPr marL="0" indent="0" eaLnBrk="1" hangingPunct="1"/>
            <a:r>
              <a:rPr lang="en-US" smtClean="0"/>
              <a:t>The Salk Institute for Biological Studies</a:t>
            </a:r>
          </a:p>
        </p:txBody>
      </p:sp>
      <p:sp>
        <p:nvSpPr>
          <p:cNvPr id="4" name="TextBox 3"/>
          <p:cNvSpPr txBox="1"/>
          <p:nvPr/>
        </p:nvSpPr>
        <p:spPr>
          <a:xfrm>
            <a:off x="406400" y="8001000"/>
            <a:ext cx="12115800" cy="553998"/>
          </a:xfrm>
          <a:prstGeom prst="rect">
            <a:avLst/>
          </a:prstGeom>
          <a:noFill/>
        </p:spPr>
        <p:txBody>
          <a:bodyPr wrap="square" rtlCol="0">
            <a:spAutoFit/>
          </a:bodyPr>
          <a:lstStyle/>
          <a:p>
            <a:r>
              <a:rPr lang="en-US" sz="3000" dirty="0"/>
              <a:t>b</a:t>
            </a:r>
            <a:r>
              <a:rPr lang="en-US" sz="3000" dirty="0" smtClean="0"/>
              <a:t>ased on Fitzgerald, </a:t>
            </a:r>
            <a:r>
              <a:rPr lang="en-US" sz="3000" dirty="0" err="1" smtClean="0"/>
              <a:t>Sincich</a:t>
            </a:r>
            <a:r>
              <a:rPr lang="en-US" sz="3000" dirty="0" smtClean="0"/>
              <a:t>, and </a:t>
            </a:r>
            <a:r>
              <a:rPr lang="en-US" sz="3000" dirty="0" err="1" smtClean="0"/>
              <a:t>Sharpee</a:t>
            </a:r>
            <a:r>
              <a:rPr lang="en-US" sz="3000" dirty="0" smtClean="0"/>
              <a:t>, </a:t>
            </a:r>
            <a:r>
              <a:rPr lang="en-US" sz="3000" dirty="0" err="1" smtClean="0"/>
              <a:t>PLoS</a:t>
            </a:r>
            <a:r>
              <a:rPr lang="en-US" sz="3000" dirty="0" smtClean="0"/>
              <a:t> Comp. Biology 2011</a:t>
            </a:r>
            <a:endParaRPr lang="en-US" sz="3000" dirty="0"/>
          </a:p>
        </p:txBody>
      </p:sp>
    </p:spTree>
  </p:cSld>
  <p:clrMapOvr>
    <a:masterClrMapping/>
  </p:clrMapOvr>
  <p:transition advTm="30406"/>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1"/>
          <p:cNvSpPr>
            <a:spLocks/>
          </p:cNvSpPr>
          <p:nvPr/>
        </p:nvSpPr>
        <p:spPr bwMode="auto">
          <a:xfrm>
            <a:off x="215900" y="38100"/>
            <a:ext cx="12573000" cy="1257300"/>
          </a:xfrm>
          <a:prstGeom prst="rect">
            <a:avLst/>
          </a:prstGeom>
          <a:noFill/>
          <a:ln w="12700">
            <a:noFill/>
            <a:miter lim="800000"/>
            <a:headEnd/>
            <a:tailEnd/>
          </a:ln>
        </p:spPr>
        <p:txBody>
          <a:bodyPr lIns="0" tIns="0" rIns="0" bIns="0" anchor="ctr"/>
          <a:lstStyle/>
          <a:p>
            <a:r>
              <a:rPr lang="en-US" sz="6500">
                <a:solidFill>
                  <a:schemeClr val="tx1"/>
                </a:solidFill>
                <a:latin typeface="Arial" charset="0"/>
                <a:ea typeface="Gill Sans" charset="0"/>
                <a:cs typeface="Arial" charset="0"/>
              </a:rPr>
              <a:t>Minimal input/output models</a:t>
            </a:r>
          </a:p>
        </p:txBody>
      </p:sp>
      <p:sp>
        <p:nvSpPr>
          <p:cNvPr id="24579" name="Rectangle 2"/>
          <p:cNvSpPr>
            <a:spLocks/>
          </p:cNvSpPr>
          <p:nvPr/>
        </p:nvSpPr>
        <p:spPr bwMode="auto">
          <a:xfrm>
            <a:off x="25400" y="1371600"/>
            <a:ext cx="12966700" cy="152400"/>
          </a:xfrm>
          <a:prstGeom prst="rect">
            <a:avLst/>
          </a:prstGeom>
          <a:gradFill rotWithShape="0">
            <a:gsLst>
              <a:gs pos="0">
                <a:srgbClr val="000000"/>
              </a:gs>
              <a:gs pos="50777">
                <a:srgbClr val="7F7F7F"/>
              </a:gs>
              <a:gs pos="96890">
                <a:srgbClr val="FFFFFF"/>
              </a:gs>
              <a:gs pos="100000">
                <a:srgbClr val="FFFFFF"/>
              </a:gs>
            </a:gsLst>
            <a:path path="rect">
              <a:fillToRect l="50000" t="50000" r="50000" b="50000"/>
            </a:path>
          </a:gradFill>
          <a:ln w="25400">
            <a:noFill/>
            <a:miter lim="800000"/>
            <a:headEnd/>
            <a:tailEnd/>
          </a:ln>
        </p:spPr>
        <p:txBody>
          <a:bodyPr lIns="0" tIns="0" rIns="0" bIns="0"/>
          <a:lstStyle/>
          <a:p>
            <a:endParaRPr lang="en-US"/>
          </a:p>
        </p:txBody>
      </p:sp>
      <p:sp>
        <p:nvSpPr>
          <p:cNvPr id="24580" name="Rectangle 3"/>
          <p:cNvSpPr>
            <a:spLocks/>
          </p:cNvSpPr>
          <p:nvPr/>
        </p:nvSpPr>
        <p:spPr bwMode="auto">
          <a:xfrm>
            <a:off x="647700" y="1219200"/>
            <a:ext cx="11874500" cy="1263650"/>
          </a:xfrm>
          <a:prstGeom prst="rect">
            <a:avLst/>
          </a:prstGeom>
          <a:noFill/>
          <a:ln w="12700">
            <a:noFill/>
            <a:miter lim="800000"/>
            <a:headEnd/>
            <a:tailEnd/>
          </a:ln>
        </p:spPr>
        <p:txBody>
          <a:bodyPr lIns="0" tIns="0" rIns="0" bIns="0" anchor="ctr"/>
          <a:lstStyle/>
          <a:p>
            <a:r>
              <a:rPr lang="en-US" sz="3400">
                <a:solidFill>
                  <a:schemeClr val="tx1"/>
                </a:solidFill>
                <a:latin typeface="Arial" charset="0"/>
                <a:ea typeface="Gill Sans" charset="0"/>
                <a:cs typeface="Arial" charset="0"/>
              </a:rPr>
              <a:t>Minimizing unjustified assumptions = Maximizing </a:t>
            </a:r>
            <a:r>
              <a:rPr lang="en-US" sz="3400" i="1">
                <a:solidFill>
                  <a:schemeClr val="tx1"/>
                </a:solidFill>
                <a:latin typeface="Arial" charset="0"/>
                <a:ea typeface="Gill Sans" charset="0"/>
                <a:cs typeface="Arial" charset="0"/>
              </a:rPr>
              <a:t>uncertainty </a:t>
            </a:r>
          </a:p>
        </p:txBody>
      </p:sp>
      <p:sp>
        <p:nvSpPr>
          <p:cNvPr id="24581" name="Rectangle 4"/>
          <p:cNvSpPr>
            <a:spLocks/>
          </p:cNvSpPr>
          <p:nvPr/>
        </p:nvSpPr>
        <p:spPr bwMode="auto">
          <a:xfrm>
            <a:off x="9783763" y="2025650"/>
            <a:ext cx="2579687" cy="622300"/>
          </a:xfrm>
          <a:prstGeom prst="rect">
            <a:avLst/>
          </a:prstGeom>
          <a:noFill/>
          <a:ln w="12700">
            <a:noFill/>
            <a:miter lim="800000"/>
            <a:headEnd/>
            <a:tailEnd/>
          </a:ln>
        </p:spPr>
        <p:txBody>
          <a:bodyPr wrap="none" lIns="0" tIns="0" rIns="0" bIns="0" anchor="ctr">
            <a:spAutoFit/>
          </a:bodyPr>
          <a:lstStyle/>
          <a:p>
            <a:r>
              <a:rPr lang="en-US" sz="3600">
                <a:solidFill>
                  <a:schemeClr val="tx1"/>
                </a:solidFill>
                <a:ea typeface="Gill Sans" charset="0"/>
                <a:cs typeface="Gill Sans" charset="0"/>
              </a:rPr>
              <a:t>(aka entropy)</a:t>
            </a:r>
          </a:p>
        </p:txBody>
      </p:sp>
      <p:pic>
        <p:nvPicPr>
          <p:cNvPr id="24582" name="Picture 5"/>
          <p:cNvPicPr>
            <a:picLocks noChangeAspect="1" noChangeArrowheads="1"/>
          </p:cNvPicPr>
          <p:nvPr/>
        </p:nvPicPr>
        <p:blipFill>
          <a:blip r:embed="rId4" cstate="print"/>
          <a:srcRect/>
          <a:stretch>
            <a:fillRect/>
          </a:stretch>
        </p:blipFill>
        <p:spPr bwMode="auto">
          <a:xfrm>
            <a:off x="3454400" y="2362200"/>
            <a:ext cx="6223000" cy="6769100"/>
          </a:xfrm>
          <a:prstGeom prst="rect">
            <a:avLst/>
          </a:prstGeom>
          <a:noFill/>
          <a:ln w="12700">
            <a:noFill/>
            <a:miter lim="800000"/>
            <a:headEnd/>
            <a:tailEnd/>
          </a:ln>
        </p:spPr>
      </p:pic>
      <p:sp>
        <p:nvSpPr>
          <p:cNvPr id="9" name="Pie 8"/>
          <p:cNvSpPr/>
          <p:nvPr/>
        </p:nvSpPr>
        <p:spPr bwMode="auto">
          <a:xfrm>
            <a:off x="5130800" y="1295400"/>
            <a:ext cx="5791200" cy="6248400"/>
          </a:xfrm>
          <a:prstGeom prst="pie">
            <a:avLst>
              <a:gd name="adj1" fmla="val 5432399"/>
              <a:gd name="adj2" fmla="val 16234166"/>
            </a:avLst>
          </a:prstGeom>
          <a:solidFill>
            <a:srgbClr val="92D050"/>
          </a:solidFill>
          <a:ln w="25400" cap="flat" cmpd="sng" algn="ctr">
            <a:solidFill>
              <a:srgbClr val="000000"/>
            </a:solidFill>
            <a:prstDash val="solid"/>
            <a:round/>
            <a:headEnd type="none" w="med" len="med"/>
            <a:tailEnd type="none" w="med" len="med"/>
          </a:ln>
          <a:effectLst/>
          <a:scene3d>
            <a:camera prst="orthographicFront">
              <a:rot lat="0" lon="0" rev="16200000"/>
            </a:camera>
            <a:lightRig rig="threePt" dir="t"/>
          </a:scene3d>
        </p:spPr>
        <p:txBody>
          <a:bodyPr/>
          <a:lstStyle/>
          <a:p>
            <a:pPr>
              <a:defRPr/>
            </a:pPr>
            <a:endParaRPr lang="en-US" dirty="0">
              <a:solidFill>
                <a:srgbClr val="92D050"/>
              </a:solidFill>
            </a:endParaRPr>
          </a:p>
        </p:txBody>
      </p:sp>
      <p:sp>
        <p:nvSpPr>
          <p:cNvPr id="10" name="Pie 9"/>
          <p:cNvSpPr/>
          <p:nvPr/>
        </p:nvSpPr>
        <p:spPr bwMode="auto">
          <a:xfrm>
            <a:off x="4902200" y="4419600"/>
            <a:ext cx="6705600" cy="6248400"/>
          </a:xfrm>
          <a:prstGeom prst="pie">
            <a:avLst>
              <a:gd name="adj1" fmla="val 5432399"/>
              <a:gd name="adj2" fmla="val 16234166"/>
            </a:avLst>
          </a:prstGeom>
          <a:solidFill>
            <a:srgbClr val="FF0000"/>
          </a:solidFill>
          <a:ln w="25400" cap="flat" cmpd="sng" algn="ctr">
            <a:solidFill>
              <a:srgbClr val="000000"/>
            </a:solidFill>
            <a:prstDash val="solid"/>
            <a:round/>
            <a:headEnd type="none" w="med" len="med"/>
            <a:tailEnd type="none" w="med" len="med"/>
          </a:ln>
          <a:effectLst/>
          <a:scene3d>
            <a:camera prst="orthographicFront">
              <a:rot lat="0" lon="0" rev="5400000"/>
            </a:camera>
            <a:lightRig rig="threePt" dir="t"/>
          </a:scene3d>
        </p:spPr>
        <p:txBody>
          <a:bodyPr/>
          <a:lstStyle/>
          <a:p>
            <a:pPr>
              <a:defRPr/>
            </a:pPr>
            <a:endParaRPr lang="en-US" dirty="0">
              <a:solidFill>
                <a:srgbClr val="92D050"/>
              </a:solidFill>
            </a:endParaRPr>
          </a:p>
        </p:txBody>
      </p:sp>
      <p:sp>
        <p:nvSpPr>
          <p:cNvPr id="11" name="TextBox 10"/>
          <p:cNvSpPr txBox="1">
            <a:spLocks noChangeArrowheads="1"/>
          </p:cNvSpPr>
          <p:nvPr/>
        </p:nvSpPr>
        <p:spPr bwMode="auto">
          <a:xfrm>
            <a:off x="4368800" y="3581400"/>
            <a:ext cx="4267200" cy="1384300"/>
          </a:xfrm>
          <a:prstGeom prst="rect">
            <a:avLst/>
          </a:prstGeom>
          <a:noFill/>
          <a:ln w="9525">
            <a:noFill/>
            <a:miter lim="800000"/>
            <a:headEnd/>
            <a:tailEnd/>
          </a:ln>
        </p:spPr>
        <p:txBody>
          <a:bodyPr>
            <a:spAutoFit/>
          </a:bodyPr>
          <a:lstStyle/>
          <a:p>
            <a:r>
              <a:rPr lang="en-US"/>
              <a:t>Informative variability</a:t>
            </a:r>
          </a:p>
        </p:txBody>
      </p:sp>
      <p:sp>
        <p:nvSpPr>
          <p:cNvPr id="12" name="TextBox 11"/>
          <p:cNvSpPr txBox="1">
            <a:spLocks noChangeArrowheads="1"/>
          </p:cNvSpPr>
          <p:nvPr/>
        </p:nvSpPr>
        <p:spPr bwMode="auto">
          <a:xfrm>
            <a:off x="4368800" y="6424613"/>
            <a:ext cx="4267200" cy="738187"/>
          </a:xfrm>
          <a:prstGeom prst="rect">
            <a:avLst/>
          </a:prstGeom>
          <a:noFill/>
          <a:ln w="9525">
            <a:noFill/>
            <a:miter lim="800000"/>
            <a:headEnd/>
            <a:tailEnd/>
          </a:ln>
        </p:spPr>
        <p:txBody>
          <a:bodyPr>
            <a:spAutoFit/>
          </a:bodyPr>
          <a:lstStyle/>
          <a:p>
            <a:r>
              <a:rPr lang="en-US"/>
              <a:t>Noise</a:t>
            </a:r>
          </a:p>
        </p:txBody>
      </p:sp>
    </p:spTree>
    <p:custDataLst>
      <p:tags r:id="rId1"/>
    </p:custDataLst>
  </p:cSld>
  <p:clrMapOvr>
    <a:masterClrMapping/>
  </p:clrMapOvr>
  <p:transition advTm="94719"/>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
          <p:cNvSpPr>
            <a:spLocks/>
          </p:cNvSpPr>
          <p:nvPr/>
        </p:nvSpPr>
        <p:spPr bwMode="auto">
          <a:xfrm>
            <a:off x="215900" y="38100"/>
            <a:ext cx="12573000" cy="1257300"/>
          </a:xfrm>
          <a:prstGeom prst="rect">
            <a:avLst/>
          </a:prstGeom>
          <a:noFill/>
          <a:ln w="12700">
            <a:noFill/>
            <a:miter lim="800000"/>
            <a:headEnd/>
            <a:tailEnd/>
          </a:ln>
        </p:spPr>
        <p:txBody>
          <a:bodyPr lIns="0" tIns="0" rIns="0" bIns="0" anchor="ctr"/>
          <a:lstStyle/>
          <a:p>
            <a:r>
              <a:rPr lang="en-US" sz="6500">
                <a:solidFill>
                  <a:schemeClr val="tx1"/>
                </a:solidFill>
                <a:latin typeface="Arial" charset="0"/>
                <a:ea typeface="Gill Sans" charset="0"/>
                <a:cs typeface="Arial" charset="0"/>
              </a:rPr>
              <a:t>Minimal input/output models</a:t>
            </a:r>
          </a:p>
        </p:txBody>
      </p:sp>
      <p:sp>
        <p:nvSpPr>
          <p:cNvPr id="25603" name="Rectangle 2"/>
          <p:cNvSpPr>
            <a:spLocks/>
          </p:cNvSpPr>
          <p:nvPr/>
        </p:nvSpPr>
        <p:spPr bwMode="auto">
          <a:xfrm>
            <a:off x="25400" y="1371600"/>
            <a:ext cx="12966700" cy="152400"/>
          </a:xfrm>
          <a:prstGeom prst="rect">
            <a:avLst/>
          </a:prstGeom>
          <a:gradFill rotWithShape="0">
            <a:gsLst>
              <a:gs pos="0">
                <a:srgbClr val="000000"/>
              </a:gs>
              <a:gs pos="50777">
                <a:srgbClr val="7F7F7F"/>
              </a:gs>
              <a:gs pos="96890">
                <a:srgbClr val="FFFFFF"/>
              </a:gs>
              <a:gs pos="100000">
                <a:srgbClr val="FFFFFF"/>
              </a:gs>
            </a:gsLst>
            <a:path path="rect">
              <a:fillToRect l="50000" t="50000" r="50000" b="50000"/>
            </a:path>
          </a:gradFill>
          <a:ln w="25400">
            <a:noFill/>
            <a:miter lim="800000"/>
            <a:headEnd/>
            <a:tailEnd/>
          </a:ln>
        </p:spPr>
        <p:txBody>
          <a:bodyPr lIns="0" tIns="0" rIns="0" bIns="0"/>
          <a:lstStyle/>
          <a:p>
            <a:endParaRPr lang="en-US"/>
          </a:p>
        </p:txBody>
      </p:sp>
      <p:pic>
        <p:nvPicPr>
          <p:cNvPr id="25604" name="Picture 5"/>
          <p:cNvPicPr>
            <a:picLocks noChangeAspect="1" noChangeArrowheads="1"/>
          </p:cNvPicPr>
          <p:nvPr/>
        </p:nvPicPr>
        <p:blipFill>
          <a:blip r:embed="rId4" cstate="print"/>
          <a:srcRect/>
          <a:stretch>
            <a:fillRect/>
          </a:stretch>
        </p:blipFill>
        <p:spPr bwMode="auto">
          <a:xfrm>
            <a:off x="3454400" y="2362200"/>
            <a:ext cx="6223000" cy="6769100"/>
          </a:xfrm>
          <a:prstGeom prst="rect">
            <a:avLst/>
          </a:prstGeom>
          <a:noFill/>
          <a:ln w="12700">
            <a:noFill/>
            <a:miter lim="800000"/>
            <a:headEnd/>
            <a:tailEnd/>
          </a:ln>
        </p:spPr>
      </p:pic>
      <p:sp>
        <p:nvSpPr>
          <p:cNvPr id="9" name="Pie 8"/>
          <p:cNvSpPr/>
          <p:nvPr/>
        </p:nvSpPr>
        <p:spPr bwMode="auto">
          <a:xfrm>
            <a:off x="3530600" y="2971800"/>
            <a:ext cx="6096000" cy="6248400"/>
          </a:xfrm>
          <a:prstGeom prst="pie">
            <a:avLst>
              <a:gd name="adj1" fmla="val 11979878"/>
              <a:gd name="adj2" fmla="val 20476624"/>
            </a:avLst>
          </a:prstGeom>
          <a:solidFill>
            <a:srgbClr val="92D050"/>
          </a:solidFill>
          <a:ln w="25400" cap="flat" cmpd="sng" algn="ctr">
            <a:solidFill>
              <a:srgbClr val="000000"/>
            </a:solidFill>
            <a:prstDash val="solid"/>
            <a:round/>
            <a:headEnd type="none" w="med" len="med"/>
            <a:tailEnd type="none" w="med" len="med"/>
          </a:ln>
          <a:effectLst/>
          <a:scene3d>
            <a:camera prst="orthographicFront">
              <a:rot lat="0" lon="0" rev="0"/>
            </a:camera>
            <a:lightRig rig="threePt" dir="t"/>
          </a:scene3d>
        </p:spPr>
        <p:txBody>
          <a:bodyPr/>
          <a:lstStyle/>
          <a:p>
            <a:pPr>
              <a:defRPr/>
            </a:pPr>
            <a:endParaRPr lang="en-US" dirty="0">
              <a:solidFill>
                <a:srgbClr val="92D050"/>
              </a:solidFill>
            </a:endParaRPr>
          </a:p>
        </p:txBody>
      </p:sp>
      <p:sp>
        <p:nvSpPr>
          <p:cNvPr id="10" name="Pie 9"/>
          <p:cNvSpPr/>
          <p:nvPr/>
        </p:nvSpPr>
        <p:spPr bwMode="auto">
          <a:xfrm>
            <a:off x="3530600" y="2819400"/>
            <a:ext cx="6096000" cy="6324600"/>
          </a:xfrm>
          <a:prstGeom prst="pie">
            <a:avLst>
              <a:gd name="adj1" fmla="val 20465313"/>
              <a:gd name="adj2" fmla="val 11884052"/>
            </a:avLst>
          </a:prstGeom>
          <a:solidFill>
            <a:srgbClr val="FF0000"/>
          </a:solidFill>
          <a:ln w="25400" cap="flat" cmpd="sng" algn="ctr">
            <a:solidFill>
              <a:srgbClr val="000000"/>
            </a:solidFill>
            <a:prstDash val="solid"/>
            <a:round/>
            <a:headEnd type="none" w="med" len="med"/>
            <a:tailEnd type="none" w="med" len="med"/>
          </a:ln>
          <a:effectLst/>
          <a:scene3d>
            <a:camera prst="orthographicFront">
              <a:rot lat="0" lon="0" rev="0"/>
            </a:camera>
            <a:lightRig rig="threePt" dir="t"/>
          </a:scene3d>
        </p:spPr>
        <p:txBody>
          <a:bodyPr/>
          <a:lstStyle/>
          <a:p>
            <a:pPr>
              <a:defRPr/>
            </a:pPr>
            <a:endParaRPr lang="en-US" dirty="0">
              <a:solidFill>
                <a:srgbClr val="92D050"/>
              </a:solidFill>
            </a:endParaRPr>
          </a:p>
        </p:txBody>
      </p:sp>
      <p:sp>
        <p:nvSpPr>
          <p:cNvPr id="25607" name="TextBox 10"/>
          <p:cNvSpPr txBox="1">
            <a:spLocks noChangeArrowheads="1"/>
          </p:cNvSpPr>
          <p:nvPr/>
        </p:nvSpPr>
        <p:spPr bwMode="auto">
          <a:xfrm>
            <a:off x="4368800" y="3581400"/>
            <a:ext cx="4267200" cy="1384300"/>
          </a:xfrm>
          <a:prstGeom prst="rect">
            <a:avLst/>
          </a:prstGeom>
          <a:noFill/>
          <a:ln w="9525">
            <a:noFill/>
            <a:miter lim="800000"/>
            <a:headEnd/>
            <a:tailEnd/>
          </a:ln>
        </p:spPr>
        <p:txBody>
          <a:bodyPr>
            <a:spAutoFit/>
          </a:bodyPr>
          <a:lstStyle/>
          <a:p>
            <a:r>
              <a:rPr lang="en-US"/>
              <a:t>Mutual </a:t>
            </a:r>
          </a:p>
          <a:p>
            <a:r>
              <a:rPr lang="en-US"/>
              <a:t>Information</a:t>
            </a:r>
          </a:p>
        </p:txBody>
      </p:sp>
      <p:sp>
        <p:nvSpPr>
          <p:cNvPr id="25608" name="TextBox 11"/>
          <p:cNvSpPr txBox="1">
            <a:spLocks noChangeArrowheads="1"/>
          </p:cNvSpPr>
          <p:nvPr/>
        </p:nvSpPr>
        <p:spPr bwMode="auto">
          <a:xfrm>
            <a:off x="4368800" y="6424613"/>
            <a:ext cx="4267200" cy="738187"/>
          </a:xfrm>
          <a:prstGeom prst="rect">
            <a:avLst/>
          </a:prstGeom>
          <a:noFill/>
          <a:ln w="9525">
            <a:noFill/>
            <a:miter lim="800000"/>
            <a:headEnd/>
            <a:tailEnd/>
          </a:ln>
        </p:spPr>
        <p:txBody>
          <a:bodyPr>
            <a:spAutoFit/>
          </a:bodyPr>
          <a:lstStyle/>
          <a:p>
            <a:r>
              <a:rPr lang="en-US"/>
              <a:t>Noise Entropy</a:t>
            </a:r>
          </a:p>
        </p:txBody>
      </p:sp>
      <p:sp>
        <p:nvSpPr>
          <p:cNvPr id="25609" name="TextBox 13"/>
          <p:cNvSpPr txBox="1">
            <a:spLocks noChangeArrowheads="1"/>
          </p:cNvSpPr>
          <p:nvPr/>
        </p:nvSpPr>
        <p:spPr bwMode="auto">
          <a:xfrm>
            <a:off x="-355600" y="6096000"/>
            <a:ext cx="4267200" cy="738188"/>
          </a:xfrm>
          <a:prstGeom prst="rect">
            <a:avLst/>
          </a:prstGeom>
          <a:noFill/>
          <a:ln w="9525">
            <a:noFill/>
            <a:miter lim="800000"/>
            <a:headEnd/>
            <a:tailEnd/>
          </a:ln>
        </p:spPr>
        <p:txBody>
          <a:bodyPr>
            <a:spAutoFit/>
          </a:bodyPr>
          <a:lstStyle/>
          <a:p>
            <a:r>
              <a:rPr lang="en-US"/>
              <a:t>Maximize</a:t>
            </a:r>
          </a:p>
        </p:txBody>
      </p:sp>
      <p:cxnSp>
        <p:nvCxnSpPr>
          <p:cNvPr id="12" name="Straight Arrow Connector 11"/>
          <p:cNvCxnSpPr>
            <a:cxnSpLocks noChangeShapeType="1"/>
          </p:cNvCxnSpPr>
          <p:nvPr/>
        </p:nvCxnSpPr>
        <p:spPr bwMode="auto">
          <a:xfrm flipV="1">
            <a:off x="8559800" y="2438400"/>
            <a:ext cx="685800" cy="228600"/>
          </a:xfrm>
          <a:prstGeom prst="straightConnector1">
            <a:avLst/>
          </a:prstGeom>
          <a:noFill/>
          <a:ln w="25400" algn="ctr">
            <a:solidFill>
              <a:srgbClr val="000000"/>
            </a:solidFill>
            <a:round/>
            <a:headEnd/>
            <a:tailEnd type="arrow" w="med" len="med"/>
          </a:ln>
        </p:spPr>
      </p:cxnSp>
      <p:sp>
        <p:nvSpPr>
          <p:cNvPr id="13" name="TextBox 12"/>
          <p:cNvSpPr txBox="1">
            <a:spLocks noChangeArrowheads="1"/>
          </p:cNvSpPr>
          <p:nvPr/>
        </p:nvSpPr>
        <p:spPr bwMode="auto">
          <a:xfrm>
            <a:off x="9321800" y="1905000"/>
            <a:ext cx="3302000" cy="1384300"/>
          </a:xfrm>
          <a:prstGeom prst="rect">
            <a:avLst/>
          </a:prstGeom>
          <a:noFill/>
          <a:ln w="9525">
            <a:noFill/>
            <a:miter lim="800000"/>
            <a:headEnd/>
            <a:tailEnd/>
          </a:ln>
        </p:spPr>
        <p:txBody>
          <a:bodyPr>
            <a:spAutoFit/>
          </a:bodyPr>
          <a:lstStyle/>
          <a:p>
            <a:r>
              <a:rPr lang="en-US"/>
              <a:t>depends on</a:t>
            </a:r>
          </a:p>
          <a:p>
            <a:r>
              <a:rPr lang="en-US"/>
              <a:t>P(output)</a:t>
            </a:r>
          </a:p>
        </p:txBody>
      </p:sp>
      <p:sp>
        <p:nvSpPr>
          <p:cNvPr id="14" name="TextBox 13"/>
          <p:cNvSpPr txBox="1">
            <a:spLocks noChangeArrowheads="1"/>
          </p:cNvSpPr>
          <p:nvPr/>
        </p:nvSpPr>
        <p:spPr bwMode="auto">
          <a:xfrm>
            <a:off x="9169400" y="7772400"/>
            <a:ext cx="4191000" cy="1384300"/>
          </a:xfrm>
          <a:prstGeom prst="rect">
            <a:avLst/>
          </a:prstGeom>
          <a:noFill/>
          <a:ln w="9525">
            <a:noFill/>
            <a:miter lim="800000"/>
            <a:headEnd/>
            <a:tailEnd/>
          </a:ln>
        </p:spPr>
        <p:txBody>
          <a:bodyPr>
            <a:spAutoFit/>
          </a:bodyPr>
          <a:lstStyle/>
          <a:p>
            <a:r>
              <a:rPr lang="en-US"/>
              <a:t>depends on</a:t>
            </a:r>
          </a:p>
          <a:p>
            <a:r>
              <a:rPr lang="en-US"/>
              <a:t>P(output|input)</a:t>
            </a:r>
          </a:p>
        </p:txBody>
      </p:sp>
      <p:cxnSp>
        <p:nvCxnSpPr>
          <p:cNvPr id="16" name="Straight Arrow Connector 15"/>
          <p:cNvCxnSpPr>
            <a:cxnSpLocks noChangeShapeType="1"/>
          </p:cNvCxnSpPr>
          <p:nvPr/>
        </p:nvCxnSpPr>
        <p:spPr bwMode="auto">
          <a:xfrm rot="16200000" flipH="1">
            <a:off x="8902700" y="6743700"/>
            <a:ext cx="762000" cy="685800"/>
          </a:xfrm>
          <a:prstGeom prst="straightConnector1">
            <a:avLst/>
          </a:prstGeom>
          <a:noFill/>
          <a:ln w="25400" algn="ctr">
            <a:solidFill>
              <a:srgbClr val="000000"/>
            </a:solidFill>
            <a:round/>
            <a:headEnd/>
            <a:tailEnd type="arrow" w="med" len="med"/>
          </a:ln>
        </p:spPr>
      </p:cxnSp>
    </p:spTree>
    <p:custDataLst>
      <p:tags r:id="rId1"/>
    </p:custDataLst>
  </p:cSld>
  <p:clrMapOvr>
    <a:masterClrMapping/>
  </p:clrMapOvr>
  <p:transition advTm="63281"/>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5"/>
          <p:cNvPicPr>
            <a:picLocks noChangeAspect="1" noChangeArrowheads="1"/>
          </p:cNvPicPr>
          <p:nvPr/>
        </p:nvPicPr>
        <p:blipFill>
          <a:blip r:embed="rId4" cstate="print"/>
          <a:srcRect/>
          <a:stretch>
            <a:fillRect/>
          </a:stretch>
        </p:blipFill>
        <p:spPr bwMode="auto">
          <a:xfrm>
            <a:off x="4546600" y="2057400"/>
            <a:ext cx="6223000" cy="6769100"/>
          </a:xfrm>
          <a:prstGeom prst="rect">
            <a:avLst/>
          </a:prstGeom>
          <a:noFill/>
          <a:ln w="12700">
            <a:noFill/>
            <a:miter lim="800000"/>
            <a:headEnd/>
            <a:tailEnd/>
          </a:ln>
        </p:spPr>
      </p:pic>
      <p:sp>
        <p:nvSpPr>
          <p:cNvPr id="17" name="Pie 16"/>
          <p:cNvSpPr/>
          <p:nvPr/>
        </p:nvSpPr>
        <p:spPr bwMode="auto">
          <a:xfrm>
            <a:off x="4622800" y="2667000"/>
            <a:ext cx="6096000" cy="6248400"/>
          </a:xfrm>
          <a:prstGeom prst="pie">
            <a:avLst>
              <a:gd name="adj1" fmla="val 11979878"/>
              <a:gd name="adj2" fmla="val 20476624"/>
            </a:avLst>
          </a:prstGeom>
          <a:solidFill>
            <a:srgbClr val="92D050"/>
          </a:solidFill>
          <a:ln w="25400" cap="flat" cmpd="sng" algn="ctr">
            <a:solidFill>
              <a:srgbClr val="000000"/>
            </a:solidFill>
            <a:prstDash val="solid"/>
            <a:round/>
            <a:headEnd type="none" w="med" len="med"/>
            <a:tailEnd type="none" w="med" len="med"/>
          </a:ln>
          <a:effectLst/>
          <a:scene3d>
            <a:camera prst="orthographicFront">
              <a:rot lat="0" lon="0" rev="0"/>
            </a:camera>
            <a:lightRig rig="threePt" dir="t"/>
          </a:scene3d>
        </p:spPr>
        <p:txBody>
          <a:bodyPr/>
          <a:lstStyle/>
          <a:p>
            <a:pPr>
              <a:defRPr/>
            </a:pPr>
            <a:endParaRPr lang="en-US" dirty="0">
              <a:solidFill>
                <a:srgbClr val="92D050"/>
              </a:solidFill>
            </a:endParaRPr>
          </a:p>
        </p:txBody>
      </p:sp>
      <p:sp>
        <p:nvSpPr>
          <p:cNvPr id="18" name="Pie 17"/>
          <p:cNvSpPr/>
          <p:nvPr/>
        </p:nvSpPr>
        <p:spPr bwMode="auto">
          <a:xfrm>
            <a:off x="4622800" y="2514600"/>
            <a:ext cx="6096000" cy="6324600"/>
          </a:xfrm>
          <a:prstGeom prst="pie">
            <a:avLst>
              <a:gd name="adj1" fmla="val 20465313"/>
              <a:gd name="adj2" fmla="val 11884052"/>
            </a:avLst>
          </a:prstGeom>
          <a:solidFill>
            <a:srgbClr val="FF0000"/>
          </a:solidFill>
          <a:ln w="25400" cap="flat" cmpd="sng" algn="ctr">
            <a:solidFill>
              <a:srgbClr val="000000"/>
            </a:solidFill>
            <a:prstDash val="solid"/>
            <a:round/>
            <a:headEnd type="none" w="med" len="med"/>
            <a:tailEnd type="none" w="med" len="med"/>
          </a:ln>
          <a:effectLst/>
          <a:scene3d>
            <a:camera prst="orthographicFront">
              <a:rot lat="0" lon="0" rev="0"/>
            </a:camera>
            <a:lightRig rig="threePt" dir="t"/>
          </a:scene3d>
        </p:spPr>
        <p:txBody>
          <a:bodyPr/>
          <a:lstStyle/>
          <a:p>
            <a:pPr>
              <a:defRPr/>
            </a:pPr>
            <a:endParaRPr lang="en-US" dirty="0">
              <a:solidFill>
                <a:srgbClr val="92D050"/>
              </a:solidFill>
            </a:endParaRPr>
          </a:p>
        </p:txBody>
      </p:sp>
      <p:sp>
        <p:nvSpPr>
          <p:cNvPr id="26629" name="Rectangle 1"/>
          <p:cNvSpPr>
            <a:spLocks/>
          </p:cNvSpPr>
          <p:nvPr/>
        </p:nvSpPr>
        <p:spPr bwMode="auto">
          <a:xfrm>
            <a:off x="215900" y="38100"/>
            <a:ext cx="12573000" cy="1257300"/>
          </a:xfrm>
          <a:prstGeom prst="rect">
            <a:avLst/>
          </a:prstGeom>
          <a:noFill/>
          <a:ln w="12700">
            <a:noFill/>
            <a:miter lim="800000"/>
            <a:headEnd/>
            <a:tailEnd/>
          </a:ln>
        </p:spPr>
        <p:txBody>
          <a:bodyPr lIns="0" tIns="0" rIns="0" bIns="0" anchor="ctr"/>
          <a:lstStyle/>
          <a:p>
            <a:r>
              <a:rPr lang="en-US" sz="6500">
                <a:solidFill>
                  <a:schemeClr val="tx1"/>
                </a:solidFill>
                <a:latin typeface="Arial" charset="0"/>
                <a:ea typeface="Gill Sans" charset="0"/>
                <a:cs typeface="Arial" charset="0"/>
              </a:rPr>
              <a:t>Maximum noise entropy</a:t>
            </a:r>
          </a:p>
        </p:txBody>
      </p:sp>
      <p:sp>
        <p:nvSpPr>
          <p:cNvPr id="26630" name="Rectangle 2"/>
          <p:cNvSpPr>
            <a:spLocks/>
          </p:cNvSpPr>
          <p:nvPr/>
        </p:nvSpPr>
        <p:spPr bwMode="auto">
          <a:xfrm>
            <a:off x="25400" y="1371600"/>
            <a:ext cx="12966700" cy="152400"/>
          </a:xfrm>
          <a:prstGeom prst="rect">
            <a:avLst/>
          </a:prstGeom>
          <a:gradFill rotWithShape="0">
            <a:gsLst>
              <a:gs pos="0">
                <a:srgbClr val="000000"/>
              </a:gs>
              <a:gs pos="50777">
                <a:srgbClr val="7F7F7F"/>
              </a:gs>
              <a:gs pos="96890">
                <a:srgbClr val="FFFFFF"/>
              </a:gs>
              <a:gs pos="100000">
                <a:srgbClr val="FFFFFF"/>
              </a:gs>
            </a:gsLst>
            <a:path path="rect">
              <a:fillToRect l="50000" t="50000" r="50000" b="50000"/>
            </a:path>
          </a:gradFill>
          <a:ln w="25400">
            <a:noFill/>
            <a:miter lim="800000"/>
            <a:headEnd/>
            <a:tailEnd/>
          </a:ln>
        </p:spPr>
        <p:txBody>
          <a:bodyPr lIns="0" tIns="0" rIns="0" bIns="0"/>
          <a:lstStyle/>
          <a:p>
            <a:endParaRPr lang="en-US"/>
          </a:p>
        </p:txBody>
      </p:sp>
      <p:sp>
        <p:nvSpPr>
          <p:cNvPr id="11" name="TextBox 10"/>
          <p:cNvSpPr txBox="1">
            <a:spLocks noChangeArrowheads="1"/>
          </p:cNvSpPr>
          <p:nvPr/>
        </p:nvSpPr>
        <p:spPr bwMode="auto">
          <a:xfrm>
            <a:off x="5461000" y="3276600"/>
            <a:ext cx="4267200" cy="1384300"/>
          </a:xfrm>
          <a:prstGeom prst="rect">
            <a:avLst/>
          </a:prstGeom>
          <a:noFill/>
          <a:ln w="9525">
            <a:noFill/>
            <a:miter lim="800000"/>
            <a:headEnd/>
            <a:tailEnd/>
          </a:ln>
        </p:spPr>
        <p:txBody>
          <a:bodyPr>
            <a:spAutoFit/>
          </a:bodyPr>
          <a:lstStyle/>
          <a:p>
            <a:r>
              <a:rPr lang="en-US"/>
              <a:t>Info due to linear moments</a:t>
            </a:r>
          </a:p>
        </p:txBody>
      </p:sp>
      <p:sp>
        <p:nvSpPr>
          <p:cNvPr id="12" name="TextBox 11"/>
          <p:cNvSpPr txBox="1">
            <a:spLocks noChangeArrowheads="1"/>
          </p:cNvSpPr>
          <p:nvPr/>
        </p:nvSpPr>
        <p:spPr bwMode="auto">
          <a:xfrm>
            <a:off x="5461000" y="6119813"/>
            <a:ext cx="5232400" cy="2030412"/>
          </a:xfrm>
          <a:prstGeom prst="rect">
            <a:avLst/>
          </a:prstGeom>
          <a:noFill/>
          <a:ln w="9525">
            <a:noFill/>
            <a:miter lim="800000"/>
            <a:headEnd/>
            <a:tailEnd/>
          </a:ln>
        </p:spPr>
        <p:txBody>
          <a:bodyPr>
            <a:spAutoFit/>
          </a:bodyPr>
          <a:lstStyle/>
          <a:p>
            <a:r>
              <a:rPr lang="en-US"/>
              <a:t>Max Noise Entropy</a:t>
            </a:r>
          </a:p>
          <a:p>
            <a:r>
              <a:rPr lang="en-US"/>
              <a:t>given  linear moments</a:t>
            </a:r>
          </a:p>
        </p:txBody>
      </p:sp>
      <p:sp>
        <p:nvSpPr>
          <p:cNvPr id="26633" name="Rectangle 4"/>
          <p:cNvSpPr>
            <a:spLocks/>
          </p:cNvSpPr>
          <p:nvPr/>
        </p:nvSpPr>
        <p:spPr bwMode="auto">
          <a:xfrm>
            <a:off x="203200" y="2724150"/>
            <a:ext cx="3860800" cy="1346200"/>
          </a:xfrm>
          <a:prstGeom prst="rect">
            <a:avLst/>
          </a:prstGeom>
          <a:noFill/>
          <a:ln w="12700">
            <a:noFill/>
            <a:miter lim="800000"/>
            <a:headEnd/>
            <a:tailEnd/>
          </a:ln>
        </p:spPr>
        <p:txBody>
          <a:bodyPr lIns="0" tIns="0" rIns="0" bIns="0" anchor="ctr"/>
          <a:lstStyle/>
          <a:p>
            <a:pPr>
              <a:buFont typeface="Arial" charset="0"/>
              <a:buChar char="•"/>
            </a:pPr>
            <a:r>
              <a:rPr lang="en-US">
                <a:solidFill>
                  <a:schemeClr val="tx1"/>
                </a:solidFill>
                <a:ea typeface="Gill Sans" charset="0"/>
                <a:cs typeface="Gill Sans" charset="0"/>
              </a:rPr>
              <a:t> mean output</a:t>
            </a:r>
          </a:p>
        </p:txBody>
      </p:sp>
      <p:sp>
        <p:nvSpPr>
          <p:cNvPr id="26634" name="Rectangle 4"/>
          <p:cNvSpPr>
            <a:spLocks/>
          </p:cNvSpPr>
          <p:nvPr/>
        </p:nvSpPr>
        <p:spPr bwMode="auto">
          <a:xfrm>
            <a:off x="203200" y="2032000"/>
            <a:ext cx="3860800" cy="914400"/>
          </a:xfrm>
          <a:prstGeom prst="rect">
            <a:avLst/>
          </a:prstGeom>
          <a:noFill/>
          <a:ln w="12700">
            <a:noFill/>
            <a:miter lim="800000"/>
            <a:headEnd/>
            <a:tailEnd/>
          </a:ln>
        </p:spPr>
        <p:txBody>
          <a:bodyPr lIns="0" tIns="0" rIns="0" bIns="0" anchor="ctr"/>
          <a:lstStyle/>
          <a:p>
            <a:r>
              <a:rPr lang="en-US" sz="5000">
                <a:solidFill>
                  <a:schemeClr val="tx1"/>
                </a:solidFill>
                <a:ea typeface="Gill Sans" charset="0"/>
                <a:cs typeface="Gill Sans" charset="0"/>
              </a:rPr>
              <a:t>Constrain: </a:t>
            </a:r>
          </a:p>
        </p:txBody>
      </p:sp>
      <p:sp>
        <p:nvSpPr>
          <p:cNvPr id="20" name="Rectangle 4"/>
          <p:cNvSpPr>
            <a:spLocks/>
          </p:cNvSpPr>
          <p:nvPr/>
        </p:nvSpPr>
        <p:spPr bwMode="auto">
          <a:xfrm>
            <a:off x="101600" y="4114800"/>
            <a:ext cx="3657600" cy="1346200"/>
          </a:xfrm>
          <a:prstGeom prst="rect">
            <a:avLst/>
          </a:prstGeom>
          <a:noFill/>
          <a:ln w="12700">
            <a:noFill/>
            <a:miter lim="800000"/>
            <a:headEnd/>
            <a:tailEnd/>
          </a:ln>
        </p:spPr>
        <p:txBody>
          <a:bodyPr lIns="0" tIns="0" rIns="0" bIns="0" anchor="ctr"/>
          <a:lstStyle/>
          <a:p>
            <a:pPr>
              <a:buFont typeface="Arial" charset="0"/>
              <a:buChar char="•"/>
            </a:pPr>
            <a:r>
              <a:rPr lang="en-US">
                <a:solidFill>
                  <a:schemeClr val="tx1"/>
                </a:solidFill>
                <a:ea typeface="Gill Sans" charset="0"/>
                <a:cs typeface="Gill Sans" charset="0"/>
              </a:rPr>
              <a:t> linear input moments</a:t>
            </a:r>
          </a:p>
        </p:txBody>
      </p:sp>
      <p:cxnSp>
        <p:nvCxnSpPr>
          <p:cNvPr id="22" name="Straight Connector 21"/>
          <p:cNvCxnSpPr>
            <a:cxnSpLocks noChangeShapeType="1"/>
          </p:cNvCxnSpPr>
          <p:nvPr/>
        </p:nvCxnSpPr>
        <p:spPr bwMode="auto">
          <a:xfrm>
            <a:off x="4521200" y="3657600"/>
            <a:ext cx="914400" cy="762000"/>
          </a:xfrm>
          <a:prstGeom prst="line">
            <a:avLst/>
          </a:prstGeom>
          <a:noFill/>
          <a:ln w="25400" algn="ctr">
            <a:solidFill>
              <a:srgbClr val="000000"/>
            </a:solidFill>
            <a:round/>
            <a:headEnd/>
            <a:tailEnd/>
          </a:ln>
        </p:spPr>
      </p:cxnSp>
      <p:cxnSp>
        <p:nvCxnSpPr>
          <p:cNvPr id="24" name="Straight Connector 23"/>
          <p:cNvCxnSpPr>
            <a:cxnSpLocks noChangeShapeType="1"/>
          </p:cNvCxnSpPr>
          <p:nvPr/>
        </p:nvCxnSpPr>
        <p:spPr bwMode="auto">
          <a:xfrm>
            <a:off x="4064000" y="4876800"/>
            <a:ext cx="914400" cy="457200"/>
          </a:xfrm>
          <a:prstGeom prst="line">
            <a:avLst/>
          </a:prstGeom>
          <a:noFill/>
          <a:ln w="25400" algn="ctr">
            <a:solidFill>
              <a:srgbClr val="000000"/>
            </a:solidFill>
            <a:round/>
            <a:headEnd/>
            <a:tailEnd/>
          </a:ln>
        </p:spPr>
      </p:cxnSp>
    </p:spTree>
    <p:custDataLst>
      <p:tags r:id="rId1"/>
    </p:custDataLst>
  </p:cSld>
  <p:clrMapOvr>
    <a:masterClrMapping/>
  </p:clrMapOvr>
  <p:transition advTm="62797"/>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22"/>
                                        </p:tgtEl>
                                        <p:attrNameLst>
                                          <p:attrName>style.visibility</p:attrName>
                                        </p:attrNameLst>
                                      </p:cBhvr>
                                      <p:to>
                                        <p:strVal val="hidden"/>
                                      </p:to>
                                    </p:set>
                                  </p:childTnLst>
                                </p:cTn>
                              </p:par>
                              <p:par>
                                <p:cTn id="9" presetID="1" presetClass="entr" presetSubtype="0"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2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5"/>
          <p:cNvPicPr>
            <a:picLocks noChangeAspect="1" noChangeArrowheads="1"/>
          </p:cNvPicPr>
          <p:nvPr/>
        </p:nvPicPr>
        <p:blipFill>
          <a:blip r:embed="rId3" cstate="print"/>
          <a:srcRect/>
          <a:stretch>
            <a:fillRect/>
          </a:stretch>
        </p:blipFill>
        <p:spPr bwMode="auto">
          <a:xfrm>
            <a:off x="4546600" y="2057400"/>
            <a:ext cx="6223000" cy="6769100"/>
          </a:xfrm>
          <a:prstGeom prst="rect">
            <a:avLst/>
          </a:prstGeom>
          <a:noFill/>
          <a:ln w="12700">
            <a:noFill/>
            <a:miter lim="800000"/>
            <a:headEnd/>
            <a:tailEnd/>
          </a:ln>
        </p:spPr>
      </p:pic>
      <p:sp>
        <p:nvSpPr>
          <p:cNvPr id="17" name="Pie 16"/>
          <p:cNvSpPr/>
          <p:nvPr/>
        </p:nvSpPr>
        <p:spPr bwMode="auto">
          <a:xfrm>
            <a:off x="4622800" y="2667000"/>
            <a:ext cx="6096000" cy="6248400"/>
          </a:xfrm>
          <a:prstGeom prst="pie">
            <a:avLst>
              <a:gd name="adj1" fmla="val 11979878"/>
              <a:gd name="adj2" fmla="val 20476624"/>
            </a:avLst>
          </a:prstGeom>
          <a:solidFill>
            <a:srgbClr val="92D050"/>
          </a:solidFill>
          <a:ln w="25400" cap="flat" cmpd="sng" algn="ctr">
            <a:solidFill>
              <a:srgbClr val="000000"/>
            </a:solidFill>
            <a:prstDash val="solid"/>
            <a:round/>
            <a:headEnd type="none" w="med" len="med"/>
            <a:tailEnd type="none" w="med" len="med"/>
          </a:ln>
          <a:effectLst/>
          <a:scene3d>
            <a:camera prst="orthographicFront">
              <a:rot lat="0" lon="0" rev="0"/>
            </a:camera>
            <a:lightRig rig="threePt" dir="t"/>
          </a:scene3d>
        </p:spPr>
        <p:txBody>
          <a:bodyPr/>
          <a:lstStyle/>
          <a:p>
            <a:pPr>
              <a:defRPr/>
            </a:pPr>
            <a:endParaRPr lang="en-US" dirty="0">
              <a:solidFill>
                <a:srgbClr val="92D050"/>
              </a:solidFill>
            </a:endParaRPr>
          </a:p>
        </p:txBody>
      </p:sp>
      <p:sp>
        <p:nvSpPr>
          <p:cNvPr id="18" name="Pie 17"/>
          <p:cNvSpPr/>
          <p:nvPr/>
        </p:nvSpPr>
        <p:spPr bwMode="auto">
          <a:xfrm>
            <a:off x="4622800" y="2514600"/>
            <a:ext cx="6096000" cy="6324600"/>
          </a:xfrm>
          <a:prstGeom prst="pie">
            <a:avLst>
              <a:gd name="adj1" fmla="val 2694578"/>
              <a:gd name="adj2" fmla="val 11884052"/>
            </a:avLst>
          </a:prstGeom>
          <a:solidFill>
            <a:srgbClr val="FF0000"/>
          </a:solidFill>
          <a:ln w="25400" cap="flat" cmpd="sng" algn="ctr">
            <a:solidFill>
              <a:srgbClr val="000000"/>
            </a:solidFill>
            <a:prstDash val="solid"/>
            <a:round/>
            <a:headEnd type="none" w="med" len="med"/>
            <a:tailEnd type="none" w="med" len="med"/>
          </a:ln>
          <a:effectLst/>
          <a:scene3d>
            <a:camera prst="orthographicFront">
              <a:rot lat="0" lon="0" rev="0"/>
            </a:camera>
            <a:lightRig rig="threePt" dir="t"/>
          </a:scene3d>
        </p:spPr>
        <p:txBody>
          <a:bodyPr/>
          <a:lstStyle/>
          <a:p>
            <a:pPr>
              <a:defRPr/>
            </a:pPr>
            <a:endParaRPr lang="en-US" dirty="0">
              <a:solidFill>
                <a:srgbClr val="92D050"/>
              </a:solidFill>
            </a:endParaRPr>
          </a:p>
        </p:txBody>
      </p:sp>
      <p:sp>
        <p:nvSpPr>
          <p:cNvPr id="27653" name="Rectangle 1"/>
          <p:cNvSpPr>
            <a:spLocks/>
          </p:cNvSpPr>
          <p:nvPr/>
        </p:nvSpPr>
        <p:spPr bwMode="auto">
          <a:xfrm>
            <a:off x="215900" y="38100"/>
            <a:ext cx="12573000" cy="1257300"/>
          </a:xfrm>
          <a:prstGeom prst="rect">
            <a:avLst/>
          </a:prstGeom>
          <a:noFill/>
          <a:ln w="12700">
            <a:noFill/>
            <a:miter lim="800000"/>
            <a:headEnd/>
            <a:tailEnd/>
          </a:ln>
        </p:spPr>
        <p:txBody>
          <a:bodyPr lIns="0" tIns="0" rIns="0" bIns="0" anchor="ctr"/>
          <a:lstStyle/>
          <a:p>
            <a:r>
              <a:rPr lang="en-US" sz="6500">
                <a:solidFill>
                  <a:schemeClr val="tx1"/>
                </a:solidFill>
                <a:latin typeface="Arial" charset="0"/>
                <a:ea typeface="Gill Sans" charset="0"/>
                <a:cs typeface="Arial" charset="0"/>
              </a:rPr>
              <a:t>Maximum noise entropy</a:t>
            </a:r>
          </a:p>
        </p:txBody>
      </p:sp>
      <p:sp>
        <p:nvSpPr>
          <p:cNvPr id="27654" name="Rectangle 2"/>
          <p:cNvSpPr>
            <a:spLocks/>
          </p:cNvSpPr>
          <p:nvPr/>
        </p:nvSpPr>
        <p:spPr bwMode="auto">
          <a:xfrm>
            <a:off x="25400" y="1371600"/>
            <a:ext cx="12966700" cy="152400"/>
          </a:xfrm>
          <a:prstGeom prst="rect">
            <a:avLst/>
          </a:prstGeom>
          <a:gradFill rotWithShape="0">
            <a:gsLst>
              <a:gs pos="0">
                <a:srgbClr val="000000"/>
              </a:gs>
              <a:gs pos="50777">
                <a:srgbClr val="7F7F7F"/>
              </a:gs>
              <a:gs pos="96890">
                <a:srgbClr val="FFFFFF"/>
              </a:gs>
              <a:gs pos="100000">
                <a:srgbClr val="FFFFFF"/>
              </a:gs>
            </a:gsLst>
            <a:path path="rect">
              <a:fillToRect l="50000" t="50000" r="50000" b="50000"/>
            </a:path>
          </a:gradFill>
          <a:ln w="25400">
            <a:noFill/>
            <a:miter lim="800000"/>
            <a:headEnd/>
            <a:tailEnd/>
          </a:ln>
        </p:spPr>
        <p:txBody>
          <a:bodyPr lIns="0" tIns="0" rIns="0" bIns="0"/>
          <a:lstStyle/>
          <a:p>
            <a:endParaRPr lang="en-US"/>
          </a:p>
        </p:txBody>
      </p:sp>
      <p:sp>
        <p:nvSpPr>
          <p:cNvPr id="27655" name="TextBox 10"/>
          <p:cNvSpPr txBox="1">
            <a:spLocks noChangeArrowheads="1"/>
          </p:cNvSpPr>
          <p:nvPr/>
        </p:nvSpPr>
        <p:spPr bwMode="auto">
          <a:xfrm>
            <a:off x="5461000" y="3276600"/>
            <a:ext cx="4267200" cy="1384300"/>
          </a:xfrm>
          <a:prstGeom prst="rect">
            <a:avLst/>
          </a:prstGeom>
          <a:noFill/>
          <a:ln w="9525">
            <a:noFill/>
            <a:miter lim="800000"/>
            <a:headEnd/>
            <a:tailEnd/>
          </a:ln>
        </p:spPr>
        <p:txBody>
          <a:bodyPr>
            <a:spAutoFit/>
          </a:bodyPr>
          <a:lstStyle/>
          <a:p>
            <a:r>
              <a:rPr lang="en-US"/>
              <a:t>Info due to linear moments</a:t>
            </a:r>
          </a:p>
        </p:txBody>
      </p:sp>
      <p:sp>
        <p:nvSpPr>
          <p:cNvPr id="27656" name="TextBox 11"/>
          <p:cNvSpPr txBox="1">
            <a:spLocks noChangeArrowheads="1"/>
          </p:cNvSpPr>
          <p:nvPr/>
        </p:nvSpPr>
        <p:spPr bwMode="auto">
          <a:xfrm>
            <a:off x="5207000" y="5703888"/>
            <a:ext cx="4267200" cy="2678112"/>
          </a:xfrm>
          <a:prstGeom prst="rect">
            <a:avLst/>
          </a:prstGeom>
          <a:noFill/>
          <a:ln w="9525">
            <a:noFill/>
            <a:miter lim="800000"/>
            <a:headEnd/>
            <a:tailEnd/>
          </a:ln>
        </p:spPr>
        <p:txBody>
          <a:bodyPr>
            <a:spAutoFit/>
          </a:bodyPr>
          <a:lstStyle/>
          <a:p>
            <a:pPr algn="l"/>
            <a:r>
              <a:rPr lang="en-US"/>
              <a:t>Max Noise </a:t>
            </a:r>
          </a:p>
          <a:p>
            <a:pPr algn="l"/>
            <a:r>
              <a:rPr lang="en-US"/>
              <a:t>Entropy</a:t>
            </a:r>
          </a:p>
          <a:p>
            <a:pPr algn="l"/>
            <a:r>
              <a:rPr lang="en-US"/>
              <a:t>given  1</a:t>
            </a:r>
            <a:r>
              <a:rPr lang="en-US" baseline="30000"/>
              <a:t>st</a:t>
            </a:r>
            <a:r>
              <a:rPr lang="en-US"/>
              <a:t> &amp; 2</a:t>
            </a:r>
            <a:r>
              <a:rPr lang="en-US" baseline="30000"/>
              <a:t>nd</a:t>
            </a:r>
            <a:r>
              <a:rPr lang="en-US"/>
              <a:t>  moments</a:t>
            </a:r>
          </a:p>
        </p:txBody>
      </p:sp>
      <p:sp>
        <p:nvSpPr>
          <p:cNvPr id="27657" name="Rectangle 4"/>
          <p:cNvSpPr>
            <a:spLocks/>
          </p:cNvSpPr>
          <p:nvPr/>
        </p:nvSpPr>
        <p:spPr bwMode="auto">
          <a:xfrm>
            <a:off x="558800" y="2724150"/>
            <a:ext cx="3860800" cy="1346200"/>
          </a:xfrm>
          <a:prstGeom prst="rect">
            <a:avLst/>
          </a:prstGeom>
          <a:noFill/>
          <a:ln w="12700">
            <a:noFill/>
            <a:miter lim="800000"/>
            <a:headEnd/>
            <a:tailEnd/>
          </a:ln>
        </p:spPr>
        <p:txBody>
          <a:bodyPr lIns="0" tIns="0" rIns="0" bIns="0" anchor="ctr"/>
          <a:lstStyle/>
          <a:p>
            <a:pPr algn="l">
              <a:buFont typeface="Arial" charset="0"/>
              <a:buChar char="•"/>
            </a:pPr>
            <a:r>
              <a:rPr lang="en-US">
                <a:solidFill>
                  <a:schemeClr val="tx1"/>
                </a:solidFill>
                <a:ea typeface="Gill Sans" charset="0"/>
                <a:cs typeface="Gill Sans" charset="0"/>
              </a:rPr>
              <a:t> mean output</a:t>
            </a:r>
          </a:p>
        </p:txBody>
      </p:sp>
      <p:sp>
        <p:nvSpPr>
          <p:cNvPr id="27658" name="Rectangle 4"/>
          <p:cNvSpPr>
            <a:spLocks/>
          </p:cNvSpPr>
          <p:nvPr/>
        </p:nvSpPr>
        <p:spPr bwMode="auto">
          <a:xfrm>
            <a:off x="558800" y="2032000"/>
            <a:ext cx="3860800" cy="914400"/>
          </a:xfrm>
          <a:prstGeom prst="rect">
            <a:avLst/>
          </a:prstGeom>
          <a:noFill/>
          <a:ln w="12700">
            <a:noFill/>
            <a:miter lim="800000"/>
            <a:headEnd/>
            <a:tailEnd/>
          </a:ln>
        </p:spPr>
        <p:txBody>
          <a:bodyPr lIns="0" tIns="0" rIns="0" bIns="0" anchor="ctr"/>
          <a:lstStyle/>
          <a:p>
            <a:pPr algn="l"/>
            <a:r>
              <a:rPr lang="en-US" sz="5000">
                <a:solidFill>
                  <a:schemeClr val="tx1"/>
                </a:solidFill>
                <a:ea typeface="Gill Sans" charset="0"/>
                <a:cs typeface="Gill Sans" charset="0"/>
              </a:rPr>
              <a:t>Constrain: </a:t>
            </a:r>
          </a:p>
        </p:txBody>
      </p:sp>
      <p:sp>
        <p:nvSpPr>
          <p:cNvPr id="27659" name="Rectangle 4"/>
          <p:cNvSpPr>
            <a:spLocks/>
          </p:cNvSpPr>
          <p:nvPr/>
        </p:nvSpPr>
        <p:spPr bwMode="auto">
          <a:xfrm>
            <a:off x="558800" y="4114800"/>
            <a:ext cx="3657600" cy="1346200"/>
          </a:xfrm>
          <a:prstGeom prst="rect">
            <a:avLst/>
          </a:prstGeom>
          <a:noFill/>
          <a:ln w="12700">
            <a:noFill/>
            <a:miter lim="800000"/>
            <a:headEnd/>
            <a:tailEnd/>
          </a:ln>
        </p:spPr>
        <p:txBody>
          <a:bodyPr lIns="0" tIns="0" rIns="0" bIns="0" anchor="ctr"/>
          <a:lstStyle/>
          <a:p>
            <a:pPr algn="l">
              <a:buFont typeface="Arial" charset="0"/>
              <a:buChar char="•"/>
            </a:pPr>
            <a:r>
              <a:rPr lang="en-US">
                <a:solidFill>
                  <a:schemeClr val="tx1"/>
                </a:solidFill>
                <a:ea typeface="Gill Sans" charset="0"/>
                <a:cs typeface="Gill Sans" charset="0"/>
              </a:rPr>
              <a:t> linear input</a:t>
            </a:r>
          </a:p>
          <a:p>
            <a:pPr algn="l"/>
            <a:r>
              <a:rPr lang="en-US">
                <a:solidFill>
                  <a:schemeClr val="tx1"/>
                </a:solidFill>
                <a:ea typeface="Gill Sans" charset="0"/>
                <a:cs typeface="Gill Sans" charset="0"/>
              </a:rPr>
              <a:t>   moments</a:t>
            </a:r>
          </a:p>
        </p:txBody>
      </p:sp>
      <p:cxnSp>
        <p:nvCxnSpPr>
          <p:cNvPr id="27660" name="Straight Connector 23"/>
          <p:cNvCxnSpPr>
            <a:cxnSpLocks noChangeShapeType="1"/>
          </p:cNvCxnSpPr>
          <p:nvPr/>
        </p:nvCxnSpPr>
        <p:spPr bwMode="auto">
          <a:xfrm>
            <a:off x="4064000" y="6248400"/>
            <a:ext cx="914400" cy="457200"/>
          </a:xfrm>
          <a:prstGeom prst="line">
            <a:avLst/>
          </a:prstGeom>
          <a:noFill/>
          <a:ln w="25400" algn="ctr">
            <a:solidFill>
              <a:srgbClr val="000000"/>
            </a:solidFill>
            <a:round/>
            <a:headEnd/>
            <a:tailEnd/>
          </a:ln>
        </p:spPr>
      </p:cxnSp>
      <p:sp>
        <p:nvSpPr>
          <p:cNvPr id="27661" name="Rectangle 4"/>
          <p:cNvSpPr>
            <a:spLocks/>
          </p:cNvSpPr>
          <p:nvPr/>
        </p:nvSpPr>
        <p:spPr bwMode="auto">
          <a:xfrm>
            <a:off x="558800" y="5664200"/>
            <a:ext cx="3657600" cy="1346200"/>
          </a:xfrm>
          <a:prstGeom prst="rect">
            <a:avLst/>
          </a:prstGeom>
          <a:noFill/>
          <a:ln w="12700">
            <a:noFill/>
            <a:miter lim="800000"/>
            <a:headEnd/>
            <a:tailEnd/>
          </a:ln>
        </p:spPr>
        <p:txBody>
          <a:bodyPr lIns="0" tIns="0" rIns="0" bIns="0" anchor="ctr"/>
          <a:lstStyle/>
          <a:p>
            <a:pPr algn="l">
              <a:buFont typeface="Arial" charset="0"/>
              <a:buChar char="•"/>
            </a:pPr>
            <a:r>
              <a:rPr lang="en-US">
                <a:solidFill>
                  <a:schemeClr val="tx1"/>
                </a:solidFill>
                <a:ea typeface="Gill Sans" charset="0"/>
                <a:cs typeface="Gill Sans" charset="0"/>
              </a:rPr>
              <a:t> quadratic</a:t>
            </a:r>
          </a:p>
          <a:p>
            <a:pPr algn="l"/>
            <a:r>
              <a:rPr lang="en-US">
                <a:solidFill>
                  <a:schemeClr val="tx1"/>
                </a:solidFill>
                <a:ea typeface="Gill Sans" charset="0"/>
                <a:cs typeface="Gill Sans" charset="0"/>
              </a:rPr>
              <a:t>   moments</a:t>
            </a:r>
          </a:p>
        </p:txBody>
      </p:sp>
      <p:sp>
        <p:nvSpPr>
          <p:cNvPr id="16" name="Pie 15"/>
          <p:cNvSpPr/>
          <p:nvPr/>
        </p:nvSpPr>
        <p:spPr bwMode="auto">
          <a:xfrm>
            <a:off x="4673600" y="2514600"/>
            <a:ext cx="6096000" cy="6324600"/>
          </a:xfrm>
          <a:prstGeom prst="pie">
            <a:avLst>
              <a:gd name="adj1" fmla="val 20442099"/>
              <a:gd name="adj2" fmla="val 2727768"/>
            </a:avLst>
          </a:prstGeom>
          <a:solidFill>
            <a:srgbClr val="00B050"/>
          </a:solidFill>
          <a:ln w="25400" cap="flat" cmpd="sng" algn="ctr">
            <a:solidFill>
              <a:srgbClr val="000000"/>
            </a:solidFill>
            <a:prstDash val="solid"/>
            <a:round/>
            <a:headEnd type="none" w="med" len="med"/>
            <a:tailEnd type="none" w="med" len="med"/>
          </a:ln>
          <a:effectLst/>
          <a:scene3d>
            <a:camera prst="orthographicFront">
              <a:rot lat="0" lon="0" rev="0"/>
            </a:camera>
            <a:lightRig rig="threePt" dir="t"/>
          </a:scene3d>
        </p:spPr>
        <p:txBody>
          <a:bodyPr/>
          <a:lstStyle/>
          <a:p>
            <a:pPr>
              <a:defRPr/>
            </a:pPr>
            <a:endParaRPr lang="en-US" dirty="0">
              <a:solidFill>
                <a:srgbClr val="92D050"/>
              </a:solidFill>
            </a:endParaRPr>
          </a:p>
        </p:txBody>
      </p:sp>
      <p:sp>
        <p:nvSpPr>
          <p:cNvPr id="27663" name="TextBox 20"/>
          <p:cNvSpPr txBox="1">
            <a:spLocks noChangeArrowheads="1"/>
          </p:cNvSpPr>
          <p:nvPr/>
        </p:nvSpPr>
        <p:spPr bwMode="auto">
          <a:xfrm>
            <a:off x="8559800" y="5257800"/>
            <a:ext cx="4267200" cy="1384300"/>
          </a:xfrm>
          <a:prstGeom prst="rect">
            <a:avLst/>
          </a:prstGeom>
          <a:noFill/>
          <a:ln w="9525">
            <a:noFill/>
            <a:miter lim="800000"/>
            <a:headEnd/>
            <a:tailEnd/>
          </a:ln>
        </p:spPr>
        <p:txBody>
          <a:bodyPr>
            <a:spAutoFit/>
          </a:bodyPr>
          <a:lstStyle/>
          <a:p>
            <a:pPr algn="l"/>
            <a:r>
              <a:rPr lang="en-US"/>
              <a:t>Info in 2</a:t>
            </a:r>
            <a:r>
              <a:rPr lang="en-US" baseline="30000"/>
              <a:t>nd</a:t>
            </a:r>
            <a:r>
              <a:rPr lang="en-US"/>
              <a:t> </a:t>
            </a:r>
          </a:p>
          <a:p>
            <a:pPr algn="l"/>
            <a:r>
              <a:rPr lang="en-US"/>
              <a:t>order moments</a:t>
            </a:r>
          </a:p>
        </p:txBody>
      </p:sp>
    </p:spTree>
  </p:cSld>
  <p:clrMapOvr>
    <a:masterClrMapping/>
  </p:clrMapOvr>
  <p:transition advTm="34437"/>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TextBox 2"/>
          <p:cNvSpPr txBox="1">
            <a:spLocks noChangeArrowheads="1"/>
          </p:cNvSpPr>
          <p:nvPr/>
        </p:nvSpPr>
        <p:spPr bwMode="auto">
          <a:xfrm>
            <a:off x="-50800" y="3200400"/>
            <a:ext cx="5638800" cy="738187"/>
          </a:xfrm>
          <a:prstGeom prst="rect">
            <a:avLst/>
          </a:prstGeom>
          <a:solidFill>
            <a:schemeClr val="bg1"/>
          </a:solidFill>
          <a:ln w="9525">
            <a:noFill/>
            <a:miter lim="800000"/>
            <a:headEnd/>
            <a:tailEnd/>
          </a:ln>
        </p:spPr>
        <p:txBody>
          <a:bodyPr lIns="0" rIns="0">
            <a:spAutoFit/>
          </a:bodyPr>
          <a:lstStyle/>
          <a:p>
            <a:r>
              <a:rPr lang="en-US" dirty="0" smtClean="0"/>
              <a:t>P(output y </a:t>
            </a:r>
            <a:r>
              <a:rPr lang="en-US" dirty="0"/>
              <a:t>| </a:t>
            </a:r>
            <a:r>
              <a:rPr lang="en-US" dirty="0" smtClean="0"/>
              <a:t>input x)=</a:t>
            </a:r>
            <a:endParaRPr lang="en-US" dirty="0"/>
          </a:p>
        </p:txBody>
      </p:sp>
      <p:graphicFrame>
        <p:nvGraphicFramePr>
          <p:cNvPr id="1026" name="Object 2"/>
          <p:cNvGraphicFramePr>
            <a:graphicFrameLocks noChangeAspect="1"/>
          </p:cNvGraphicFramePr>
          <p:nvPr/>
        </p:nvGraphicFramePr>
        <p:xfrm>
          <a:off x="5057775" y="2362200"/>
          <a:ext cx="7997825" cy="2471738"/>
        </p:xfrm>
        <a:graphic>
          <a:graphicData uri="http://schemas.openxmlformats.org/presentationml/2006/ole">
            <p:oleObj spid="_x0000_s195586" name="Equation" r:id="rId3" imgW="1562040" imgH="482400" progId="Equation.DSMT4">
              <p:embed/>
            </p:oleObj>
          </a:graphicData>
        </a:graphic>
      </p:graphicFrame>
      <p:sp>
        <p:nvSpPr>
          <p:cNvPr id="1031" name="Rectangle 1"/>
          <p:cNvSpPr>
            <a:spLocks/>
          </p:cNvSpPr>
          <p:nvPr/>
        </p:nvSpPr>
        <p:spPr bwMode="auto">
          <a:xfrm>
            <a:off x="215900" y="38100"/>
            <a:ext cx="12573000" cy="1257300"/>
          </a:xfrm>
          <a:prstGeom prst="rect">
            <a:avLst/>
          </a:prstGeom>
          <a:noFill/>
          <a:ln w="12700">
            <a:noFill/>
            <a:miter lim="800000"/>
            <a:headEnd/>
            <a:tailEnd/>
          </a:ln>
        </p:spPr>
        <p:txBody>
          <a:bodyPr lIns="0" tIns="0" rIns="0" bIns="0" anchor="ctr"/>
          <a:lstStyle/>
          <a:p>
            <a:r>
              <a:rPr lang="en-US" sz="6000" dirty="0">
                <a:solidFill>
                  <a:schemeClr val="tx1"/>
                </a:solidFill>
                <a:latin typeface="Arial" charset="0"/>
                <a:ea typeface="Gill Sans" charset="0"/>
                <a:cs typeface="Arial" charset="0"/>
              </a:rPr>
              <a:t>Minimal input/output function:</a:t>
            </a:r>
          </a:p>
          <a:p>
            <a:r>
              <a:rPr lang="en-US" sz="6000" dirty="0">
                <a:solidFill>
                  <a:schemeClr val="tx1"/>
                </a:solidFill>
                <a:latin typeface="Arial" charset="0"/>
                <a:ea typeface="Gill Sans" charset="0"/>
                <a:cs typeface="Arial" charset="0"/>
              </a:rPr>
              <a:t>The Solution</a:t>
            </a:r>
          </a:p>
        </p:txBody>
      </p:sp>
      <p:sp>
        <p:nvSpPr>
          <p:cNvPr id="1032" name="Rectangle 2"/>
          <p:cNvSpPr>
            <a:spLocks/>
          </p:cNvSpPr>
          <p:nvPr/>
        </p:nvSpPr>
        <p:spPr bwMode="auto">
          <a:xfrm>
            <a:off x="25400" y="1600200"/>
            <a:ext cx="12966700" cy="152400"/>
          </a:xfrm>
          <a:prstGeom prst="rect">
            <a:avLst/>
          </a:prstGeom>
          <a:gradFill rotWithShape="0">
            <a:gsLst>
              <a:gs pos="0">
                <a:srgbClr val="000000"/>
              </a:gs>
              <a:gs pos="50777">
                <a:srgbClr val="7F7F7F"/>
              </a:gs>
              <a:gs pos="96890">
                <a:srgbClr val="FFFFFF"/>
              </a:gs>
              <a:gs pos="100000">
                <a:srgbClr val="FFFFFF"/>
              </a:gs>
            </a:gsLst>
            <a:path path="rect">
              <a:fillToRect l="50000" t="50000" r="50000" b="50000"/>
            </a:path>
          </a:gradFill>
          <a:ln w="25400">
            <a:noFill/>
            <a:miter lim="800000"/>
            <a:headEnd/>
            <a:tailEnd/>
          </a:ln>
        </p:spPr>
        <p:txBody>
          <a:bodyPr lIns="0" tIns="0" rIns="0" bIns="0"/>
          <a:lstStyle/>
          <a:p>
            <a:endParaRPr lang="en-US"/>
          </a:p>
        </p:txBody>
      </p:sp>
      <p:sp>
        <p:nvSpPr>
          <p:cNvPr id="9" name="TextBox 2"/>
          <p:cNvSpPr txBox="1">
            <a:spLocks noChangeArrowheads="1"/>
          </p:cNvSpPr>
          <p:nvPr/>
        </p:nvSpPr>
        <p:spPr bwMode="auto">
          <a:xfrm>
            <a:off x="0" y="5181600"/>
            <a:ext cx="7493000" cy="738664"/>
          </a:xfrm>
          <a:prstGeom prst="rect">
            <a:avLst/>
          </a:prstGeom>
          <a:solidFill>
            <a:schemeClr val="bg1"/>
          </a:solidFill>
          <a:ln w="9525">
            <a:noFill/>
            <a:miter lim="800000"/>
            <a:headEnd/>
            <a:tailEnd/>
          </a:ln>
        </p:spPr>
        <p:txBody>
          <a:bodyPr wrap="square" lIns="0" rIns="0">
            <a:spAutoFit/>
          </a:bodyPr>
          <a:lstStyle/>
          <a:p>
            <a:r>
              <a:rPr lang="en-US" dirty="0" smtClean="0"/>
              <a:t>For binary outputs y=0, 1:</a:t>
            </a:r>
            <a:endParaRPr lang="en-US" dirty="0"/>
          </a:p>
        </p:txBody>
      </p:sp>
      <p:graphicFrame>
        <p:nvGraphicFramePr>
          <p:cNvPr id="11" name="Object 2"/>
          <p:cNvGraphicFramePr>
            <a:graphicFrameLocks noChangeAspect="1"/>
          </p:cNvGraphicFramePr>
          <p:nvPr/>
        </p:nvGraphicFramePr>
        <p:xfrm>
          <a:off x="5738812" y="5937250"/>
          <a:ext cx="7088188" cy="3511550"/>
        </p:xfrm>
        <a:graphic>
          <a:graphicData uri="http://schemas.openxmlformats.org/presentationml/2006/ole">
            <p:oleObj spid="_x0000_s195587" name="Equation" r:id="rId4" imgW="1384200" imgH="685800" progId="Equation.DSMT4">
              <p:embed/>
            </p:oleObj>
          </a:graphicData>
        </a:graphic>
      </p:graphicFrame>
    </p:spTree>
  </p:cSld>
  <p:clrMapOvr>
    <a:masterClrMapping/>
  </p:clrMapOvr>
  <p:transition advTm="61563"/>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bg/>
                                          </p:spTgt>
                                        </p:tgtEl>
                                        <p:attrNameLst>
                                          <p:attrName>style.visibility</p:attrName>
                                        </p:attrNameLst>
                                      </p:cBhvr>
                                      <p:to>
                                        <p:strVal val="visible"/>
                                      </p:to>
                                    </p:set>
                                    <p:animEffect transition="in" filter="fade">
                                      <p:cBhvr>
                                        <p:cTn id="7" dur="500"/>
                                        <p:tgtEl>
                                          <p:spTgt spid="9">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xEl>
                                              <p:pRg st="0" end="0"/>
                                            </p:txEl>
                                          </p:spTgt>
                                        </p:tgtEl>
                                        <p:attrNameLst>
                                          <p:attrName>style.visibility</p:attrName>
                                        </p:attrNameLst>
                                      </p:cBhvr>
                                      <p:to>
                                        <p:strVal val="visible"/>
                                      </p:to>
                                    </p:set>
                                    <p:animEffect transition="in" filter="fade">
                                      <p:cBhvr>
                                        <p:cTn id="10" dur="500"/>
                                        <p:tgtEl>
                                          <p:spTgt spid="9">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allAtOnce"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TextBox 2"/>
          <p:cNvSpPr txBox="1">
            <a:spLocks noChangeArrowheads="1"/>
          </p:cNvSpPr>
          <p:nvPr/>
        </p:nvSpPr>
        <p:spPr bwMode="auto">
          <a:xfrm>
            <a:off x="635000" y="2538413"/>
            <a:ext cx="5638800" cy="738187"/>
          </a:xfrm>
          <a:prstGeom prst="rect">
            <a:avLst/>
          </a:prstGeom>
          <a:solidFill>
            <a:schemeClr val="bg1"/>
          </a:solidFill>
          <a:ln w="9525">
            <a:noFill/>
            <a:miter lim="800000"/>
            <a:headEnd/>
            <a:tailEnd/>
          </a:ln>
        </p:spPr>
        <p:txBody>
          <a:bodyPr lIns="0" rIns="0">
            <a:spAutoFit/>
          </a:bodyPr>
          <a:lstStyle/>
          <a:p>
            <a:r>
              <a:rPr lang="en-US"/>
              <a:t>P(output | input) =</a:t>
            </a:r>
          </a:p>
        </p:txBody>
      </p:sp>
      <p:pic>
        <p:nvPicPr>
          <p:cNvPr id="1028" name="Picture 3"/>
          <p:cNvPicPr>
            <a:picLocks noChangeAspect="1"/>
          </p:cNvPicPr>
          <p:nvPr/>
        </p:nvPicPr>
        <p:blipFill>
          <a:blip r:embed="rId3" cstate="print"/>
          <a:srcRect/>
          <a:stretch>
            <a:fillRect/>
          </a:stretch>
        </p:blipFill>
        <p:spPr bwMode="auto">
          <a:xfrm>
            <a:off x="482600" y="4341813"/>
            <a:ext cx="6400800" cy="5183187"/>
          </a:xfrm>
          <a:prstGeom prst="rect">
            <a:avLst/>
          </a:prstGeom>
          <a:noFill/>
          <a:ln w="25400">
            <a:noFill/>
            <a:miter lim="800000"/>
            <a:headEnd/>
            <a:tailEnd/>
          </a:ln>
        </p:spPr>
      </p:pic>
      <p:graphicFrame>
        <p:nvGraphicFramePr>
          <p:cNvPr id="1026" name="Object 2"/>
          <p:cNvGraphicFramePr>
            <a:graphicFrameLocks noChangeAspect="1"/>
          </p:cNvGraphicFramePr>
          <p:nvPr/>
        </p:nvGraphicFramePr>
        <p:xfrm>
          <a:off x="5969000" y="1905000"/>
          <a:ext cx="4876800" cy="2146300"/>
        </p:xfrm>
        <a:graphic>
          <a:graphicData uri="http://schemas.openxmlformats.org/presentationml/2006/ole">
            <p:oleObj spid="_x0000_s1026" name="Equation" r:id="rId4" imgW="952200" imgH="419040" progId="Equation.DSMT4">
              <p:embed/>
            </p:oleObj>
          </a:graphicData>
        </a:graphic>
      </p:graphicFrame>
      <p:pic>
        <p:nvPicPr>
          <p:cNvPr id="1029" name="Picture 3"/>
          <p:cNvPicPr>
            <a:picLocks noChangeAspect="1"/>
          </p:cNvPicPr>
          <p:nvPr/>
        </p:nvPicPr>
        <p:blipFill>
          <a:blip r:embed="rId5" cstate="print"/>
          <a:srcRect/>
          <a:stretch>
            <a:fillRect/>
          </a:stretch>
        </p:blipFill>
        <p:spPr bwMode="auto">
          <a:xfrm>
            <a:off x="6365875" y="5715000"/>
            <a:ext cx="6638925" cy="2838450"/>
          </a:xfrm>
          <a:prstGeom prst="rect">
            <a:avLst/>
          </a:prstGeom>
          <a:noFill/>
          <a:ln w="25400">
            <a:noFill/>
            <a:miter lim="800000"/>
            <a:headEnd/>
            <a:tailEnd/>
          </a:ln>
        </p:spPr>
      </p:pic>
      <p:sp>
        <p:nvSpPr>
          <p:cNvPr id="1030" name="Rectangle 6"/>
          <p:cNvSpPr>
            <a:spLocks noChangeArrowheads="1"/>
          </p:cNvSpPr>
          <p:nvPr/>
        </p:nvSpPr>
        <p:spPr bwMode="auto">
          <a:xfrm>
            <a:off x="406400" y="4038600"/>
            <a:ext cx="3124200" cy="1600200"/>
          </a:xfrm>
          <a:prstGeom prst="rect">
            <a:avLst/>
          </a:prstGeom>
          <a:solidFill>
            <a:schemeClr val="bg1"/>
          </a:solidFill>
          <a:ln w="25400" algn="ctr">
            <a:noFill/>
            <a:round/>
            <a:headEnd/>
            <a:tailEnd/>
          </a:ln>
        </p:spPr>
        <p:txBody>
          <a:bodyPr/>
          <a:lstStyle/>
          <a:p>
            <a:endParaRPr lang="en-US"/>
          </a:p>
        </p:txBody>
      </p:sp>
      <p:sp>
        <p:nvSpPr>
          <p:cNvPr id="1031" name="Rectangle 1"/>
          <p:cNvSpPr>
            <a:spLocks/>
          </p:cNvSpPr>
          <p:nvPr/>
        </p:nvSpPr>
        <p:spPr bwMode="auto">
          <a:xfrm>
            <a:off x="215900" y="38100"/>
            <a:ext cx="12573000" cy="1257300"/>
          </a:xfrm>
          <a:prstGeom prst="rect">
            <a:avLst/>
          </a:prstGeom>
          <a:noFill/>
          <a:ln w="12700">
            <a:noFill/>
            <a:miter lim="800000"/>
            <a:headEnd/>
            <a:tailEnd/>
          </a:ln>
        </p:spPr>
        <p:txBody>
          <a:bodyPr lIns="0" tIns="0" rIns="0" bIns="0" anchor="ctr"/>
          <a:lstStyle/>
          <a:p>
            <a:r>
              <a:rPr lang="en-US" sz="6000">
                <a:solidFill>
                  <a:schemeClr val="tx1"/>
                </a:solidFill>
                <a:latin typeface="Arial" charset="0"/>
                <a:ea typeface="Gill Sans" charset="0"/>
                <a:cs typeface="Arial" charset="0"/>
              </a:rPr>
              <a:t>Minimal input/output function:</a:t>
            </a:r>
          </a:p>
          <a:p>
            <a:r>
              <a:rPr lang="en-US" sz="6000">
                <a:solidFill>
                  <a:schemeClr val="tx1"/>
                </a:solidFill>
                <a:latin typeface="Arial" charset="0"/>
                <a:ea typeface="Gill Sans" charset="0"/>
                <a:cs typeface="Arial" charset="0"/>
              </a:rPr>
              <a:t>The Solution</a:t>
            </a:r>
          </a:p>
        </p:txBody>
      </p:sp>
      <p:sp>
        <p:nvSpPr>
          <p:cNvPr id="1032" name="Rectangle 2"/>
          <p:cNvSpPr>
            <a:spLocks/>
          </p:cNvSpPr>
          <p:nvPr/>
        </p:nvSpPr>
        <p:spPr bwMode="auto">
          <a:xfrm>
            <a:off x="25400" y="1600200"/>
            <a:ext cx="12966700" cy="152400"/>
          </a:xfrm>
          <a:prstGeom prst="rect">
            <a:avLst/>
          </a:prstGeom>
          <a:gradFill rotWithShape="0">
            <a:gsLst>
              <a:gs pos="0">
                <a:srgbClr val="000000"/>
              </a:gs>
              <a:gs pos="50777">
                <a:srgbClr val="7F7F7F"/>
              </a:gs>
              <a:gs pos="96890">
                <a:srgbClr val="FFFFFF"/>
              </a:gs>
              <a:gs pos="100000">
                <a:srgbClr val="FFFFFF"/>
              </a:gs>
            </a:gsLst>
            <a:path path="rect">
              <a:fillToRect l="50000" t="50000" r="50000" b="50000"/>
            </a:path>
          </a:gradFill>
          <a:ln w="25400">
            <a:noFill/>
            <a:miter lim="800000"/>
            <a:headEnd/>
            <a:tailEnd/>
          </a:ln>
        </p:spPr>
        <p:txBody>
          <a:bodyPr lIns="0" tIns="0" rIns="0" bIns="0"/>
          <a:lstStyle/>
          <a:p>
            <a:endParaRPr lang="en-US"/>
          </a:p>
        </p:txBody>
      </p:sp>
    </p:spTree>
  </p:cSld>
  <p:clrMapOvr>
    <a:masterClrMapping/>
  </p:clrMapOvr>
  <p:transition advTm="61563"/>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1"/>
          <p:cNvSpPr>
            <a:spLocks/>
          </p:cNvSpPr>
          <p:nvPr/>
        </p:nvSpPr>
        <p:spPr bwMode="auto">
          <a:xfrm>
            <a:off x="215900" y="-12700"/>
            <a:ext cx="12573000" cy="1257300"/>
          </a:xfrm>
          <a:prstGeom prst="rect">
            <a:avLst/>
          </a:prstGeom>
          <a:noFill/>
          <a:ln w="12700">
            <a:noFill/>
            <a:miter lim="800000"/>
            <a:headEnd/>
            <a:tailEnd/>
          </a:ln>
        </p:spPr>
        <p:txBody>
          <a:bodyPr lIns="0" tIns="0" rIns="0" bIns="0" anchor="ctr"/>
          <a:lstStyle/>
          <a:p>
            <a:r>
              <a:rPr lang="en-US" sz="8400">
                <a:solidFill>
                  <a:schemeClr val="tx1"/>
                </a:solidFill>
                <a:ea typeface="Gill Sans" charset="0"/>
                <a:cs typeface="Gill Sans" charset="0"/>
              </a:rPr>
              <a:t>Diverse shape possibilities</a:t>
            </a:r>
          </a:p>
        </p:txBody>
      </p:sp>
      <p:sp>
        <p:nvSpPr>
          <p:cNvPr id="28675" name="Rectangle 2"/>
          <p:cNvSpPr>
            <a:spLocks/>
          </p:cNvSpPr>
          <p:nvPr/>
        </p:nvSpPr>
        <p:spPr bwMode="auto">
          <a:xfrm>
            <a:off x="25400" y="1244600"/>
            <a:ext cx="12966700" cy="152400"/>
          </a:xfrm>
          <a:prstGeom prst="rect">
            <a:avLst/>
          </a:prstGeom>
          <a:gradFill rotWithShape="0">
            <a:gsLst>
              <a:gs pos="0">
                <a:srgbClr val="000000"/>
              </a:gs>
              <a:gs pos="50777">
                <a:srgbClr val="7F7F7F"/>
              </a:gs>
              <a:gs pos="96890">
                <a:srgbClr val="FFFFFF"/>
              </a:gs>
              <a:gs pos="100000">
                <a:srgbClr val="FFFFFF"/>
              </a:gs>
            </a:gsLst>
            <a:path path="rect">
              <a:fillToRect l="50000" t="50000" r="50000" b="50000"/>
            </a:path>
          </a:gradFill>
          <a:ln w="25400">
            <a:noFill/>
            <a:miter lim="800000"/>
            <a:headEnd/>
            <a:tailEnd/>
          </a:ln>
        </p:spPr>
        <p:txBody>
          <a:bodyPr lIns="0" tIns="0" rIns="0" bIns="0"/>
          <a:lstStyle/>
          <a:p>
            <a:endParaRPr lang="en-US"/>
          </a:p>
        </p:txBody>
      </p:sp>
      <p:pic>
        <p:nvPicPr>
          <p:cNvPr id="28676" name="Picture 3"/>
          <p:cNvPicPr>
            <a:picLocks noChangeAspect="1" noChangeArrowheads="1"/>
          </p:cNvPicPr>
          <p:nvPr/>
        </p:nvPicPr>
        <p:blipFill>
          <a:blip r:embed="rId2" cstate="print"/>
          <a:srcRect/>
          <a:stretch>
            <a:fillRect/>
          </a:stretch>
        </p:blipFill>
        <p:spPr bwMode="auto">
          <a:xfrm>
            <a:off x="1930400" y="1625600"/>
            <a:ext cx="9067800" cy="7870825"/>
          </a:xfrm>
          <a:prstGeom prst="rect">
            <a:avLst/>
          </a:prstGeom>
          <a:noFill/>
          <a:ln w="12700">
            <a:noFill/>
            <a:miter lim="800000"/>
            <a:headEnd/>
            <a:tailEnd/>
          </a:ln>
        </p:spPr>
      </p:pic>
    </p:spTree>
  </p:cSld>
  <p:clrMapOvr>
    <a:masterClrMapping/>
  </p:clrMapOvr>
  <p:transition advTm="18859"/>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1"/>
          <p:cNvSpPr>
            <a:spLocks noGrp="1" noChangeArrowheads="1"/>
          </p:cNvSpPr>
          <p:nvPr>
            <p:ph type="title"/>
          </p:nvPr>
        </p:nvSpPr>
        <p:spPr>
          <a:xfrm>
            <a:off x="203200" y="0"/>
            <a:ext cx="12661900" cy="1676400"/>
          </a:xfrm>
        </p:spPr>
        <p:txBody>
          <a:bodyPr/>
          <a:lstStyle/>
          <a:p>
            <a:pPr eaLnBrk="1" hangingPunct="1"/>
            <a:r>
              <a:rPr lang="en-US" sz="5000" smtClean="0">
                <a:latin typeface="Arial" charset="0"/>
                <a:cs typeface="Arial" charset="0"/>
              </a:rPr>
              <a:t>input/output functions in neural systems</a:t>
            </a:r>
            <a:br>
              <a:rPr lang="en-US" sz="5000" smtClean="0">
                <a:latin typeface="Arial" charset="0"/>
                <a:cs typeface="Arial" charset="0"/>
              </a:rPr>
            </a:br>
            <a:r>
              <a:rPr lang="en-US" sz="5000" smtClean="0">
                <a:latin typeface="Arial" charset="0"/>
                <a:cs typeface="Arial" charset="0"/>
              </a:rPr>
              <a:t>are </a:t>
            </a:r>
            <a:r>
              <a:rPr lang="en-US" sz="5000" smtClean="0">
                <a:solidFill>
                  <a:srgbClr val="FF0000"/>
                </a:solidFill>
                <a:latin typeface="Arial" charset="0"/>
                <a:cs typeface="Arial" charset="0"/>
              </a:rPr>
              <a:t>multidimensional</a:t>
            </a:r>
            <a:endParaRPr lang="en-US" sz="5000" smtClean="0">
              <a:solidFill>
                <a:srgbClr val="FF0000"/>
              </a:solidFill>
            </a:endParaRPr>
          </a:p>
        </p:txBody>
      </p:sp>
      <p:sp>
        <p:nvSpPr>
          <p:cNvPr id="29699" name="Rectangle 2"/>
          <p:cNvSpPr>
            <a:spLocks/>
          </p:cNvSpPr>
          <p:nvPr/>
        </p:nvSpPr>
        <p:spPr bwMode="auto">
          <a:xfrm>
            <a:off x="25400" y="1600200"/>
            <a:ext cx="12966700" cy="152400"/>
          </a:xfrm>
          <a:prstGeom prst="rect">
            <a:avLst/>
          </a:prstGeom>
          <a:gradFill rotWithShape="0">
            <a:gsLst>
              <a:gs pos="0">
                <a:srgbClr val="000000"/>
              </a:gs>
              <a:gs pos="50777">
                <a:srgbClr val="7F7F7F"/>
              </a:gs>
              <a:gs pos="96890">
                <a:srgbClr val="FFFFFF"/>
              </a:gs>
              <a:gs pos="100000">
                <a:srgbClr val="FFFFFF"/>
              </a:gs>
            </a:gsLst>
            <a:path path="rect">
              <a:fillToRect l="50000" t="50000" r="50000" b="50000"/>
            </a:path>
          </a:gradFill>
          <a:ln w="25400">
            <a:noFill/>
            <a:miter lim="800000"/>
            <a:headEnd/>
            <a:tailEnd/>
          </a:ln>
        </p:spPr>
        <p:txBody>
          <a:bodyPr lIns="0" tIns="0" rIns="0" bIns="0"/>
          <a:lstStyle/>
          <a:p>
            <a:endParaRPr lang="en-US"/>
          </a:p>
        </p:txBody>
      </p:sp>
      <p:sp>
        <p:nvSpPr>
          <p:cNvPr id="29700" name="Rectangle 4"/>
          <p:cNvSpPr>
            <a:spLocks/>
          </p:cNvSpPr>
          <p:nvPr/>
        </p:nvSpPr>
        <p:spPr bwMode="auto">
          <a:xfrm>
            <a:off x="0" y="8382000"/>
            <a:ext cx="5156200" cy="673100"/>
          </a:xfrm>
          <a:prstGeom prst="rect">
            <a:avLst/>
          </a:prstGeom>
          <a:noFill/>
          <a:ln w="12700">
            <a:noFill/>
            <a:miter lim="800000"/>
            <a:headEnd/>
            <a:tailEnd/>
          </a:ln>
        </p:spPr>
        <p:txBody>
          <a:bodyPr lIns="0" tIns="0" rIns="0" bIns="0" anchor="ctr"/>
          <a:lstStyle/>
          <a:p>
            <a:r>
              <a:rPr lang="en-US" sz="2200">
                <a:solidFill>
                  <a:schemeClr val="tx1"/>
                </a:solidFill>
                <a:latin typeface="Times" charset="0"/>
                <a:cs typeface="Times" charset="0"/>
                <a:sym typeface="Times" charset="0"/>
              </a:rPr>
              <a:t>Fairhall, et al. (2006) J Neurophysiol</a:t>
            </a:r>
          </a:p>
        </p:txBody>
      </p:sp>
      <p:pic>
        <p:nvPicPr>
          <p:cNvPr id="29701" name="Picture 4"/>
          <p:cNvPicPr>
            <a:picLocks noChangeAspect="1" noChangeArrowheads="1"/>
          </p:cNvPicPr>
          <p:nvPr/>
        </p:nvPicPr>
        <p:blipFill>
          <a:blip r:embed="rId3" cstate="print"/>
          <a:srcRect/>
          <a:stretch>
            <a:fillRect/>
          </a:stretch>
        </p:blipFill>
        <p:spPr bwMode="auto">
          <a:xfrm>
            <a:off x="635000" y="2514600"/>
            <a:ext cx="11383963" cy="2717800"/>
          </a:xfrm>
          <a:prstGeom prst="rect">
            <a:avLst/>
          </a:prstGeom>
          <a:noFill/>
          <a:ln w="12700">
            <a:noFill/>
            <a:miter lim="800000"/>
            <a:headEnd/>
            <a:tailEnd/>
          </a:ln>
        </p:spPr>
      </p:pic>
    </p:spTree>
  </p:cSld>
  <p:clrMapOvr>
    <a:masterClrMapping/>
  </p:clrMapOvr>
  <p:transition advTm="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1"/>
          <p:cNvPicPr>
            <a:picLocks noChangeAspect="1" noChangeArrowheads="1"/>
          </p:cNvPicPr>
          <p:nvPr/>
        </p:nvPicPr>
        <p:blipFill>
          <a:blip r:embed="rId3" cstate="print"/>
          <a:srcRect/>
          <a:stretch>
            <a:fillRect/>
          </a:stretch>
        </p:blipFill>
        <p:spPr bwMode="auto">
          <a:xfrm>
            <a:off x="4724400" y="1790700"/>
            <a:ext cx="3556000" cy="4049713"/>
          </a:xfrm>
          <a:prstGeom prst="rect">
            <a:avLst/>
          </a:prstGeom>
          <a:noFill/>
          <a:ln w="12700">
            <a:noFill/>
            <a:miter lim="800000"/>
            <a:headEnd/>
            <a:tailEnd/>
          </a:ln>
        </p:spPr>
      </p:pic>
      <p:pic>
        <p:nvPicPr>
          <p:cNvPr id="44035" name="Picture 2"/>
          <p:cNvPicPr>
            <a:picLocks noChangeAspect="1" noChangeArrowheads="1"/>
          </p:cNvPicPr>
          <p:nvPr/>
        </p:nvPicPr>
        <p:blipFill>
          <a:blip r:embed="rId4" cstate="print"/>
          <a:srcRect/>
          <a:stretch>
            <a:fillRect/>
          </a:stretch>
        </p:blipFill>
        <p:spPr bwMode="auto">
          <a:xfrm>
            <a:off x="698500" y="4570413"/>
            <a:ext cx="3556000" cy="4016375"/>
          </a:xfrm>
          <a:prstGeom prst="rect">
            <a:avLst/>
          </a:prstGeom>
          <a:noFill/>
          <a:ln w="12700">
            <a:noFill/>
            <a:miter lim="800000"/>
            <a:headEnd/>
            <a:tailEnd/>
          </a:ln>
        </p:spPr>
      </p:pic>
      <p:pic>
        <p:nvPicPr>
          <p:cNvPr id="44036" name="Picture 3"/>
          <p:cNvPicPr>
            <a:picLocks noChangeAspect="1" noChangeArrowheads="1"/>
          </p:cNvPicPr>
          <p:nvPr/>
        </p:nvPicPr>
        <p:blipFill>
          <a:blip r:embed="rId5" cstate="print"/>
          <a:srcRect/>
          <a:stretch>
            <a:fillRect/>
          </a:stretch>
        </p:blipFill>
        <p:spPr bwMode="auto">
          <a:xfrm>
            <a:off x="8597900" y="4532313"/>
            <a:ext cx="3556000" cy="4016375"/>
          </a:xfrm>
          <a:prstGeom prst="rect">
            <a:avLst/>
          </a:prstGeom>
          <a:noFill/>
          <a:ln w="12700">
            <a:noFill/>
            <a:miter lim="800000"/>
            <a:headEnd/>
            <a:tailEnd/>
          </a:ln>
        </p:spPr>
      </p:pic>
      <p:sp>
        <p:nvSpPr>
          <p:cNvPr id="44037" name="Rectangle 4"/>
          <p:cNvSpPr>
            <a:spLocks/>
          </p:cNvSpPr>
          <p:nvPr/>
        </p:nvSpPr>
        <p:spPr bwMode="auto">
          <a:xfrm>
            <a:off x="1231900" y="3454400"/>
            <a:ext cx="2273300" cy="723900"/>
          </a:xfrm>
          <a:prstGeom prst="rect">
            <a:avLst/>
          </a:prstGeom>
          <a:noFill/>
          <a:ln w="12700">
            <a:noFill/>
            <a:miter lim="800000"/>
            <a:headEnd/>
            <a:tailEnd/>
          </a:ln>
        </p:spPr>
        <p:txBody>
          <a:bodyPr wrap="none" lIns="0" tIns="0" rIns="0" bIns="0" anchor="ctr">
            <a:spAutoFit/>
          </a:bodyPr>
          <a:lstStyle/>
          <a:p>
            <a:r>
              <a:rPr lang="en-US">
                <a:solidFill>
                  <a:schemeClr val="tx1"/>
                </a:solidFill>
                <a:ea typeface="Gill Sans" charset="0"/>
                <a:cs typeface="Gill Sans" charset="0"/>
              </a:rPr>
              <a:t>~75% info</a:t>
            </a:r>
          </a:p>
        </p:txBody>
      </p:sp>
      <p:sp>
        <p:nvSpPr>
          <p:cNvPr id="44038" name="Rectangle 5"/>
          <p:cNvSpPr>
            <a:spLocks/>
          </p:cNvSpPr>
          <p:nvPr/>
        </p:nvSpPr>
        <p:spPr bwMode="auto">
          <a:xfrm>
            <a:off x="9105900" y="3454400"/>
            <a:ext cx="2273300" cy="723900"/>
          </a:xfrm>
          <a:prstGeom prst="rect">
            <a:avLst/>
          </a:prstGeom>
          <a:noFill/>
          <a:ln w="12700">
            <a:noFill/>
            <a:miter lim="800000"/>
            <a:headEnd/>
            <a:tailEnd/>
          </a:ln>
        </p:spPr>
        <p:txBody>
          <a:bodyPr wrap="none" lIns="0" tIns="0" rIns="0" bIns="0" anchor="ctr">
            <a:spAutoFit/>
          </a:bodyPr>
          <a:lstStyle/>
          <a:p>
            <a:r>
              <a:rPr lang="en-US">
                <a:solidFill>
                  <a:schemeClr val="tx1"/>
                </a:solidFill>
                <a:ea typeface="Gill Sans" charset="0"/>
                <a:cs typeface="Gill Sans" charset="0"/>
              </a:rPr>
              <a:t>~97% info</a:t>
            </a:r>
          </a:p>
        </p:txBody>
      </p:sp>
      <p:sp>
        <p:nvSpPr>
          <p:cNvPr id="32775" name="Rectangle 6"/>
          <p:cNvSpPr>
            <a:spLocks/>
          </p:cNvSpPr>
          <p:nvPr/>
        </p:nvSpPr>
        <p:spPr bwMode="auto">
          <a:xfrm>
            <a:off x="25400" y="1320800"/>
            <a:ext cx="12966700" cy="152400"/>
          </a:xfrm>
          <a:prstGeom prst="rect">
            <a:avLst/>
          </a:prstGeom>
          <a:gradFill rotWithShape="0">
            <a:gsLst>
              <a:gs pos="0">
                <a:srgbClr val="000000"/>
              </a:gs>
              <a:gs pos="50777">
                <a:srgbClr val="7F7F7F"/>
              </a:gs>
              <a:gs pos="96890">
                <a:srgbClr val="FFFFFF"/>
              </a:gs>
              <a:gs pos="100000">
                <a:srgbClr val="FFFFFF"/>
              </a:gs>
            </a:gsLst>
            <a:path path="rect">
              <a:fillToRect l="50000" t="50000" r="50000" b="50000"/>
            </a:path>
          </a:gradFill>
          <a:ln w="25400">
            <a:noFill/>
            <a:miter lim="800000"/>
            <a:headEnd/>
            <a:tailEnd/>
          </a:ln>
        </p:spPr>
        <p:txBody>
          <a:bodyPr lIns="0" tIns="0" rIns="0" bIns="0"/>
          <a:lstStyle/>
          <a:p>
            <a:endParaRPr lang="en-US"/>
          </a:p>
        </p:txBody>
      </p:sp>
      <p:sp>
        <p:nvSpPr>
          <p:cNvPr id="32776" name="Rectangle 7"/>
          <p:cNvSpPr>
            <a:spLocks/>
          </p:cNvSpPr>
          <p:nvPr/>
        </p:nvSpPr>
        <p:spPr bwMode="auto">
          <a:xfrm>
            <a:off x="50800" y="-152400"/>
            <a:ext cx="12865100" cy="1676400"/>
          </a:xfrm>
          <a:prstGeom prst="rect">
            <a:avLst/>
          </a:prstGeom>
          <a:noFill/>
          <a:ln w="12700">
            <a:noFill/>
            <a:miter lim="800000"/>
            <a:headEnd/>
            <a:tailEnd/>
          </a:ln>
        </p:spPr>
        <p:txBody>
          <a:bodyPr lIns="0" tIns="0" rIns="0" bIns="0" anchor="ctr"/>
          <a:lstStyle/>
          <a:p>
            <a:r>
              <a:rPr lang="en-US" sz="8400">
                <a:solidFill>
                  <a:schemeClr val="tx1"/>
                </a:solidFill>
                <a:ea typeface="Gill Sans" charset="0"/>
                <a:cs typeface="Gill Sans" charset="0"/>
              </a:rPr>
              <a:t>Example retinal neuron</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03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403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403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40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7" grpId="0"/>
      <p:bldP spid="4403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1"/>
          <p:cNvSpPr>
            <a:spLocks noGrp="1" noChangeArrowheads="1"/>
          </p:cNvSpPr>
          <p:nvPr>
            <p:ph type="title"/>
          </p:nvPr>
        </p:nvSpPr>
        <p:spPr>
          <a:xfrm>
            <a:off x="1270000" y="0"/>
            <a:ext cx="10464800" cy="1676400"/>
          </a:xfrm>
        </p:spPr>
        <p:txBody>
          <a:bodyPr/>
          <a:lstStyle/>
          <a:p>
            <a:pPr eaLnBrk="1" hangingPunct="1"/>
            <a:r>
              <a:rPr lang="en-US" dirty="0" smtClean="0"/>
              <a:t>Population results</a:t>
            </a:r>
          </a:p>
        </p:txBody>
      </p:sp>
      <p:sp>
        <p:nvSpPr>
          <p:cNvPr id="33795" name="Rectangle 2"/>
          <p:cNvSpPr>
            <a:spLocks/>
          </p:cNvSpPr>
          <p:nvPr/>
        </p:nvSpPr>
        <p:spPr bwMode="auto">
          <a:xfrm>
            <a:off x="25400" y="1574800"/>
            <a:ext cx="12966700" cy="152400"/>
          </a:xfrm>
          <a:prstGeom prst="rect">
            <a:avLst/>
          </a:prstGeom>
          <a:gradFill rotWithShape="0">
            <a:gsLst>
              <a:gs pos="0">
                <a:srgbClr val="000000"/>
              </a:gs>
              <a:gs pos="50777">
                <a:srgbClr val="7F7F7F"/>
              </a:gs>
              <a:gs pos="96890">
                <a:srgbClr val="FFFFFF"/>
              </a:gs>
              <a:gs pos="100000">
                <a:srgbClr val="FFFFFF"/>
              </a:gs>
            </a:gsLst>
            <a:path path="rect">
              <a:fillToRect l="50000" t="50000" r="50000" b="50000"/>
            </a:path>
          </a:gradFill>
          <a:ln w="25400">
            <a:noFill/>
            <a:miter lim="800000"/>
            <a:headEnd/>
            <a:tailEnd/>
          </a:ln>
        </p:spPr>
        <p:txBody>
          <a:bodyPr lIns="0" tIns="0" rIns="0" bIns="0"/>
          <a:lstStyle/>
          <a:p>
            <a:endParaRPr lang="en-US"/>
          </a:p>
        </p:txBody>
      </p:sp>
      <p:pic>
        <p:nvPicPr>
          <p:cNvPr id="33796" name="Picture 3"/>
          <p:cNvPicPr>
            <a:picLocks noChangeAspect="1" noChangeArrowheads="1"/>
          </p:cNvPicPr>
          <p:nvPr/>
        </p:nvPicPr>
        <p:blipFill>
          <a:blip r:embed="rId2" cstate="print"/>
          <a:srcRect/>
          <a:stretch>
            <a:fillRect/>
          </a:stretch>
        </p:blipFill>
        <p:spPr bwMode="auto">
          <a:xfrm>
            <a:off x="13144500" y="2095500"/>
            <a:ext cx="6108700" cy="5972175"/>
          </a:xfrm>
          <a:prstGeom prst="rect">
            <a:avLst/>
          </a:prstGeom>
          <a:noFill/>
          <a:ln w="12700">
            <a:noFill/>
            <a:miter lim="800000"/>
            <a:headEnd/>
            <a:tailEnd/>
          </a:ln>
        </p:spPr>
      </p:pic>
      <p:pic>
        <p:nvPicPr>
          <p:cNvPr id="33797" name="Picture 4"/>
          <p:cNvPicPr>
            <a:picLocks noChangeAspect="1" noChangeArrowheads="1"/>
          </p:cNvPicPr>
          <p:nvPr/>
        </p:nvPicPr>
        <p:blipFill>
          <a:blip r:embed="rId3" cstate="print"/>
          <a:srcRect/>
          <a:stretch>
            <a:fillRect/>
          </a:stretch>
        </p:blipFill>
        <p:spPr bwMode="auto">
          <a:xfrm>
            <a:off x="3098800" y="2057400"/>
            <a:ext cx="6223000" cy="7127875"/>
          </a:xfrm>
          <a:prstGeom prst="rect">
            <a:avLst/>
          </a:prstGeom>
          <a:noFill/>
          <a:ln w="12700">
            <a:noFill/>
            <a:miter lim="800000"/>
            <a:headEnd/>
            <a:tailEnd/>
          </a:ln>
        </p:spPr>
      </p:pic>
      <p:sp>
        <p:nvSpPr>
          <p:cNvPr id="33798" name="TextBox 5"/>
          <p:cNvSpPr txBox="1">
            <a:spLocks noChangeArrowheads="1"/>
          </p:cNvSpPr>
          <p:nvPr/>
        </p:nvSpPr>
        <p:spPr bwMode="auto">
          <a:xfrm>
            <a:off x="939800" y="2057400"/>
            <a:ext cx="11658600" cy="738188"/>
          </a:xfrm>
          <a:prstGeom prst="rect">
            <a:avLst/>
          </a:prstGeom>
          <a:noFill/>
          <a:ln w="9525">
            <a:noFill/>
            <a:miter lim="800000"/>
            <a:headEnd/>
            <a:tailEnd/>
          </a:ln>
        </p:spPr>
        <p:txBody>
          <a:bodyPr>
            <a:spAutoFit/>
          </a:bodyPr>
          <a:lstStyle/>
          <a:p>
            <a:r>
              <a:rPr lang="en-US"/>
              <a:t>% info explained by a max noise entropy model</a:t>
            </a:r>
          </a:p>
        </p:txBody>
      </p:sp>
      <p:sp>
        <p:nvSpPr>
          <p:cNvPr id="33799" name="TextBox 8"/>
          <p:cNvSpPr txBox="1">
            <a:spLocks noChangeArrowheads="1"/>
          </p:cNvSpPr>
          <p:nvPr/>
        </p:nvSpPr>
        <p:spPr bwMode="auto">
          <a:xfrm>
            <a:off x="4902200" y="8305800"/>
            <a:ext cx="3429000" cy="1292225"/>
          </a:xfrm>
          <a:prstGeom prst="rect">
            <a:avLst/>
          </a:prstGeom>
          <a:solidFill>
            <a:schemeClr val="bg1"/>
          </a:solidFill>
          <a:ln w="9525">
            <a:noFill/>
            <a:miter lim="800000"/>
            <a:headEnd/>
            <a:tailEnd/>
          </a:ln>
        </p:spPr>
        <p:txBody>
          <a:bodyPr wrap="square" lIns="0" tIns="0" rIns="0" bIns="0">
            <a:spAutoFit/>
          </a:bodyPr>
          <a:lstStyle/>
          <a:p>
            <a:r>
              <a:rPr lang="en-US" dirty="0" smtClean="0"/>
              <a:t>linear </a:t>
            </a:r>
            <a:r>
              <a:rPr lang="en-US" dirty="0"/>
              <a:t>input model</a:t>
            </a:r>
          </a:p>
        </p:txBody>
      </p:sp>
      <p:sp>
        <p:nvSpPr>
          <p:cNvPr id="10" name="TextBox 9"/>
          <p:cNvSpPr txBox="1"/>
          <p:nvPr/>
        </p:nvSpPr>
        <p:spPr>
          <a:xfrm>
            <a:off x="939800" y="4724400"/>
            <a:ext cx="3886200" cy="1292662"/>
          </a:xfrm>
          <a:prstGeom prst="rect">
            <a:avLst/>
          </a:prstGeom>
          <a:solidFill>
            <a:schemeClr val="bg1"/>
          </a:solidFill>
          <a:scene3d>
            <a:camera prst="orthographicFront">
              <a:rot lat="0" lon="0" rev="5400000"/>
            </a:camera>
            <a:lightRig rig="threePt" dir="t"/>
          </a:scene3d>
        </p:spPr>
        <p:txBody>
          <a:bodyPr wrap="square" lIns="0" tIns="0" rIns="0" bIns="0">
            <a:spAutoFit/>
          </a:bodyPr>
          <a:lstStyle/>
          <a:p>
            <a:pPr>
              <a:defRPr/>
            </a:pPr>
            <a:r>
              <a:rPr lang="en-US" dirty="0" smtClean="0"/>
              <a:t>quadratic </a:t>
            </a:r>
            <a:r>
              <a:rPr lang="en-US" dirty="0"/>
              <a:t>input model</a:t>
            </a:r>
          </a:p>
        </p:txBody>
      </p:sp>
      <p:sp>
        <p:nvSpPr>
          <p:cNvPr id="33801" name="Rectangle 10"/>
          <p:cNvSpPr>
            <a:spLocks noChangeArrowheads="1"/>
          </p:cNvSpPr>
          <p:nvPr/>
        </p:nvSpPr>
        <p:spPr bwMode="auto">
          <a:xfrm>
            <a:off x="6045200" y="6096000"/>
            <a:ext cx="3048000" cy="1905000"/>
          </a:xfrm>
          <a:prstGeom prst="rect">
            <a:avLst/>
          </a:prstGeom>
          <a:solidFill>
            <a:schemeClr val="bg1"/>
          </a:solidFill>
          <a:ln w="25400" algn="ctr">
            <a:noFill/>
            <a:round/>
            <a:headEnd/>
            <a:tailEnd/>
          </a:ln>
        </p:spPr>
        <p:txBody>
          <a:bodyPr/>
          <a:lstStyle/>
          <a:p>
            <a:endParaRPr lang="en-US"/>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2"/>
          <p:cNvSpPr txBox="1">
            <a:spLocks noChangeArrowheads="1"/>
          </p:cNvSpPr>
          <p:nvPr/>
        </p:nvSpPr>
        <p:spPr bwMode="auto">
          <a:xfrm>
            <a:off x="6705600" y="2057400"/>
            <a:ext cx="7188200" cy="5562600"/>
          </a:xfrm>
          <a:prstGeom prst="rect">
            <a:avLst/>
          </a:prstGeom>
          <a:noFill/>
          <a:ln w="12700">
            <a:noFill/>
            <a:miter lim="800000"/>
            <a:headEnd/>
            <a:tailEnd/>
          </a:ln>
          <a:effectLst/>
        </p:spPr>
        <p:txBody>
          <a:bodyPr lIns="50800" tIns="50800" rIns="50800" bIns="50800"/>
          <a:lstStyle/>
          <a:p>
            <a:pPr algn="l">
              <a:buFont typeface="Arial" pitchFamily="34" charset="0"/>
              <a:buChar char="•"/>
              <a:defRPr/>
            </a:pPr>
            <a:endParaRPr lang="en-US" sz="3800" i="1" kern="0" dirty="0">
              <a:solidFill>
                <a:schemeClr val="tx1"/>
              </a:solidFill>
              <a:latin typeface="Arial" pitchFamily="34" charset="0"/>
              <a:ea typeface="+mn-ea"/>
              <a:cs typeface="Arial" pitchFamily="34" charset="0"/>
            </a:endParaRPr>
          </a:p>
          <a:p>
            <a:pPr algn="l">
              <a:buFont typeface="Arial" pitchFamily="34" charset="0"/>
              <a:buChar char="•"/>
              <a:defRPr/>
            </a:pPr>
            <a:endParaRPr lang="en-US" sz="3800" i="1" kern="0" dirty="0">
              <a:solidFill>
                <a:schemeClr val="tx1"/>
              </a:solidFill>
              <a:latin typeface="Arial" pitchFamily="34" charset="0"/>
              <a:ea typeface="+mn-ea"/>
              <a:cs typeface="Arial" pitchFamily="34" charset="0"/>
            </a:endParaRPr>
          </a:p>
        </p:txBody>
      </p:sp>
      <p:sp>
        <p:nvSpPr>
          <p:cNvPr id="35843" name="Rectangle 3"/>
          <p:cNvSpPr>
            <a:spLocks/>
          </p:cNvSpPr>
          <p:nvPr/>
        </p:nvSpPr>
        <p:spPr bwMode="auto">
          <a:xfrm>
            <a:off x="25400" y="1371600"/>
            <a:ext cx="12966700" cy="152400"/>
          </a:xfrm>
          <a:prstGeom prst="rect">
            <a:avLst/>
          </a:prstGeom>
          <a:gradFill rotWithShape="0">
            <a:gsLst>
              <a:gs pos="0">
                <a:srgbClr val="000000"/>
              </a:gs>
              <a:gs pos="50777">
                <a:srgbClr val="7F7F7F"/>
              </a:gs>
              <a:gs pos="96890">
                <a:srgbClr val="FFFFFF"/>
              </a:gs>
              <a:gs pos="100000">
                <a:srgbClr val="FFFFFF"/>
              </a:gs>
            </a:gsLst>
            <a:path path="rect">
              <a:fillToRect l="50000" t="50000" r="50000" b="50000"/>
            </a:path>
          </a:gradFill>
          <a:ln w="25400">
            <a:noFill/>
            <a:miter lim="800000"/>
            <a:headEnd/>
            <a:tailEnd/>
          </a:ln>
        </p:spPr>
        <p:txBody>
          <a:bodyPr lIns="0" tIns="0" rIns="0" bIns="0"/>
          <a:lstStyle/>
          <a:p>
            <a:endParaRPr lang="en-US"/>
          </a:p>
        </p:txBody>
      </p:sp>
      <p:sp>
        <p:nvSpPr>
          <p:cNvPr id="35844" name="Rectangle 1"/>
          <p:cNvSpPr>
            <a:spLocks noGrp="1" noChangeArrowheads="1"/>
          </p:cNvSpPr>
          <p:nvPr>
            <p:ph type="title"/>
          </p:nvPr>
        </p:nvSpPr>
        <p:spPr>
          <a:xfrm>
            <a:off x="1270000" y="0"/>
            <a:ext cx="10464800" cy="1435100"/>
          </a:xfrm>
        </p:spPr>
        <p:txBody>
          <a:bodyPr/>
          <a:lstStyle/>
          <a:p>
            <a:pPr eaLnBrk="1" hangingPunct="1"/>
            <a:r>
              <a:rPr lang="en-US" dirty="0" smtClean="0"/>
              <a:t>Acknowledgements</a:t>
            </a:r>
          </a:p>
        </p:txBody>
      </p:sp>
      <p:pic>
        <p:nvPicPr>
          <p:cNvPr id="35845" name="Picture 4"/>
          <p:cNvPicPr>
            <a:picLocks noChangeAspect="1" noChangeArrowheads="1"/>
          </p:cNvPicPr>
          <p:nvPr/>
        </p:nvPicPr>
        <p:blipFill>
          <a:blip r:embed="rId3" cstate="print"/>
          <a:srcRect l="13408" r="22905" b="24693"/>
          <a:stretch>
            <a:fillRect/>
          </a:stretch>
        </p:blipFill>
        <p:spPr bwMode="auto">
          <a:xfrm>
            <a:off x="4216400" y="3962400"/>
            <a:ext cx="1447800" cy="1752600"/>
          </a:xfrm>
          <a:prstGeom prst="rect">
            <a:avLst/>
          </a:prstGeom>
          <a:noFill/>
          <a:ln w="12700">
            <a:noFill/>
            <a:miter lim="800000"/>
            <a:headEnd/>
            <a:tailEnd/>
          </a:ln>
        </p:spPr>
      </p:pic>
      <p:pic>
        <p:nvPicPr>
          <p:cNvPr id="35846" name="Picture 5"/>
          <p:cNvPicPr>
            <a:picLocks noChangeAspect="1" noChangeArrowheads="1"/>
          </p:cNvPicPr>
          <p:nvPr/>
        </p:nvPicPr>
        <p:blipFill>
          <a:blip r:embed="rId4" cstate="print"/>
          <a:srcRect l="12415" r="13103" b="34792"/>
          <a:stretch>
            <a:fillRect/>
          </a:stretch>
        </p:blipFill>
        <p:spPr bwMode="auto">
          <a:xfrm>
            <a:off x="1168400" y="3962400"/>
            <a:ext cx="1371600" cy="1752600"/>
          </a:xfrm>
          <a:prstGeom prst="rect">
            <a:avLst/>
          </a:prstGeom>
          <a:noFill/>
          <a:ln w="12700">
            <a:noFill/>
            <a:miter lim="800000"/>
            <a:headEnd/>
            <a:tailEnd/>
          </a:ln>
        </p:spPr>
      </p:pic>
      <p:sp>
        <p:nvSpPr>
          <p:cNvPr id="35847" name="Rectangle 6"/>
          <p:cNvSpPr>
            <a:spLocks/>
          </p:cNvSpPr>
          <p:nvPr/>
        </p:nvSpPr>
        <p:spPr bwMode="auto">
          <a:xfrm>
            <a:off x="3302000" y="2628900"/>
            <a:ext cx="3149600" cy="1346200"/>
          </a:xfrm>
          <a:prstGeom prst="rect">
            <a:avLst/>
          </a:prstGeom>
          <a:noFill/>
          <a:ln w="12700">
            <a:noFill/>
            <a:miter lim="800000"/>
            <a:headEnd/>
            <a:tailEnd/>
          </a:ln>
        </p:spPr>
        <p:txBody>
          <a:bodyPr lIns="0" tIns="0" rIns="0" bIns="0" anchor="ctr"/>
          <a:lstStyle/>
          <a:p>
            <a:r>
              <a:rPr lang="en-US" sz="3800" i="1" dirty="0">
                <a:solidFill>
                  <a:schemeClr val="tx1"/>
                </a:solidFill>
                <a:latin typeface="Arial" charset="0"/>
                <a:ea typeface="Gill Sans" charset="0"/>
                <a:cs typeface="Arial" charset="0"/>
              </a:rPr>
              <a:t>Lawrence </a:t>
            </a:r>
            <a:r>
              <a:rPr lang="en-US" sz="3800" i="1" dirty="0" err="1">
                <a:solidFill>
                  <a:schemeClr val="tx1"/>
                </a:solidFill>
                <a:latin typeface="Arial" charset="0"/>
                <a:ea typeface="Gill Sans" charset="0"/>
                <a:cs typeface="Arial" charset="0"/>
              </a:rPr>
              <a:t>Sincich</a:t>
            </a:r>
            <a:endParaRPr lang="en-US" sz="3800" i="1" dirty="0">
              <a:solidFill>
                <a:schemeClr val="tx1"/>
              </a:solidFill>
              <a:latin typeface="Arial" charset="0"/>
              <a:ea typeface="Gill Sans" charset="0"/>
              <a:cs typeface="Arial" charset="0"/>
            </a:endParaRPr>
          </a:p>
        </p:txBody>
      </p:sp>
      <p:sp>
        <p:nvSpPr>
          <p:cNvPr id="35848" name="Rectangle 7"/>
          <p:cNvSpPr>
            <a:spLocks/>
          </p:cNvSpPr>
          <p:nvPr/>
        </p:nvSpPr>
        <p:spPr bwMode="auto">
          <a:xfrm>
            <a:off x="482600" y="2628900"/>
            <a:ext cx="2857500" cy="1346200"/>
          </a:xfrm>
          <a:prstGeom prst="rect">
            <a:avLst/>
          </a:prstGeom>
          <a:noFill/>
          <a:ln w="12700">
            <a:noFill/>
            <a:miter lim="800000"/>
            <a:headEnd/>
            <a:tailEnd/>
          </a:ln>
        </p:spPr>
        <p:txBody>
          <a:bodyPr lIns="0" tIns="0" rIns="0" bIns="0" anchor="ctr"/>
          <a:lstStyle/>
          <a:p>
            <a:r>
              <a:rPr lang="en-US" sz="3800" i="1">
                <a:solidFill>
                  <a:schemeClr val="tx1"/>
                </a:solidFill>
                <a:latin typeface="Arial" charset="0"/>
                <a:ea typeface="Gill Sans" charset="0"/>
                <a:cs typeface="Arial" charset="0"/>
              </a:rPr>
              <a:t>Jonathan Horton</a:t>
            </a:r>
          </a:p>
        </p:txBody>
      </p:sp>
      <p:pic>
        <p:nvPicPr>
          <p:cNvPr id="215041" name="Picture 1"/>
          <p:cNvPicPr>
            <a:picLocks noChangeAspect="1" noChangeArrowheads="1"/>
          </p:cNvPicPr>
          <p:nvPr/>
        </p:nvPicPr>
        <p:blipFill>
          <a:blip r:embed="rId5" cstate="print"/>
          <a:srcRect/>
          <a:stretch>
            <a:fillRect/>
          </a:stretch>
        </p:blipFill>
        <p:spPr bwMode="auto">
          <a:xfrm>
            <a:off x="7416800" y="3886200"/>
            <a:ext cx="1447800" cy="1930400"/>
          </a:xfrm>
          <a:prstGeom prst="rect">
            <a:avLst/>
          </a:prstGeom>
          <a:noFill/>
          <a:ln w="9525">
            <a:noFill/>
            <a:miter lim="800000"/>
            <a:headEnd/>
            <a:tailEnd/>
          </a:ln>
        </p:spPr>
      </p:pic>
      <p:sp>
        <p:nvSpPr>
          <p:cNvPr id="11" name="Rectangle 6"/>
          <p:cNvSpPr>
            <a:spLocks/>
          </p:cNvSpPr>
          <p:nvPr/>
        </p:nvSpPr>
        <p:spPr bwMode="auto">
          <a:xfrm>
            <a:off x="6426200" y="2590800"/>
            <a:ext cx="3149600" cy="1346200"/>
          </a:xfrm>
          <a:prstGeom prst="rect">
            <a:avLst/>
          </a:prstGeom>
          <a:noFill/>
          <a:ln w="12700">
            <a:noFill/>
            <a:miter lim="800000"/>
            <a:headEnd/>
            <a:tailEnd/>
          </a:ln>
        </p:spPr>
        <p:txBody>
          <a:bodyPr lIns="0" tIns="0" rIns="0" bIns="0" anchor="ctr"/>
          <a:lstStyle/>
          <a:p>
            <a:r>
              <a:rPr lang="en-US" sz="3800" i="1" dirty="0" smtClean="0">
                <a:solidFill>
                  <a:schemeClr val="tx1"/>
                </a:solidFill>
                <a:latin typeface="Arial" charset="0"/>
                <a:ea typeface="Gill Sans" charset="0"/>
                <a:cs typeface="Arial" charset="0"/>
              </a:rPr>
              <a:t>Jeff</a:t>
            </a:r>
          </a:p>
          <a:p>
            <a:r>
              <a:rPr lang="en-US" sz="3800" i="1" dirty="0" err="1" smtClean="0">
                <a:solidFill>
                  <a:schemeClr val="tx1"/>
                </a:solidFill>
                <a:latin typeface="Arial" charset="0"/>
                <a:ea typeface="Gill Sans" charset="0"/>
                <a:cs typeface="Arial" charset="0"/>
              </a:rPr>
              <a:t>Fizgerald</a:t>
            </a:r>
            <a:endParaRPr lang="en-US" sz="3800" i="1" dirty="0">
              <a:solidFill>
                <a:schemeClr val="tx1"/>
              </a:solidFill>
              <a:latin typeface="Arial" charset="0"/>
              <a:ea typeface="Gill Sans" charset="0"/>
              <a:cs typeface="Arial" charset="0"/>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1"/>
          <p:cNvSpPr>
            <a:spLocks noGrp="1" noChangeArrowheads="1"/>
          </p:cNvSpPr>
          <p:nvPr>
            <p:ph type="title"/>
          </p:nvPr>
        </p:nvSpPr>
        <p:spPr>
          <a:xfrm>
            <a:off x="355600" y="0"/>
            <a:ext cx="12242800" cy="1676400"/>
          </a:xfrm>
        </p:spPr>
        <p:txBody>
          <a:bodyPr/>
          <a:lstStyle/>
          <a:p>
            <a:pPr eaLnBrk="1" hangingPunct="1"/>
            <a:r>
              <a:rPr lang="en-US" smtClean="0"/>
              <a:t>Summary</a:t>
            </a:r>
          </a:p>
        </p:txBody>
      </p:sp>
      <p:sp>
        <p:nvSpPr>
          <p:cNvPr id="34819" name="Rectangle 2"/>
          <p:cNvSpPr>
            <a:spLocks/>
          </p:cNvSpPr>
          <p:nvPr/>
        </p:nvSpPr>
        <p:spPr bwMode="auto">
          <a:xfrm>
            <a:off x="25400" y="1574800"/>
            <a:ext cx="12966700" cy="152400"/>
          </a:xfrm>
          <a:prstGeom prst="rect">
            <a:avLst/>
          </a:prstGeom>
          <a:gradFill rotWithShape="0">
            <a:gsLst>
              <a:gs pos="0">
                <a:srgbClr val="000000"/>
              </a:gs>
              <a:gs pos="50777">
                <a:srgbClr val="7F7F7F"/>
              </a:gs>
              <a:gs pos="96890">
                <a:srgbClr val="FFFFFF"/>
              </a:gs>
              <a:gs pos="100000">
                <a:srgbClr val="FFFFFF"/>
              </a:gs>
            </a:gsLst>
            <a:path path="rect">
              <a:fillToRect l="50000" t="50000" r="50000" b="50000"/>
            </a:path>
          </a:gradFill>
          <a:ln w="25400">
            <a:noFill/>
            <a:miter lim="800000"/>
            <a:headEnd/>
            <a:tailEnd/>
          </a:ln>
        </p:spPr>
        <p:txBody>
          <a:bodyPr lIns="0" tIns="0" rIns="0" bIns="0"/>
          <a:lstStyle/>
          <a:p>
            <a:endParaRPr lang="en-US"/>
          </a:p>
        </p:txBody>
      </p:sp>
      <p:sp>
        <p:nvSpPr>
          <p:cNvPr id="34820" name="Rectangle 3"/>
          <p:cNvSpPr>
            <a:spLocks/>
          </p:cNvSpPr>
          <p:nvPr/>
        </p:nvSpPr>
        <p:spPr bwMode="auto">
          <a:xfrm>
            <a:off x="762000" y="1790700"/>
            <a:ext cx="11798300" cy="1257300"/>
          </a:xfrm>
          <a:prstGeom prst="rect">
            <a:avLst/>
          </a:prstGeom>
          <a:noFill/>
          <a:ln w="12700">
            <a:noFill/>
            <a:miter lim="800000"/>
            <a:headEnd/>
            <a:tailEnd/>
          </a:ln>
        </p:spPr>
        <p:txBody>
          <a:bodyPr lIns="0" tIns="0" rIns="0" bIns="0" anchor="ctr"/>
          <a:lstStyle/>
          <a:p>
            <a:pPr marL="571500" indent="-571500" algn="l">
              <a:spcBef>
                <a:spcPts val="2400"/>
              </a:spcBef>
              <a:buSzPct val="171000"/>
              <a:buFont typeface="Gill Sans" charset="0"/>
              <a:buChar char="•"/>
            </a:pPr>
            <a:r>
              <a:rPr lang="en-US" sz="3600">
                <a:solidFill>
                  <a:schemeClr val="tx1"/>
                </a:solidFill>
                <a:ea typeface="Gill Sans" charset="0"/>
                <a:cs typeface="Gill Sans" charset="0"/>
              </a:rPr>
              <a:t>Principled and unified framework for input/output functions</a:t>
            </a:r>
          </a:p>
        </p:txBody>
      </p:sp>
      <p:sp>
        <p:nvSpPr>
          <p:cNvPr id="46085" name="Rectangle 4"/>
          <p:cNvSpPr>
            <a:spLocks/>
          </p:cNvSpPr>
          <p:nvPr/>
        </p:nvSpPr>
        <p:spPr bwMode="auto">
          <a:xfrm>
            <a:off x="762000" y="3384550"/>
            <a:ext cx="7694613" cy="622300"/>
          </a:xfrm>
          <a:prstGeom prst="rect">
            <a:avLst/>
          </a:prstGeom>
          <a:noFill/>
          <a:ln w="12700">
            <a:noFill/>
            <a:miter lim="800000"/>
            <a:headEnd/>
            <a:tailEnd/>
          </a:ln>
        </p:spPr>
        <p:txBody>
          <a:bodyPr wrap="none" lIns="0" tIns="0" rIns="0" bIns="0" anchor="ctr">
            <a:spAutoFit/>
          </a:bodyPr>
          <a:lstStyle/>
          <a:p>
            <a:pPr marL="571500" indent="-571500" algn="l">
              <a:spcBef>
                <a:spcPts val="2400"/>
              </a:spcBef>
              <a:buSzPct val="171000"/>
              <a:buFont typeface="Gill Sans" charset="0"/>
              <a:buChar char="•"/>
            </a:pPr>
            <a:r>
              <a:rPr lang="en-US" sz="3600">
                <a:solidFill>
                  <a:schemeClr val="tx1"/>
                </a:solidFill>
                <a:ea typeface="Gill Sans" charset="0"/>
                <a:cs typeface="Gill Sans" charset="0"/>
              </a:rPr>
              <a:t>% info tells you what’s being encoded </a:t>
            </a:r>
          </a:p>
        </p:txBody>
      </p:sp>
      <p:sp>
        <p:nvSpPr>
          <p:cNvPr id="46086" name="Rectangle 5"/>
          <p:cNvSpPr>
            <a:spLocks/>
          </p:cNvSpPr>
          <p:nvPr/>
        </p:nvSpPr>
        <p:spPr bwMode="auto">
          <a:xfrm>
            <a:off x="774700" y="4533900"/>
            <a:ext cx="12090400" cy="1143000"/>
          </a:xfrm>
          <a:prstGeom prst="rect">
            <a:avLst/>
          </a:prstGeom>
          <a:noFill/>
          <a:ln w="12700">
            <a:noFill/>
            <a:miter lim="800000"/>
            <a:headEnd/>
            <a:tailEnd/>
          </a:ln>
        </p:spPr>
        <p:txBody>
          <a:bodyPr lIns="0" tIns="0" rIns="0" bIns="0" anchor="ctr"/>
          <a:lstStyle/>
          <a:p>
            <a:pPr marL="571500" indent="-571500" algn="l">
              <a:spcBef>
                <a:spcPts val="2400"/>
              </a:spcBef>
              <a:buSzPct val="171000"/>
              <a:buFont typeface="Gill Sans" charset="0"/>
              <a:buChar char="•"/>
            </a:pPr>
            <a:r>
              <a:rPr lang="en-US" sz="3600" dirty="0">
                <a:solidFill>
                  <a:schemeClr val="tx1"/>
                </a:solidFill>
                <a:ea typeface="Gill Sans" charset="0"/>
                <a:cs typeface="Gill Sans" charset="0"/>
              </a:rPr>
              <a:t>&lt;10% of what the recorded retina and LGN encode is about high order temporal correlations</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608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608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5" grpId="0"/>
      <p:bldP spid="4608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6" descr="Lab photo_2010_pp.jpg"/>
          <p:cNvPicPr>
            <a:picLocks noChangeAspect="1"/>
          </p:cNvPicPr>
          <p:nvPr/>
        </p:nvPicPr>
        <p:blipFill>
          <a:blip r:embed="rId3" cstate="print"/>
          <a:srcRect l="9570" t="926" r="7719" b="8333"/>
          <a:stretch>
            <a:fillRect/>
          </a:stretch>
        </p:blipFill>
        <p:spPr bwMode="auto">
          <a:xfrm>
            <a:off x="7188200" y="2743200"/>
            <a:ext cx="5532438" cy="4479925"/>
          </a:xfrm>
          <a:prstGeom prst="rect">
            <a:avLst/>
          </a:prstGeom>
          <a:noFill/>
          <a:ln w="9525">
            <a:noFill/>
            <a:miter lim="800000"/>
            <a:headEnd/>
            <a:tailEnd/>
          </a:ln>
        </p:spPr>
      </p:pic>
      <p:sp>
        <p:nvSpPr>
          <p:cNvPr id="14" name="Rectangle 2"/>
          <p:cNvSpPr txBox="1">
            <a:spLocks noChangeArrowheads="1"/>
          </p:cNvSpPr>
          <p:nvPr/>
        </p:nvSpPr>
        <p:spPr bwMode="auto">
          <a:xfrm>
            <a:off x="381000" y="2057400"/>
            <a:ext cx="7188200" cy="5562600"/>
          </a:xfrm>
          <a:prstGeom prst="rect">
            <a:avLst/>
          </a:prstGeom>
          <a:noFill/>
          <a:ln w="12700">
            <a:noFill/>
            <a:miter lim="800000"/>
            <a:headEnd/>
            <a:tailEnd/>
          </a:ln>
          <a:effectLst/>
        </p:spPr>
        <p:txBody>
          <a:bodyPr lIns="50800" tIns="50800" rIns="50800" bIns="50800"/>
          <a:lstStyle/>
          <a:p>
            <a:pPr algn="l">
              <a:buFont typeface="Arial" pitchFamily="34" charset="0"/>
              <a:buChar char="•"/>
              <a:defRPr/>
            </a:pPr>
            <a:r>
              <a:rPr lang="en-US" sz="3000" i="1" kern="0" dirty="0">
                <a:solidFill>
                  <a:schemeClr val="tx1"/>
                </a:solidFill>
                <a:latin typeface="Arial" pitchFamily="34" charset="0"/>
                <a:ea typeface="+mn-ea"/>
                <a:cs typeface="Arial" pitchFamily="34" charset="0"/>
              </a:rPr>
              <a:t> </a:t>
            </a:r>
            <a:r>
              <a:rPr lang="en-US" sz="3000" i="1" kern="0" dirty="0" smtClean="0">
                <a:solidFill>
                  <a:schemeClr val="tx1"/>
                </a:solidFill>
                <a:latin typeface="Arial" pitchFamily="34" charset="0"/>
                <a:ea typeface="+mn-ea"/>
                <a:cs typeface="Arial" pitchFamily="34" charset="0"/>
              </a:rPr>
              <a:t>The </a:t>
            </a:r>
            <a:r>
              <a:rPr lang="en-US" sz="3000" i="1" kern="0" dirty="0">
                <a:solidFill>
                  <a:schemeClr val="tx1"/>
                </a:solidFill>
                <a:latin typeface="Arial" pitchFamily="34" charset="0"/>
                <a:ea typeface="+mn-ea"/>
                <a:cs typeface="Arial" pitchFamily="34" charset="0"/>
              </a:rPr>
              <a:t>Salk </a:t>
            </a:r>
            <a:r>
              <a:rPr lang="en-US" sz="3000" i="1" kern="0" dirty="0" smtClean="0">
                <a:solidFill>
                  <a:schemeClr val="tx1"/>
                </a:solidFill>
                <a:latin typeface="Arial" pitchFamily="34" charset="0"/>
                <a:ea typeface="+mn-ea"/>
                <a:cs typeface="Arial" pitchFamily="34" charset="0"/>
              </a:rPr>
              <a:t>Institute</a:t>
            </a:r>
          </a:p>
          <a:p>
            <a:pPr algn="l">
              <a:buFont typeface="Arial" pitchFamily="34" charset="0"/>
              <a:buChar char="•"/>
              <a:defRPr/>
            </a:pPr>
            <a:r>
              <a:rPr lang="en-US" sz="3000" i="1" kern="0" dirty="0" smtClean="0">
                <a:solidFill>
                  <a:schemeClr val="tx1"/>
                </a:solidFill>
                <a:latin typeface="Arial" pitchFamily="34" charset="0"/>
                <a:cs typeface="Arial" pitchFamily="34" charset="0"/>
              </a:rPr>
              <a:t> NIH: R01EY019493</a:t>
            </a:r>
          </a:p>
          <a:p>
            <a:pPr algn="l">
              <a:buFont typeface="Arial" pitchFamily="34" charset="0"/>
              <a:buChar char="•"/>
              <a:defRPr/>
            </a:pPr>
            <a:r>
              <a:rPr lang="en-US" sz="3000" i="1" kern="0" dirty="0" smtClean="0">
                <a:solidFill>
                  <a:schemeClr val="tx1"/>
                </a:solidFill>
                <a:latin typeface="Arial" pitchFamily="34" charset="0"/>
                <a:cs typeface="Arial" pitchFamily="34" charset="0"/>
              </a:rPr>
              <a:t> NSF: IIS-0712852</a:t>
            </a:r>
          </a:p>
          <a:p>
            <a:pPr algn="l">
              <a:buFont typeface="Arial" pitchFamily="34" charset="0"/>
              <a:buChar char="•"/>
              <a:defRPr/>
            </a:pPr>
            <a:r>
              <a:rPr lang="en-US" sz="3000" i="1" kern="0" dirty="0" smtClean="0">
                <a:solidFill>
                  <a:schemeClr val="tx1"/>
                </a:solidFill>
                <a:latin typeface="Arial" pitchFamily="34" charset="0"/>
                <a:cs typeface="Arial" pitchFamily="34" charset="0"/>
              </a:rPr>
              <a:t> Alfred P. Sloan Fellowship</a:t>
            </a:r>
          </a:p>
          <a:p>
            <a:pPr algn="l">
              <a:buFont typeface="Arial" pitchFamily="34" charset="0"/>
              <a:buChar char="•"/>
              <a:defRPr/>
            </a:pPr>
            <a:r>
              <a:rPr lang="en-US" sz="3000" i="1" kern="0" dirty="0" smtClean="0">
                <a:solidFill>
                  <a:schemeClr val="tx1"/>
                </a:solidFill>
                <a:latin typeface="Arial" pitchFamily="34" charset="0"/>
                <a:cs typeface="Arial" pitchFamily="34" charset="0"/>
              </a:rPr>
              <a:t>2008 </a:t>
            </a:r>
            <a:r>
              <a:rPr lang="en-US" sz="3000" i="1" kern="0" dirty="0">
                <a:solidFill>
                  <a:schemeClr val="tx1"/>
                </a:solidFill>
                <a:latin typeface="Arial" pitchFamily="34" charset="0"/>
                <a:cs typeface="Arial" pitchFamily="34" charset="0"/>
              </a:rPr>
              <a:t>Searle Scholar Award</a:t>
            </a:r>
            <a:endParaRPr lang="en-US" sz="3000" i="1" kern="0" dirty="0">
              <a:solidFill>
                <a:schemeClr val="tx1"/>
              </a:solidFill>
              <a:latin typeface="Arial" pitchFamily="34" charset="0"/>
              <a:ea typeface="+mn-ea"/>
              <a:cs typeface="Arial" pitchFamily="34" charset="0"/>
            </a:endParaRPr>
          </a:p>
          <a:p>
            <a:pPr algn="l">
              <a:buFont typeface="Arial" pitchFamily="34" charset="0"/>
              <a:buChar char="•"/>
              <a:defRPr/>
            </a:pPr>
            <a:r>
              <a:rPr lang="en-US" sz="3000" i="1" kern="0" dirty="0" smtClean="0">
                <a:solidFill>
                  <a:schemeClr val="tx1"/>
                </a:solidFill>
                <a:latin typeface="Arial" pitchFamily="34" charset="0"/>
                <a:ea typeface="+mn-ea"/>
                <a:cs typeface="Arial" pitchFamily="34" charset="0"/>
              </a:rPr>
              <a:t>Ray </a:t>
            </a:r>
            <a:r>
              <a:rPr lang="en-US" sz="3000" i="1" kern="0" dirty="0">
                <a:solidFill>
                  <a:schemeClr val="tx1"/>
                </a:solidFill>
                <a:latin typeface="Arial" pitchFamily="34" charset="0"/>
                <a:ea typeface="+mn-ea"/>
                <a:cs typeface="Arial" pitchFamily="34" charset="0"/>
              </a:rPr>
              <a:t>Thomas Edwards Career</a:t>
            </a:r>
          </a:p>
          <a:p>
            <a:pPr algn="l">
              <a:defRPr/>
            </a:pPr>
            <a:r>
              <a:rPr lang="en-US" sz="3000" i="1" kern="0" dirty="0">
                <a:solidFill>
                  <a:schemeClr val="tx1"/>
                </a:solidFill>
                <a:latin typeface="Arial" pitchFamily="34" charset="0"/>
                <a:ea typeface="+mn-ea"/>
                <a:cs typeface="Arial" pitchFamily="34" charset="0"/>
              </a:rPr>
              <a:t>  Development Award</a:t>
            </a:r>
          </a:p>
          <a:p>
            <a:pPr algn="l">
              <a:buFont typeface="Arial" pitchFamily="34" charset="0"/>
              <a:buChar char="•"/>
              <a:defRPr/>
            </a:pPr>
            <a:r>
              <a:rPr lang="en-US" sz="3000" i="1" kern="0" dirty="0">
                <a:solidFill>
                  <a:schemeClr val="tx1"/>
                </a:solidFill>
                <a:latin typeface="Arial" pitchFamily="34" charset="0"/>
                <a:ea typeface="+mn-ea"/>
                <a:cs typeface="Arial" pitchFamily="34" charset="0"/>
              </a:rPr>
              <a:t> McKnight Scholar Award</a:t>
            </a:r>
          </a:p>
          <a:p>
            <a:pPr algn="l">
              <a:buFont typeface="Arial" pitchFamily="34" charset="0"/>
              <a:buChar char="•"/>
              <a:defRPr/>
            </a:pPr>
            <a:r>
              <a:rPr lang="en-US" sz="3000" i="1" kern="0" dirty="0">
                <a:solidFill>
                  <a:schemeClr val="tx1"/>
                </a:solidFill>
                <a:latin typeface="Arial" pitchFamily="34" charset="0"/>
                <a:ea typeface="+mn-ea"/>
                <a:cs typeface="Arial" pitchFamily="34" charset="0"/>
              </a:rPr>
              <a:t> W.M. Keck Foundation</a:t>
            </a:r>
          </a:p>
          <a:p>
            <a:pPr lvl="3" algn="l">
              <a:buFont typeface="Arial" pitchFamily="34" charset="0"/>
              <a:buChar char="•"/>
              <a:defRPr/>
            </a:pPr>
            <a:endParaRPr lang="en-US" sz="3000" i="1" kern="0" dirty="0">
              <a:solidFill>
                <a:schemeClr val="tx1"/>
              </a:solidFill>
              <a:latin typeface="Arial" pitchFamily="34" charset="0"/>
              <a:ea typeface="+mn-ea"/>
              <a:cs typeface="Arial" pitchFamily="34" charset="0"/>
            </a:endParaRPr>
          </a:p>
          <a:p>
            <a:pPr lvl="3" algn="l">
              <a:buFont typeface="Arial" pitchFamily="34" charset="0"/>
              <a:buChar char="•"/>
              <a:defRPr/>
            </a:pPr>
            <a:endParaRPr lang="en-US" sz="3000" i="1" kern="0" dirty="0">
              <a:solidFill>
                <a:schemeClr val="tx1"/>
              </a:solidFill>
              <a:latin typeface="Arial" pitchFamily="34" charset="0"/>
              <a:ea typeface="+mn-ea"/>
              <a:cs typeface="Arial" pitchFamily="34" charset="0"/>
            </a:endParaRPr>
          </a:p>
          <a:p>
            <a:pPr algn="l">
              <a:buFont typeface="Arial" pitchFamily="34" charset="0"/>
              <a:buChar char="•"/>
              <a:defRPr/>
            </a:pPr>
            <a:endParaRPr lang="en-US" sz="3000" i="1" kern="0" dirty="0">
              <a:solidFill>
                <a:schemeClr val="tx1"/>
              </a:solidFill>
              <a:latin typeface="Arial" pitchFamily="34" charset="0"/>
              <a:ea typeface="+mn-ea"/>
              <a:cs typeface="Arial" pitchFamily="34" charset="0"/>
            </a:endParaRPr>
          </a:p>
          <a:p>
            <a:pPr algn="l">
              <a:buFont typeface="Arial" pitchFamily="34" charset="0"/>
              <a:buChar char="•"/>
              <a:defRPr/>
            </a:pPr>
            <a:endParaRPr lang="en-US" sz="3000" i="1" kern="0" dirty="0">
              <a:solidFill>
                <a:schemeClr val="tx1"/>
              </a:solidFill>
              <a:latin typeface="Arial" pitchFamily="34" charset="0"/>
              <a:ea typeface="+mn-ea"/>
              <a:cs typeface="Arial" pitchFamily="34" charset="0"/>
            </a:endParaRPr>
          </a:p>
        </p:txBody>
      </p:sp>
      <p:sp>
        <p:nvSpPr>
          <p:cNvPr id="16388" name="Rectangle 3"/>
          <p:cNvSpPr>
            <a:spLocks/>
          </p:cNvSpPr>
          <p:nvPr/>
        </p:nvSpPr>
        <p:spPr bwMode="auto">
          <a:xfrm>
            <a:off x="25400" y="1371600"/>
            <a:ext cx="12966700" cy="152400"/>
          </a:xfrm>
          <a:prstGeom prst="rect">
            <a:avLst/>
          </a:prstGeom>
          <a:gradFill rotWithShape="0">
            <a:gsLst>
              <a:gs pos="0">
                <a:srgbClr val="000000"/>
              </a:gs>
              <a:gs pos="50777">
                <a:srgbClr val="7F7F7F"/>
              </a:gs>
              <a:gs pos="96890">
                <a:srgbClr val="FFFFFF"/>
              </a:gs>
              <a:gs pos="100000">
                <a:srgbClr val="FFFFFF"/>
              </a:gs>
            </a:gsLst>
            <a:path path="rect">
              <a:fillToRect l="50000" t="50000" r="50000" b="50000"/>
            </a:path>
          </a:gradFill>
          <a:ln w="25400">
            <a:noFill/>
            <a:miter lim="800000"/>
            <a:headEnd/>
            <a:tailEnd/>
          </a:ln>
        </p:spPr>
        <p:txBody>
          <a:bodyPr lIns="0" tIns="0" rIns="0" bIns="0"/>
          <a:lstStyle/>
          <a:p>
            <a:endParaRPr lang="en-US"/>
          </a:p>
        </p:txBody>
      </p:sp>
      <p:sp>
        <p:nvSpPr>
          <p:cNvPr id="16389" name="Rectangle 1"/>
          <p:cNvSpPr>
            <a:spLocks noGrp="1" noChangeArrowheads="1"/>
          </p:cNvSpPr>
          <p:nvPr>
            <p:ph type="title"/>
          </p:nvPr>
        </p:nvSpPr>
        <p:spPr>
          <a:xfrm>
            <a:off x="1270000" y="0"/>
            <a:ext cx="10464800" cy="1435100"/>
          </a:xfrm>
        </p:spPr>
        <p:txBody>
          <a:bodyPr/>
          <a:lstStyle/>
          <a:p>
            <a:pPr eaLnBrk="1" hangingPunct="1"/>
            <a:r>
              <a:rPr lang="en-US" smtClean="0"/>
              <a:t>Thank you</a:t>
            </a:r>
          </a:p>
        </p:txBody>
      </p:sp>
    </p:spTree>
  </p:cSld>
  <p:clrMapOvr>
    <a:masterClrMapping/>
  </p:clrMapOvr>
  <p:transition advTm="38937"/>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2"/>
          <p:cNvSpPr>
            <a:spLocks/>
          </p:cNvSpPr>
          <p:nvPr/>
        </p:nvSpPr>
        <p:spPr bwMode="auto">
          <a:xfrm>
            <a:off x="25400" y="1574800"/>
            <a:ext cx="12966700" cy="152400"/>
          </a:xfrm>
          <a:prstGeom prst="rect">
            <a:avLst/>
          </a:prstGeom>
          <a:gradFill rotWithShape="0">
            <a:gsLst>
              <a:gs pos="0">
                <a:srgbClr val="000000"/>
              </a:gs>
              <a:gs pos="50777">
                <a:srgbClr val="7F7F7F"/>
              </a:gs>
              <a:gs pos="96890">
                <a:srgbClr val="FFFFFF"/>
              </a:gs>
              <a:gs pos="100000">
                <a:srgbClr val="FFFFFF"/>
              </a:gs>
            </a:gsLst>
            <a:path path="rect">
              <a:fillToRect l="50000" t="50000" r="50000" b="50000"/>
            </a:path>
          </a:gradFill>
          <a:ln w="25400">
            <a:noFill/>
            <a:miter lim="800000"/>
            <a:headEnd/>
            <a:tailEnd/>
          </a:ln>
        </p:spPr>
        <p:txBody>
          <a:bodyPr lIns="0" tIns="0" rIns="0" bIns="0"/>
          <a:lstStyle/>
          <a:p>
            <a:endParaRPr lang="en-US"/>
          </a:p>
        </p:txBody>
      </p:sp>
      <p:sp>
        <p:nvSpPr>
          <p:cNvPr id="30724" name="Rectangle 3"/>
          <p:cNvSpPr>
            <a:spLocks/>
          </p:cNvSpPr>
          <p:nvPr/>
        </p:nvSpPr>
        <p:spPr bwMode="auto">
          <a:xfrm>
            <a:off x="4300538" y="9842500"/>
            <a:ext cx="3605212" cy="723900"/>
          </a:xfrm>
          <a:prstGeom prst="rect">
            <a:avLst/>
          </a:prstGeom>
          <a:noFill/>
          <a:ln w="12700">
            <a:noFill/>
            <a:miter lim="800000"/>
            <a:headEnd/>
            <a:tailEnd/>
          </a:ln>
        </p:spPr>
        <p:txBody>
          <a:bodyPr wrap="none" lIns="0" tIns="0" rIns="0" bIns="0" anchor="ctr">
            <a:spAutoFit/>
          </a:bodyPr>
          <a:lstStyle/>
          <a:p>
            <a:r>
              <a:rPr lang="en-US">
                <a:solidFill>
                  <a:schemeClr val="tx1"/>
                </a:solidFill>
                <a:ea typeface="Gill Sans" charset="0"/>
                <a:cs typeface="Gill Sans" charset="0"/>
              </a:rPr>
              <a:t>anest. or awake?</a:t>
            </a:r>
          </a:p>
        </p:txBody>
      </p:sp>
      <p:pic>
        <p:nvPicPr>
          <p:cNvPr id="62468" name="NatStim-1.mov" descr="CNVtalkPPT.ppt_media/NatStim-1.mov">
            <a:hlinkClick r:id="" action="ppaction://media"/>
          </p:cNvPr>
          <p:cNvPicPr>
            <a:picLocks noRot="1" noChangeAspect="1" noChangeArrowheads="1"/>
          </p:cNvPicPr>
          <p:nvPr>
            <a:quickTimeFile r:link="rId1"/>
          </p:nvPr>
        </p:nvPicPr>
        <p:blipFill>
          <a:blip r:embed="rId3" cstate="print"/>
          <a:srcRect/>
          <a:stretch>
            <a:fillRect/>
          </a:stretch>
        </p:blipFill>
        <p:spPr bwMode="auto">
          <a:xfrm>
            <a:off x="3035300" y="3527425"/>
            <a:ext cx="1130300" cy="1085850"/>
          </a:xfrm>
          <a:prstGeom prst="rect">
            <a:avLst/>
          </a:prstGeom>
          <a:noFill/>
          <a:ln w="9525">
            <a:noFill/>
            <a:miter lim="800000"/>
            <a:headEnd/>
            <a:tailEnd/>
          </a:ln>
        </p:spPr>
      </p:pic>
      <p:pic>
        <p:nvPicPr>
          <p:cNvPr id="30726" name="Picture 5"/>
          <p:cNvPicPr>
            <a:picLocks noChangeAspect="1" noChangeArrowheads="1"/>
          </p:cNvPicPr>
          <p:nvPr/>
        </p:nvPicPr>
        <p:blipFill>
          <a:blip r:embed="rId4" cstate="print"/>
          <a:srcRect/>
          <a:stretch>
            <a:fillRect/>
          </a:stretch>
        </p:blipFill>
        <p:spPr bwMode="auto">
          <a:xfrm>
            <a:off x="2654300" y="2667000"/>
            <a:ext cx="2806700" cy="2387600"/>
          </a:xfrm>
          <a:prstGeom prst="rect">
            <a:avLst/>
          </a:prstGeom>
          <a:noFill/>
          <a:ln w="12700">
            <a:noFill/>
            <a:miter lim="800000"/>
            <a:headEnd/>
            <a:tailEnd/>
          </a:ln>
        </p:spPr>
      </p:pic>
      <p:pic>
        <p:nvPicPr>
          <p:cNvPr id="30727" name="Picture 6"/>
          <p:cNvPicPr>
            <a:picLocks noChangeAspect="1" noChangeArrowheads="1"/>
          </p:cNvPicPr>
          <p:nvPr/>
        </p:nvPicPr>
        <p:blipFill>
          <a:blip r:embed="rId5" cstate="print"/>
          <a:srcRect/>
          <a:stretch>
            <a:fillRect/>
          </a:stretch>
        </p:blipFill>
        <p:spPr bwMode="auto">
          <a:xfrm>
            <a:off x="5753100" y="3403600"/>
            <a:ext cx="5986463" cy="1905000"/>
          </a:xfrm>
          <a:prstGeom prst="rect">
            <a:avLst/>
          </a:prstGeom>
          <a:noFill/>
          <a:ln w="12700">
            <a:noFill/>
            <a:miter lim="800000"/>
            <a:headEnd/>
            <a:tailEnd/>
          </a:ln>
        </p:spPr>
      </p:pic>
      <p:sp>
        <p:nvSpPr>
          <p:cNvPr id="30728" name="Rectangle 7"/>
          <p:cNvSpPr>
            <a:spLocks/>
          </p:cNvSpPr>
          <p:nvPr/>
        </p:nvSpPr>
        <p:spPr bwMode="auto">
          <a:xfrm>
            <a:off x="719138" y="3435350"/>
            <a:ext cx="1624012" cy="1346200"/>
          </a:xfrm>
          <a:prstGeom prst="rect">
            <a:avLst/>
          </a:prstGeom>
          <a:noFill/>
          <a:ln w="12700">
            <a:noFill/>
            <a:miter lim="800000"/>
            <a:headEnd/>
            <a:tailEnd/>
          </a:ln>
        </p:spPr>
        <p:txBody>
          <a:bodyPr wrap="none" lIns="0" tIns="0" rIns="0" bIns="0" anchor="ctr">
            <a:spAutoFit/>
          </a:bodyPr>
          <a:lstStyle/>
          <a:p>
            <a:r>
              <a:rPr lang="en-US">
                <a:solidFill>
                  <a:schemeClr val="tx1"/>
                </a:solidFill>
                <a:ea typeface="Gill Sans" charset="0"/>
                <a:cs typeface="Gill Sans" charset="0"/>
              </a:rPr>
              <a:t>9 RGC</a:t>
            </a:r>
          </a:p>
          <a:p>
            <a:r>
              <a:rPr lang="en-US">
                <a:solidFill>
                  <a:schemeClr val="tx1"/>
                </a:solidFill>
                <a:ea typeface="Gill Sans" charset="0"/>
                <a:cs typeface="Gill Sans" charset="0"/>
              </a:rPr>
              <a:t>9 LGN</a:t>
            </a:r>
          </a:p>
        </p:txBody>
      </p:sp>
      <p:sp>
        <p:nvSpPr>
          <p:cNvPr id="30729" name="Rectangle 8"/>
          <p:cNvSpPr>
            <a:spLocks/>
          </p:cNvSpPr>
          <p:nvPr/>
        </p:nvSpPr>
        <p:spPr bwMode="auto">
          <a:xfrm>
            <a:off x="4367213" y="1866900"/>
            <a:ext cx="4794250" cy="457200"/>
          </a:xfrm>
          <a:prstGeom prst="rect">
            <a:avLst/>
          </a:prstGeom>
          <a:noFill/>
          <a:ln w="12700">
            <a:noFill/>
            <a:miter lim="800000"/>
            <a:headEnd/>
            <a:tailEnd/>
          </a:ln>
        </p:spPr>
        <p:txBody>
          <a:bodyPr wrap="none" lIns="0" tIns="0" rIns="0" bIns="0" anchor="ctr">
            <a:spAutoFit/>
          </a:bodyPr>
          <a:lstStyle/>
          <a:p>
            <a:r>
              <a:rPr lang="en-US" sz="2400">
                <a:solidFill>
                  <a:schemeClr val="tx1"/>
                </a:solidFill>
                <a:ea typeface="Gill Sans" charset="0"/>
                <a:cs typeface="Gill Sans" charset="0"/>
              </a:rPr>
              <a:t>Sincich et al., J. Neurosci. 2007 &amp; 2009</a:t>
            </a:r>
          </a:p>
        </p:txBody>
      </p:sp>
      <p:pic>
        <p:nvPicPr>
          <p:cNvPr id="30730" name="Picture 10"/>
          <p:cNvPicPr>
            <a:picLocks noChangeAspect="1"/>
          </p:cNvPicPr>
          <p:nvPr/>
        </p:nvPicPr>
        <p:blipFill>
          <a:blip r:embed="rId6" cstate="print"/>
          <a:srcRect/>
          <a:stretch>
            <a:fillRect/>
          </a:stretch>
        </p:blipFill>
        <p:spPr bwMode="auto">
          <a:xfrm>
            <a:off x="25400" y="2362200"/>
            <a:ext cx="5646738" cy="3429000"/>
          </a:xfrm>
          <a:prstGeom prst="rect">
            <a:avLst/>
          </a:prstGeom>
          <a:noFill/>
          <a:ln w="25400">
            <a:noFill/>
            <a:miter lim="800000"/>
            <a:headEnd/>
            <a:tailEnd/>
          </a:ln>
        </p:spPr>
      </p:pic>
      <p:sp>
        <p:nvSpPr>
          <p:cNvPr id="30731" name="Rectangle 12"/>
          <p:cNvSpPr>
            <a:spLocks noChangeArrowheads="1"/>
          </p:cNvSpPr>
          <p:nvPr/>
        </p:nvSpPr>
        <p:spPr bwMode="auto">
          <a:xfrm>
            <a:off x="0" y="3048000"/>
            <a:ext cx="2387600" cy="2514600"/>
          </a:xfrm>
          <a:prstGeom prst="rect">
            <a:avLst/>
          </a:prstGeom>
          <a:solidFill>
            <a:schemeClr val="bg1"/>
          </a:solidFill>
          <a:ln w="25400" algn="ctr">
            <a:noFill/>
            <a:round/>
            <a:headEnd/>
            <a:tailEnd/>
          </a:ln>
        </p:spPr>
        <p:txBody>
          <a:bodyPr/>
          <a:lstStyle/>
          <a:p>
            <a:endParaRPr lang="en-US"/>
          </a:p>
        </p:txBody>
      </p:sp>
      <p:sp>
        <p:nvSpPr>
          <p:cNvPr id="14" name="Rectangle 1"/>
          <p:cNvSpPr txBox="1">
            <a:spLocks noChangeArrowheads="1"/>
          </p:cNvSpPr>
          <p:nvPr/>
        </p:nvSpPr>
        <p:spPr bwMode="auto">
          <a:xfrm>
            <a:off x="203200" y="0"/>
            <a:ext cx="12661900" cy="1676400"/>
          </a:xfrm>
          <a:prstGeom prst="rect">
            <a:avLst/>
          </a:prstGeom>
          <a:noFill/>
          <a:ln w="12700">
            <a:noFill/>
            <a:miter lim="800000"/>
            <a:headEnd/>
            <a:tailEnd/>
          </a:ln>
        </p:spPr>
        <p:txBody>
          <a:bodyPr vert="horz" wrap="square" lIns="50800" tIns="50800" rIns="50800" bIns="5080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5000" b="0" i="0" u="none" strike="noStrike" kern="0" cap="none" spc="0" normalizeH="0" baseline="0" noProof="0" dirty="0" smtClean="0">
                <a:ln>
                  <a:noFill/>
                </a:ln>
                <a:solidFill>
                  <a:schemeClr val="tx1"/>
                </a:solidFill>
                <a:effectLst/>
                <a:uLnTx/>
                <a:uFillTx/>
                <a:latin typeface="Arial" charset="0"/>
                <a:ea typeface="+mj-ea"/>
                <a:cs typeface="Arial" charset="0"/>
                <a:sym typeface="Gill Sans" charset="0"/>
              </a:rPr>
              <a:t>Example retinal neuron</a:t>
            </a:r>
            <a:endParaRPr kumimoji="0" lang="en-US" sz="5000" b="0" i="0" u="none" strike="noStrike" kern="0" cap="none" spc="0" normalizeH="0" baseline="0" noProof="0" dirty="0" smtClean="0">
              <a:ln>
                <a:noFill/>
              </a:ln>
              <a:solidFill>
                <a:srgbClr val="FF0000"/>
              </a:solidFill>
              <a:effectLst/>
              <a:uLnTx/>
              <a:uFillTx/>
              <a:latin typeface="+mj-lt"/>
              <a:ea typeface="+mj-ea"/>
              <a:cs typeface="+mj-cs"/>
              <a:sym typeface="Gill Sans"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246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Prev" delay="0">
                      <p:tgtEl>
                        <p:sldTgt/>
                      </p:tgtEl>
                    </p:cond>
                  </p:endCondLst>
                </p:cTn>
                <p:tgtEl>
                  <p:spTgt spid="62468"/>
                </p:tgtEl>
              </p:cMediaNode>
            </p:video>
            <p:seq concurrent="1" nextAc="seek">
              <p:cTn id="8" restart="whenNotActive" fill="hold" evtFilter="cancelBubble" nodeType="interactiveSeq">
                <p:stCondLst>
                  <p:cond evt="onClick" delay="0">
                    <p:tgtEl>
                      <p:spTgt spid="6246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2468"/>
                                        </p:tgtEl>
                                      </p:cBhvr>
                                    </p:cmd>
                                  </p:childTnLst>
                                </p:cTn>
                              </p:par>
                            </p:childTnLst>
                          </p:cTn>
                        </p:par>
                      </p:childTnLst>
                    </p:cTn>
                  </p:par>
                </p:childTnLst>
              </p:cTn>
              <p:nextCondLst>
                <p:cond evt="onClick" delay="0">
                  <p:tgtEl>
                    <p:spTgt spid="62468"/>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1"/>
          <p:cNvSpPr>
            <a:spLocks/>
          </p:cNvSpPr>
          <p:nvPr/>
        </p:nvSpPr>
        <p:spPr bwMode="auto">
          <a:xfrm>
            <a:off x="25400" y="1320800"/>
            <a:ext cx="12966700" cy="152400"/>
          </a:xfrm>
          <a:prstGeom prst="rect">
            <a:avLst/>
          </a:prstGeom>
          <a:gradFill rotWithShape="0">
            <a:gsLst>
              <a:gs pos="0">
                <a:srgbClr val="000000"/>
              </a:gs>
              <a:gs pos="50777">
                <a:srgbClr val="7F7F7F"/>
              </a:gs>
              <a:gs pos="96890">
                <a:srgbClr val="FFFFFF"/>
              </a:gs>
              <a:gs pos="100000">
                <a:srgbClr val="FFFFFF"/>
              </a:gs>
            </a:gsLst>
            <a:path path="rect">
              <a:fillToRect l="50000" t="50000" r="50000" b="50000"/>
            </a:path>
          </a:gradFill>
          <a:ln w="25400">
            <a:noFill/>
            <a:miter lim="800000"/>
            <a:headEnd/>
            <a:tailEnd/>
          </a:ln>
        </p:spPr>
        <p:txBody>
          <a:bodyPr lIns="0" tIns="0" rIns="0" bIns="0"/>
          <a:lstStyle/>
          <a:p>
            <a:endParaRPr lang="en-US"/>
          </a:p>
        </p:txBody>
      </p:sp>
      <p:sp>
        <p:nvSpPr>
          <p:cNvPr id="31747" name="Rectangle 2"/>
          <p:cNvSpPr>
            <a:spLocks/>
          </p:cNvSpPr>
          <p:nvPr/>
        </p:nvSpPr>
        <p:spPr bwMode="auto">
          <a:xfrm>
            <a:off x="50800" y="-152400"/>
            <a:ext cx="12865100" cy="1676400"/>
          </a:xfrm>
          <a:prstGeom prst="rect">
            <a:avLst/>
          </a:prstGeom>
          <a:noFill/>
          <a:ln w="12700">
            <a:noFill/>
            <a:miter lim="800000"/>
            <a:headEnd/>
            <a:tailEnd/>
          </a:ln>
        </p:spPr>
        <p:txBody>
          <a:bodyPr lIns="0" tIns="0" rIns="0" bIns="0" anchor="ctr"/>
          <a:lstStyle/>
          <a:p>
            <a:r>
              <a:rPr lang="en-US" sz="8400" dirty="0">
                <a:solidFill>
                  <a:schemeClr val="tx1"/>
                </a:solidFill>
                <a:latin typeface="Arial" pitchFamily="34" charset="0"/>
                <a:ea typeface="Gill Sans" charset="0"/>
                <a:cs typeface="Arial" pitchFamily="34" charset="0"/>
              </a:rPr>
              <a:t>Example retinal neuron</a:t>
            </a:r>
          </a:p>
        </p:txBody>
      </p:sp>
      <p:pic>
        <p:nvPicPr>
          <p:cNvPr id="31748" name="Picture 3"/>
          <p:cNvPicPr>
            <a:picLocks noChangeAspect="1" noChangeArrowheads="1"/>
          </p:cNvPicPr>
          <p:nvPr/>
        </p:nvPicPr>
        <p:blipFill>
          <a:blip r:embed="rId3" cstate="print"/>
          <a:srcRect/>
          <a:stretch>
            <a:fillRect/>
          </a:stretch>
        </p:blipFill>
        <p:spPr bwMode="auto">
          <a:xfrm>
            <a:off x="647700" y="1536700"/>
            <a:ext cx="11430000" cy="4462463"/>
          </a:xfrm>
          <a:prstGeom prst="rect">
            <a:avLst/>
          </a:prstGeom>
          <a:noFill/>
          <a:ln w="12700">
            <a:noFill/>
            <a:miter lim="800000"/>
            <a:headEnd/>
            <a:tailEnd/>
          </a:ln>
        </p:spPr>
      </p:pic>
      <p:pic>
        <p:nvPicPr>
          <p:cNvPr id="40965" name="Picture 4"/>
          <p:cNvPicPr>
            <a:picLocks noChangeAspect="1" noChangeArrowheads="1"/>
          </p:cNvPicPr>
          <p:nvPr/>
        </p:nvPicPr>
        <p:blipFill>
          <a:blip r:embed="rId4" cstate="print"/>
          <a:srcRect/>
          <a:stretch>
            <a:fillRect/>
          </a:stretch>
        </p:blipFill>
        <p:spPr bwMode="auto">
          <a:xfrm>
            <a:off x="5243513" y="6246813"/>
            <a:ext cx="2908300" cy="3314700"/>
          </a:xfrm>
          <a:prstGeom prst="rect">
            <a:avLst/>
          </a:prstGeom>
          <a:noFill/>
          <a:ln w="12700">
            <a:noFill/>
            <a:miter lim="800000"/>
            <a:headEnd/>
            <a:tailEnd/>
          </a:ln>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96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1"/>
          <p:cNvSpPr>
            <a:spLocks noGrp="1" noChangeArrowheads="1"/>
          </p:cNvSpPr>
          <p:nvPr>
            <p:ph type="title"/>
          </p:nvPr>
        </p:nvSpPr>
        <p:spPr>
          <a:xfrm>
            <a:off x="203200" y="0"/>
            <a:ext cx="12661900" cy="1676400"/>
          </a:xfrm>
        </p:spPr>
        <p:txBody>
          <a:bodyPr/>
          <a:lstStyle/>
          <a:p>
            <a:pPr eaLnBrk="1" hangingPunct="1"/>
            <a:r>
              <a:rPr lang="en-US" sz="5000" dirty="0" smtClean="0">
                <a:latin typeface="Arial" charset="0"/>
                <a:cs typeface="Arial" charset="0"/>
              </a:rPr>
              <a:t>input/output functions in neural systems</a:t>
            </a:r>
            <a:br>
              <a:rPr lang="en-US" sz="5000" dirty="0" smtClean="0">
                <a:latin typeface="Arial" charset="0"/>
                <a:cs typeface="Arial" charset="0"/>
              </a:rPr>
            </a:br>
            <a:r>
              <a:rPr lang="en-US" sz="5000" dirty="0" smtClean="0">
                <a:latin typeface="Arial" charset="0"/>
                <a:cs typeface="Arial" charset="0"/>
              </a:rPr>
              <a:t>are </a:t>
            </a:r>
            <a:r>
              <a:rPr lang="en-US" sz="5000" dirty="0" smtClean="0">
                <a:solidFill>
                  <a:srgbClr val="FF0000"/>
                </a:solidFill>
                <a:latin typeface="Arial" charset="0"/>
                <a:cs typeface="Arial" charset="0"/>
              </a:rPr>
              <a:t>multidimensional</a:t>
            </a:r>
            <a:endParaRPr lang="en-US" sz="5000" dirty="0" smtClean="0">
              <a:solidFill>
                <a:srgbClr val="FF0000"/>
              </a:solidFill>
            </a:endParaRPr>
          </a:p>
        </p:txBody>
      </p:sp>
      <p:sp>
        <p:nvSpPr>
          <p:cNvPr id="19459" name="Rectangle 2"/>
          <p:cNvSpPr>
            <a:spLocks/>
          </p:cNvSpPr>
          <p:nvPr/>
        </p:nvSpPr>
        <p:spPr bwMode="auto">
          <a:xfrm>
            <a:off x="25400" y="1600200"/>
            <a:ext cx="12966700" cy="152400"/>
          </a:xfrm>
          <a:prstGeom prst="rect">
            <a:avLst/>
          </a:prstGeom>
          <a:gradFill rotWithShape="0">
            <a:gsLst>
              <a:gs pos="0">
                <a:srgbClr val="000000"/>
              </a:gs>
              <a:gs pos="50777">
                <a:srgbClr val="7F7F7F"/>
              </a:gs>
              <a:gs pos="96890">
                <a:srgbClr val="FFFFFF"/>
              </a:gs>
              <a:gs pos="100000">
                <a:srgbClr val="FFFFFF"/>
              </a:gs>
            </a:gsLst>
            <a:path path="rect">
              <a:fillToRect l="50000" t="50000" r="50000" b="50000"/>
            </a:path>
          </a:gradFill>
          <a:ln w="25400">
            <a:noFill/>
            <a:miter lim="800000"/>
            <a:headEnd/>
            <a:tailEnd/>
          </a:ln>
        </p:spPr>
        <p:txBody>
          <a:bodyPr lIns="0" tIns="0" rIns="0" bIns="0"/>
          <a:lstStyle/>
          <a:p>
            <a:endParaRPr lang="en-US"/>
          </a:p>
        </p:txBody>
      </p:sp>
      <p:sp>
        <p:nvSpPr>
          <p:cNvPr id="19460" name="Rectangle 4"/>
          <p:cNvSpPr>
            <a:spLocks/>
          </p:cNvSpPr>
          <p:nvPr/>
        </p:nvSpPr>
        <p:spPr bwMode="auto">
          <a:xfrm>
            <a:off x="0" y="6477000"/>
            <a:ext cx="6426200" cy="2959100"/>
          </a:xfrm>
          <a:prstGeom prst="rect">
            <a:avLst/>
          </a:prstGeom>
          <a:noFill/>
          <a:ln w="12700">
            <a:noFill/>
            <a:miter lim="800000"/>
            <a:headEnd/>
            <a:tailEnd/>
          </a:ln>
        </p:spPr>
        <p:txBody>
          <a:bodyPr lIns="0" tIns="0" rIns="0" bIns="0" anchor="ctr"/>
          <a:lstStyle/>
          <a:p>
            <a:r>
              <a:rPr lang="en-US" sz="2200" dirty="0">
                <a:solidFill>
                  <a:schemeClr val="tx1"/>
                </a:solidFill>
                <a:latin typeface="Arial" charset="0"/>
                <a:cs typeface="Arial" charset="0"/>
                <a:sym typeface="Times" charset="0"/>
              </a:rPr>
              <a:t>See, for examples:</a:t>
            </a:r>
          </a:p>
          <a:p>
            <a:r>
              <a:rPr lang="en-US" sz="2200" dirty="0">
                <a:solidFill>
                  <a:schemeClr val="tx1"/>
                </a:solidFill>
                <a:latin typeface="Arial" charset="0"/>
                <a:cs typeface="Arial" charset="0"/>
                <a:sym typeface="Times" charset="0"/>
              </a:rPr>
              <a:t>Rust, et al. (2005) Neuron </a:t>
            </a:r>
          </a:p>
          <a:p>
            <a:r>
              <a:rPr lang="en-US" sz="2200" dirty="0" err="1">
                <a:solidFill>
                  <a:schemeClr val="tx1"/>
                </a:solidFill>
                <a:latin typeface="Arial" charset="0"/>
                <a:cs typeface="Arial" charset="0"/>
                <a:sym typeface="Times" charset="0"/>
              </a:rPr>
              <a:t>Fairhall</a:t>
            </a:r>
            <a:r>
              <a:rPr lang="en-US" sz="2200" dirty="0">
                <a:solidFill>
                  <a:schemeClr val="tx1"/>
                </a:solidFill>
                <a:latin typeface="Arial" charset="0"/>
                <a:cs typeface="Arial" charset="0"/>
                <a:sym typeface="Times" charset="0"/>
              </a:rPr>
              <a:t>, et al. (2006) J </a:t>
            </a:r>
            <a:r>
              <a:rPr lang="en-US" sz="2200" dirty="0" err="1">
                <a:solidFill>
                  <a:schemeClr val="tx1"/>
                </a:solidFill>
                <a:latin typeface="Arial" charset="0"/>
                <a:cs typeface="Arial" charset="0"/>
                <a:sym typeface="Times" charset="0"/>
              </a:rPr>
              <a:t>Neurophysiol</a:t>
            </a:r>
            <a:endParaRPr lang="en-US" sz="2200" dirty="0">
              <a:solidFill>
                <a:schemeClr val="tx1"/>
              </a:solidFill>
              <a:latin typeface="Arial" charset="0"/>
              <a:cs typeface="Arial" charset="0"/>
              <a:sym typeface="Times" charset="0"/>
            </a:endParaRPr>
          </a:p>
          <a:p>
            <a:r>
              <a:rPr lang="en-US" sz="2200" dirty="0" err="1">
                <a:solidFill>
                  <a:schemeClr val="tx1"/>
                </a:solidFill>
                <a:latin typeface="Arial" charset="0"/>
                <a:cs typeface="Arial" charset="0"/>
                <a:sym typeface="Times" charset="0"/>
              </a:rPr>
              <a:t>Sincich</a:t>
            </a:r>
            <a:r>
              <a:rPr lang="en-US" sz="2200" dirty="0">
                <a:solidFill>
                  <a:schemeClr val="tx1"/>
                </a:solidFill>
                <a:latin typeface="Arial" charset="0"/>
                <a:cs typeface="Arial" charset="0"/>
                <a:sym typeface="Times" charset="0"/>
              </a:rPr>
              <a:t>, et al. (2009) J </a:t>
            </a:r>
            <a:r>
              <a:rPr lang="en-US" sz="2200" dirty="0" err="1">
                <a:solidFill>
                  <a:schemeClr val="tx1"/>
                </a:solidFill>
                <a:latin typeface="Arial" charset="0"/>
                <a:cs typeface="Arial" charset="0"/>
                <a:sym typeface="Times" charset="0"/>
              </a:rPr>
              <a:t>Neurosci</a:t>
            </a:r>
            <a:r>
              <a:rPr lang="en-US" sz="2200" dirty="0">
                <a:solidFill>
                  <a:schemeClr val="tx1"/>
                </a:solidFill>
                <a:latin typeface="Arial" charset="0"/>
                <a:cs typeface="Arial" charset="0"/>
                <a:sym typeface="Times" charset="0"/>
              </a:rPr>
              <a:t> </a:t>
            </a:r>
          </a:p>
          <a:p>
            <a:r>
              <a:rPr lang="en-US" sz="2200" dirty="0">
                <a:solidFill>
                  <a:schemeClr val="tx1"/>
                </a:solidFill>
                <a:latin typeface="Arial" charset="0"/>
                <a:cs typeface="Arial" charset="0"/>
                <a:sym typeface="Times" charset="0"/>
              </a:rPr>
              <a:t>Chen X, et al. (2007) PNAS</a:t>
            </a:r>
          </a:p>
          <a:p>
            <a:r>
              <a:rPr lang="en-US" sz="2200" dirty="0" err="1">
                <a:solidFill>
                  <a:schemeClr val="tx1"/>
                </a:solidFill>
                <a:latin typeface="Arial" charset="0"/>
                <a:cs typeface="Arial" charset="0"/>
                <a:sym typeface="Times" charset="0"/>
              </a:rPr>
              <a:t>Atencio</a:t>
            </a:r>
            <a:r>
              <a:rPr lang="en-US" sz="2200" dirty="0">
                <a:solidFill>
                  <a:schemeClr val="tx1"/>
                </a:solidFill>
                <a:latin typeface="Arial" charset="0"/>
                <a:cs typeface="Arial" charset="0"/>
                <a:sym typeface="Times" charset="0"/>
              </a:rPr>
              <a:t>, et al. (2008) Neuron </a:t>
            </a:r>
          </a:p>
          <a:p>
            <a:r>
              <a:rPr lang="en-US" sz="2200" dirty="0" err="1">
                <a:solidFill>
                  <a:schemeClr val="tx1"/>
                </a:solidFill>
                <a:latin typeface="Arial" charset="0"/>
                <a:cs typeface="Arial" charset="0"/>
                <a:sym typeface="Times" charset="0"/>
              </a:rPr>
              <a:t>Maravall</a:t>
            </a:r>
            <a:r>
              <a:rPr lang="en-US" sz="2200" dirty="0">
                <a:solidFill>
                  <a:schemeClr val="tx1"/>
                </a:solidFill>
                <a:latin typeface="Arial" charset="0"/>
                <a:cs typeface="Arial" charset="0"/>
                <a:sym typeface="Times" charset="0"/>
              </a:rPr>
              <a:t>, et al. (2007) </a:t>
            </a:r>
            <a:r>
              <a:rPr lang="en-US" sz="2200" dirty="0" err="1">
                <a:solidFill>
                  <a:schemeClr val="tx1"/>
                </a:solidFill>
                <a:latin typeface="Arial" charset="0"/>
                <a:cs typeface="Arial" charset="0"/>
                <a:sym typeface="Times" charset="0"/>
              </a:rPr>
              <a:t>PLoS</a:t>
            </a:r>
            <a:r>
              <a:rPr lang="en-US" sz="2200" dirty="0">
                <a:solidFill>
                  <a:schemeClr val="tx1"/>
                </a:solidFill>
                <a:latin typeface="Arial" charset="0"/>
                <a:cs typeface="Arial" charset="0"/>
                <a:sym typeface="Times" charset="0"/>
              </a:rPr>
              <a:t> </a:t>
            </a:r>
            <a:r>
              <a:rPr lang="en-US" sz="2200" dirty="0" err="1">
                <a:solidFill>
                  <a:schemeClr val="tx1"/>
                </a:solidFill>
                <a:latin typeface="Arial" charset="0"/>
                <a:cs typeface="Arial" charset="0"/>
                <a:sym typeface="Times" charset="0"/>
              </a:rPr>
              <a:t>Biol</a:t>
            </a:r>
            <a:r>
              <a:rPr lang="en-US" sz="2200" dirty="0">
                <a:solidFill>
                  <a:schemeClr val="tx1"/>
                </a:solidFill>
                <a:latin typeface="Arial" charset="0"/>
                <a:cs typeface="Arial" charset="0"/>
                <a:sym typeface="Times" charset="0"/>
              </a:rPr>
              <a:t> </a:t>
            </a:r>
          </a:p>
          <a:p>
            <a:r>
              <a:rPr lang="en-US" sz="2200" dirty="0" err="1">
                <a:solidFill>
                  <a:schemeClr val="tx1"/>
                </a:solidFill>
                <a:latin typeface="Arial" charset="0"/>
                <a:cs typeface="Arial" charset="0"/>
                <a:sym typeface="Times" charset="0"/>
              </a:rPr>
              <a:t>Horwitz</a:t>
            </a:r>
            <a:r>
              <a:rPr lang="en-US" sz="2200" dirty="0">
                <a:solidFill>
                  <a:schemeClr val="tx1"/>
                </a:solidFill>
                <a:latin typeface="Arial" charset="0"/>
                <a:cs typeface="Arial" charset="0"/>
                <a:sym typeface="Times" charset="0"/>
              </a:rPr>
              <a:t>, et al. (2007) J </a:t>
            </a:r>
            <a:r>
              <a:rPr lang="en-US" sz="2200" dirty="0" err="1" smtClean="0">
                <a:solidFill>
                  <a:schemeClr val="tx1"/>
                </a:solidFill>
                <a:latin typeface="Arial" charset="0"/>
                <a:cs typeface="Arial" charset="0"/>
                <a:sym typeface="Times" charset="0"/>
              </a:rPr>
              <a:t>Neurophysiol</a:t>
            </a:r>
            <a:endParaRPr lang="en-US" sz="2200" dirty="0" smtClean="0">
              <a:solidFill>
                <a:schemeClr val="tx1"/>
              </a:solidFill>
              <a:latin typeface="Arial" charset="0"/>
              <a:cs typeface="Arial" charset="0"/>
              <a:sym typeface="Times" charset="0"/>
            </a:endParaRPr>
          </a:p>
          <a:p>
            <a:r>
              <a:rPr lang="en-US" sz="2200" dirty="0" err="1" smtClean="0">
                <a:solidFill>
                  <a:schemeClr val="tx1"/>
                </a:solidFill>
                <a:latin typeface="Arial" charset="0"/>
                <a:cs typeface="Arial" charset="0"/>
                <a:sym typeface="Times" charset="0"/>
              </a:rPr>
              <a:t>Sharpee</a:t>
            </a:r>
            <a:r>
              <a:rPr lang="en-US" sz="2200" dirty="0" smtClean="0">
                <a:solidFill>
                  <a:schemeClr val="tx1"/>
                </a:solidFill>
                <a:latin typeface="Arial" charset="0"/>
                <a:cs typeface="Arial" charset="0"/>
                <a:sym typeface="Times" charset="0"/>
              </a:rPr>
              <a:t>, Nagel, &amp; </a:t>
            </a:r>
            <a:r>
              <a:rPr lang="en-US" sz="2200" dirty="0" err="1" smtClean="0">
                <a:solidFill>
                  <a:schemeClr val="tx1"/>
                </a:solidFill>
                <a:latin typeface="Arial" charset="0"/>
                <a:cs typeface="Arial" charset="0"/>
                <a:sym typeface="Times" charset="0"/>
              </a:rPr>
              <a:t>Doupe</a:t>
            </a:r>
            <a:r>
              <a:rPr lang="en-US" sz="2200" dirty="0" smtClean="0">
                <a:solidFill>
                  <a:schemeClr val="tx1"/>
                </a:solidFill>
                <a:latin typeface="Arial" charset="0"/>
                <a:cs typeface="Arial" charset="0"/>
                <a:sym typeface="Times" charset="0"/>
              </a:rPr>
              <a:t>, J </a:t>
            </a:r>
            <a:r>
              <a:rPr lang="en-US" sz="2200" dirty="0" err="1" smtClean="0">
                <a:solidFill>
                  <a:schemeClr val="tx1"/>
                </a:solidFill>
                <a:latin typeface="Arial" charset="0"/>
                <a:cs typeface="Arial" charset="0"/>
                <a:sym typeface="Times" charset="0"/>
              </a:rPr>
              <a:t>Neurophysiol</a:t>
            </a:r>
            <a:r>
              <a:rPr lang="en-US" sz="2200" dirty="0" smtClean="0">
                <a:solidFill>
                  <a:schemeClr val="tx1"/>
                </a:solidFill>
                <a:latin typeface="Arial" charset="0"/>
                <a:cs typeface="Arial" charset="0"/>
                <a:sym typeface="Times" charset="0"/>
              </a:rPr>
              <a:t> in press</a:t>
            </a:r>
            <a:endParaRPr lang="en-US" sz="2200" dirty="0">
              <a:solidFill>
                <a:schemeClr val="tx1"/>
              </a:solidFill>
              <a:latin typeface="Arial" charset="0"/>
              <a:cs typeface="Arial" charset="0"/>
              <a:sym typeface="Times" charset="0"/>
            </a:endParaRPr>
          </a:p>
        </p:txBody>
      </p:sp>
      <p:pic>
        <p:nvPicPr>
          <p:cNvPr id="19462" name="Picture 6"/>
          <p:cNvPicPr>
            <a:picLocks noChangeAspect="1"/>
          </p:cNvPicPr>
          <p:nvPr/>
        </p:nvPicPr>
        <p:blipFill>
          <a:blip r:embed="rId4" cstate="print"/>
          <a:srcRect/>
          <a:stretch>
            <a:fillRect/>
          </a:stretch>
        </p:blipFill>
        <p:spPr bwMode="auto">
          <a:xfrm>
            <a:off x="7312025" y="5181600"/>
            <a:ext cx="4905375" cy="3775276"/>
          </a:xfrm>
          <a:prstGeom prst="rect">
            <a:avLst/>
          </a:prstGeom>
          <a:noFill/>
          <a:ln w="25400">
            <a:noFill/>
            <a:miter lim="800000"/>
            <a:headEnd/>
            <a:tailEnd/>
          </a:ln>
        </p:spPr>
      </p:pic>
      <p:pic>
        <p:nvPicPr>
          <p:cNvPr id="2" name="Picture 7"/>
          <p:cNvPicPr>
            <a:picLocks noChangeAspect="1"/>
          </p:cNvPicPr>
          <p:nvPr/>
        </p:nvPicPr>
        <p:blipFill>
          <a:blip r:embed="rId5" cstate="print"/>
          <a:srcRect/>
          <a:stretch>
            <a:fillRect/>
          </a:stretch>
        </p:blipFill>
        <p:spPr bwMode="auto">
          <a:xfrm>
            <a:off x="1549400" y="2438400"/>
            <a:ext cx="3606800" cy="2684463"/>
          </a:xfrm>
          <a:prstGeom prst="rect">
            <a:avLst/>
          </a:prstGeom>
          <a:noFill/>
          <a:ln w="25400">
            <a:noFill/>
            <a:miter lim="800000"/>
            <a:headEnd/>
            <a:tailEnd/>
          </a:ln>
        </p:spPr>
      </p:pic>
      <p:pic>
        <p:nvPicPr>
          <p:cNvPr id="19464" name="Picture 8"/>
          <p:cNvPicPr>
            <a:picLocks noChangeAspect="1"/>
          </p:cNvPicPr>
          <p:nvPr/>
        </p:nvPicPr>
        <p:blipFill>
          <a:blip r:embed="rId6" cstate="print"/>
          <a:srcRect/>
          <a:stretch>
            <a:fillRect/>
          </a:stretch>
        </p:blipFill>
        <p:spPr bwMode="auto">
          <a:xfrm>
            <a:off x="5114925" y="2492375"/>
            <a:ext cx="3749675" cy="2689225"/>
          </a:xfrm>
          <a:prstGeom prst="rect">
            <a:avLst/>
          </a:prstGeom>
          <a:noFill/>
          <a:ln w="25400">
            <a:noFill/>
            <a:miter lim="800000"/>
            <a:headEnd/>
            <a:tailEnd/>
          </a:ln>
        </p:spPr>
      </p:pic>
      <p:pic>
        <p:nvPicPr>
          <p:cNvPr id="19465" name="Picture 9"/>
          <p:cNvPicPr>
            <a:picLocks noChangeAspect="1"/>
          </p:cNvPicPr>
          <p:nvPr/>
        </p:nvPicPr>
        <p:blipFill>
          <a:blip r:embed="rId7" cstate="print"/>
          <a:srcRect/>
          <a:stretch>
            <a:fillRect/>
          </a:stretch>
        </p:blipFill>
        <p:spPr bwMode="auto">
          <a:xfrm>
            <a:off x="8864600" y="2614613"/>
            <a:ext cx="3276600" cy="2490787"/>
          </a:xfrm>
          <a:prstGeom prst="rect">
            <a:avLst/>
          </a:prstGeom>
          <a:noFill/>
          <a:ln w="25400">
            <a:noFill/>
            <a:miter lim="800000"/>
            <a:headEnd/>
            <a:tailEnd/>
          </a:ln>
        </p:spPr>
      </p:pic>
      <p:cxnSp>
        <p:nvCxnSpPr>
          <p:cNvPr id="3" name="Elbow Connector 10"/>
          <p:cNvCxnSpPr>
            <a:cxnSpLocks noChangeShapeType="1"/>
          </p:cNvCxnSpPr>
          <p:nvPr/>
        </p:nvCxnSpPr>
        <p:spPr bwMode="auto">
          <a:xfrm rot="5400000" flipH="1" flipV="1">
            <a:off x="139700" y="5448300"/>
            <a:ext cx="2362200" cy="1219200"/>
          </a:xfrm>
          <a:prstGeom prst="bentConnector3">
            <a:avLst>
              <a:gd name="adj1" fmla="val 50000"/>
            </a:avLst>
          </a:prstGeom>
          <a:noFill/>
          <a:ln w="25400" algn="ctr">
            <a:solidFill>
              <a:srgbClr val="000000"/>
            </a:solidFill>
            <a:round/>
            <a:headEnd/>
            <a:tailEnd type="arrow" w="med" len="med"/>
          </a:ln>
        </p:spPr>
      </p:cxnSp>
      <p:sp>
        <p:nvSpPr>
          <p:cNvPr id="15" name="Rectangle 14"/>
          <p:cNvSpPr>
            <a:spLocks noChangeArrowheads="1"/>
          </p:cNvSpPr>
          <p:nvPr/>
        </p:nvSpPr>
        <p:spPr bwMode="auto">
          <a:xfrm>
            <a:off x="7416800" y="8915400"/>
            <a:ext cx="5181600" cy="430213"/>
          </a:xfrm>
          <a:prstGeom prst="rect">
            <a:avLst/>
          </a:prstGeom>
          <a:noFill/>
          <a:ln w="9525">
            <a:noFill/>
            <a:miter lim="800000"/>
            <a:headEnd/>
            <a:tailEnd/>
          </a:ln>
        </p:spPr>
        <p:txBody>
          <a:bodyPr>
            <a:spAutoFit/>
          </a:bodyPr>
          <a:lstStyle/>
          <a:p>
            <a:r>
              <a:rPr lang="en-US" sz="2200">
                <a:solidFill>
                  <a:schemeClr val="tx1"/>
                </a:solidFill>
                <a:latin typeface="Arial" charset="0"/>
                <a:cs typeface="Arial" charset="0"/>
                <a:sym typeface="Times" charset="0"/>
              </a:rPr>
              <a:t>Fitzgerald &amp; Sharpee 2009</a:t>
            </a:r>
          </a:p>
        </p:txBody>
      </p:sp>
      <p:sp>
        <p:nvSpPr>
          <p:cNvPr id="19467" name="Rectangle 15"/>
          <p:cNvSpPr>
            <a:spLocks noChangeArrowheads="1"/>
          </p:cNvSpPr>
          <p:nvPr/>
        </p:nvSpPr>
        <p:spPr bwMode="auto">
          <a:xfrm>
            <a:off x="7645400" y="5257800"/>
            <a:ext cx="762000" cy="762000"/>
          </a:xfrm>
          <a:prstGeom prst="rect">
            <a:avLst/>
          </a:prstGeom>
          <a:solidFill>
            <a:schemeClr val="bg1"/>
          </a:solidFill>
          <a:ln w="25400" algn="ctr">
            <a:noFill/>
            <a:round/>
            <a:headEnd/>
            <a:tailEnd/>
          </a:ln>
        </p:spPr>
        <p:txBody>
          <a:bodyPr/>
          <a:lstStyle/>
          <a:p>
            <a:endParaRPr lang="en-US"/>
          </a:p>
        </p:txBody>
      </p:sp>
      <p:sp>
        <p:nvSpPr>
          <p:cNvPr id="19468" name="Rectangle 16"/>
          <p:cNvSpPr>
            <a:spLocks noChangeArrowheads="1"/>
          </p:cNvSpPr>
          <p:nvPr/>
        </p:nvSpPr>
        <p:spPr bwMode="auto">
          <a:xfrm>
            <a:off x="863600" y="5181600"/>
            <a:ext cx="5181600" cy="430213"/>
          </a:xfrm>
          <a:prstGeom prst="rect">
            <a:avLst/>
          </a:prstGeom>
          <a:noFill/>
          <a:ln w="9525">
            <a:noFill/>
            <a:miter lim="800000"/>
            <a:headEnd/>
            <a:tailEnd/>
          </a:ln>
        </p:spPr>
        <p:txBody>
          <a:bodyPr>
            <a:spAutoFit/>
          </a:bodyPr>
          <a:lstStyle/>
          <a:p>
            <a:r>
              <a:rPr lang="en-US" sz="2200">
                <a:solidFill>
                  <a:schemeClr val="tx1"/>
                </a:solidFill>
                <a:latin typeface="Arial" charset="0"/>
                <a:cs typeface="Arial" charset="0"/>
                <a:sym typeface="Times" charset="0"/>
              </a:rPr>
              <a:t>Component 1</a:t>
            </a:r>
          </a:p>
        </p:txBody>
      </p:sp>
      <p:sp>
        <p:nvSpPr>
          <p:cNvPr id="18" name="Rectangle 17"/>
          <p:cNvSpPr/>
          <p:nvPr/>
        </p:nvSpPr>
        <p:spPr>
          <a:xfrm>
            <a:off x="-1041400" y="3505200"/>
            <a:ext cx="5181600" cy="430887"/>
          </a:xfrm>
          <a:prstGeom prst="rect">
            <a:avLst/>
          </a:prstGeom>
          <a:scene3d>
            <a:camera prst="orthographicFront">
              <a:rot lat="0" lon="0" rev="5400000"/>
            </a:camera>
            <a:lightRig rig="threePt" dir="t"/>
          </a:scene3d>
        </p:spPr>
        <p:txBody>
          <a:bodyPr>
            <a:spAutoFit/>
          </a:bodyPr>
          <a:lstStyle/>
          <a:p>
            <a:pPr>
              <a:defRPr/>
            </a:pPr>
            <a:r>
              <a:rPr lang="en-US" sz="2200" dirty="0">
                <a:solidFill>
                  <a:schemeClr val="tx1"/>
                </a:solidFill>
                <a:latin typeface="Arial" pitchFamily="34" charset="0"/>
                <a:cs typeface="Arial" pitchFamily="34" charset="0"/>
                <a:sym typeface="Times" charset="0"/>
              </a:rPr>
              <a:t>Component 2</a:t>
            </a:r>
          </a:p>
        </p:txBody>
      </p:sp>
    </p:spTree>
    <p:custDataLst>
      <p:tags r:id="rId1"/>
    </p:custDataLst>
  </p:cSld>
  <p:clrMapOvr>
    <a:masterClrMapping/>
  </p:clrMapOvr>
  <p:transition advTm="94906"/>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46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46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946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863600" y="2133600"/>
            <a:ext cx="12141200" cy="2133600"/>
          </a:xfrm>
        </p:spPr>
        <p:txBody>
          <a:bodyPr/>
          <a:lstStyle/>
          <a:p>
            <a:pPr algn="l">
              <a:buFontTx/>
              <a:buChar char="•"/>
            </a:pPr>
            <a:r>
              <a:rPr lang="en-US" sz="4000" smtClean="0"/>
              <a:t> a principled way to model multidimensional </a:t>
            </a:r>
            <a:br>
              <a:rPr lang="en-US" sz="4000" smtClean="0"/>
            </a:br>
            <a:r>
              <a:rPr lang="en-US" sz="4000" smtClean="0"/>
              <a:t>  input/output functions with limited measurements</a:t>
            </a:r>
          </a:p>
        </p:txBody>
      </p:sp>
      <p:sp>
        <p:nvSpPr>
          <p:cNvPr id="3" name="Title 1"/>
          <p:cNvSpPr txBox="1">
            <a:spLocks/>
          </p:cNvSpPr>
          <p:nvPr/>
        </p:nvSpPr>
        <p:spPr bwMode="auto">
          <a:xfrm>
            <a:off x="863600" y="4648200"/>
            <a:ext cx="11734800" cy="2133600"/>
          </a:xfrm>
          <a:prstGeom prst="rect">
            <a:avLst/>
          </a:prstGeom>
          <a:noFill/>
          <a:ln w="12700">
            <a:noFill/>
            <a:miter lim="800000"/>
            <a:headEnd/>
            <a:tailEnd/>
          </a:ln>
        </p:spPr>
        <p:txBody>
          <a:bodyPr lIns="50800" tIns="50800" rIns="50800" bIns="50800" anchor="b"/>
          <a:lstStyle/>
          <a:p>
            <a:pPr algn="l" eaLnBrk="0" hangingPunct="0">
              <a:buFont typeface="Arial" pitchFamily="34" charset="0"/>
              <a:buChar char="•"/>
              <a:defRPr/>
            </a:pPr>
            <a:r>
              <a:rPr lang="en-US" sz="4000" kern="0" dirty="0">
                <a:solidFill>
                  <a:schemeClr val="tx1"/>
                </a:solidFill>
                <a:latin typeface="+mj-lt"/>
                <a:ea typeface="+mj-ea"/>
                <a:cs typeface="+mj-cs"/>
              </a:rPr>
              <a:t> identify critical input/output correlations</a:t>
            </a:r>
            <a:br>
              <a:rPr lang="en-US" sz="4000" kern="0" dirty="0">
                <a:solidFill>
                  <a:schemeClr val="tx1"/>
                </a:solidFill>
                <a:latin typeface="+mj-lt"/>
                <a:ea typeface="+mj-ea"/>
                <a:cs typeface="+mj-cs"/>
              </a:rPr>
            </a:br>
            <a:endParaRPr lang="en-US" sz="4000" kern="0" dirty="0">
              <a:solidFill>
                <a:schemeClr val="tx1"/>
              </a:solidFill>
              <a:latin typeface="+mj-lt"/>
              <a:ea typeface="+mj-ea"/>
              <a:cs typeface="+mj-cs"/>
            </a:endParaRPr>
          </a:p>
        </p:txBody>
      </p:sp>
      <p:sp>
        <p:nvSpPr>
          <p:cNvPr id="20484" name="Rectangle 3"/>
          <p:cNvSpPr>
            <a:spLocks/>
          </p:cNvSpPr>
          <p:nvPr/>
        </p:nvSpPr>
        <p:spPr bwMode="auto">
          <a:xfrm>
            <a:off x="25400" y="1371600"/>
            <a:ext cx="12966700" cy="152400"/>
          </a:xfrm>
          <a:prstGeom prst="rect">
            <a:avLst/>
          </a:prstGeom>
          <a:gradFill rotWithShape="0">
            <a:gsLst>
              <a:gs pos="0">
                <a:srgbClr val="000000"/>
              </a:gs>
              <a:gs pos="50777">
                <a:srgbClr val="7F7F7F"/>
              </a:gs>
              <a:gs pos="96890">
                <a:srgbClr val="FFFFFF"/>
              </a:gs>
              <a:gs pos="100000">
                <a:srgbClr val="FFFFFF"/>
              </a:gs>
            </a:gsLst>
            <a:path path="rect">
              <a:fillToRect l="50000" t="50000" r="50000" b="50000"/>
            </a:path>
          </a:gradFill>
          <a:ln w="25400">
            <a:noFill/>
            <a:miter lim="800000"/>
            <a:headEnd/>
            <a:tailEnd/>
          </a:ln>
        </p:spPr>
        <p:txBody>
          <a:bodyPr lIns="0" tIns="0" rIns="0" bIns="0"/>
          <a:lstStyle/>
          <a:p>
            <a:endParaRPr lang="en-US"/>
          </a:p>
        </p:txBody>
      </p:sp>
      <p:sp>
        <p:nvSpPr>
          <p:cNvPr id="6" name="Rectangle 1"/>
          <p:cNvSpPr txBox="1">
            <a:spLocks noChangeArrowheads="1"/>
          </p:cNvSpPr>
          <p:nvPr/>
        </p:nvSpPr>
        <p:spPr bwMode="auto">
          <a:xfrm>
            <a:off x="1270000" y="0"/>
            <a:ext cx="10464800" cy="1435100"/>
          </a:xfrm>
          <a:prstGeom prst="rect">
            <a:avLst/>
          </a:prstGeom>
          <a:noFill/>
          <a:ln w="12700">
            <a:noFill/>
            <a:miter lim="800000"/>
            <a:headEnd/>
            <a:tailEnd/>
          </a:ln>
        </p:spPr>
        <p:txBody>
          <a:bodyPr lIns="50800" tIns="50800" rIns="50800" bIns="50800" anchor="b"/>
          <a:lstStyle/>
          <a:p>
            <a:pPr>
              <a:defRPr/>
            </a:pPr>
            <a:r>
              <a:rPr lang="en-US" sz="8400" kern="0" dirty="0">
                <a:solidFill>
                  <a:schemeClr val="tx1"/>
                </a:solidFill>
                <a:latin typeface="+mj-lt"/>
                <a:ea typeface="+mj-ea"/>
                <a:cs typeface="+mj-cs"/>
              </a:rPr>
              <a:t>Goals</a:t>
            </a:r>
          </a:p>
        </p:txBody>
      </p:sp>
    </p:spTree>
  </p:cSld>
  <p:clrMapOvr>
    <a:masterClrMapping/>
  </p:clrMapOvr>
  <p:transition advTm="31109"/>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
          <p:cNvSpPr>
            <a:spLocks noGrp="1" noChangeArrowheads="1"/>
          </p:cNvSpPr>
          <p:nvPr>
            <p:ph type="title"/>
          </p:nvPr>
        </p:nvSpPr>
        <p:spPr>
          <a:xfrm>
            <a:off x="0" y="-127000"/>
            <a:ext cx="12915900" cy="1536700"/>
          </a:xfrm>
        </p:spPr>
        <p:txBody>
          <a:bodyPr/>
          <a:lstStyle/>
          <a:p>
            <a:pPr eaLnBrk="1" hangingPunct="1"/>
            <a:r>
              <a:rPr lang="en-US" sz="6500" smtClean="0"/>
              <a:t>Intuitive guide to minimal models</a:t>
            </a:r>
          </a:p>
        </p:txBody>
      </p:sp>
      <p:pic>
        <p:nvPicPr>
          <p:cNvPr id="21507" name="Picture 2"/>
          <p:cNvPicPr>
            <a:picLocks noChangeArrowheads="1"/>
          </p:cNvPicPr>
          <p:nvPr/>
        </p:nvPicPr>
        <p:blipFill>
          <a:blip r:embed="rId3" cstate="print"/>
          <a:srcRect/>
          <a:stretch>
            <a:fillRect/>
          </a:stretch>
        </p:blipFill>
        <p:spPr bwMode="auto">
          <a:xfrm>
            <a:off x="10175875" y="4635500"/>
            <a:ext cx="1270000" cy="2216150"/>
          </a:xfrm>
          <a:prstGeom prst="rect">
            <a:avLst/>
          </a:prstGeom>
          <a:noFill/>
          <a:ln w="12700">
            <a:noFill/>
            <a:miter lim="800000"/>
            <a:headEnd/>
            <a:tailEnd/>
          </a:ln>
        </p:spPr>
      </p:pic>
      <p:pic>
        <p:nvPicPr>
          <p:cNvPr id="21508" name="Picture 3"/>
          <p:cNvPicPr>
            <a:picLocks noChangeArrowheads="1"/>
          </p:cNvPicPr>
          <p:nvPr/>
        </p:nvPicPr>
        <p:blipFill>
          <a:blip r:embed="rId4" cstate="print"/>
          <a:srcRect/>
          <a:stretch>
            <a:fillRect/>
          </a:stretch>
        </p:blipFill>
        <p:spPr bwMode="auto">
          <a:xfrm>
            <a:off x="10175875" y="7088188"/>
            <a:ext cx="1270000" cy="2222500"/>
          </a:xfrm>
          <a:prstGeom prst="rect">
            <a:avLst/>
          </a:prstGeom>
          <a:noFill/>
          <a:ln w="12700">
            <a:noFill/>
            <a:miter lim="800000"/>
            <a:headEnd/>
            <a:tailEnd/>
          </a:ln>
        </p:spPr>
      </p:pic>
      <p:pic>
        <p:nvPicPr>
          <p:cNvPr id="21509" name="Picture 4"/>
          <p:cNvPicPr>
            <a:picLocks noChangeArrowheads="1"/>
          </p:cNvPicPr>
          <p:nvPr/>
        </p:nvPicPr>
        <p:blipFill>
          <a:blip r:embed="rId5" cstate="print"/>
          <a:srcRect/>
          <a:stretch>
            <a:fillRect/>
          </a:stretch>
        </p:blipFill>
        <p:spPr bwMode="auto">
          <a:xfrm>
            <a:off x="8480425" y="7088188"/>
            <a:ext cx="1270000" cy="2222500"/>
          </a:xfrm>
          <a:prstGeom prst="rect">
            <a:avLst/>
          </a:prstGeom>
          <a:noFill/>
          <a:ln w="12700">
            <a:noFill/>
            <a:miter lim="800000"/>
            <a:headEnd/>
            <a:tailEnd/>
          </a:ln>
        </p:spPr>
      </p:pic>
      <p:pic>
        <p:nvPicPr>
          <p:cNvPr id="21510" name="Picture 5"/>
          <p:cNvPicPr>
            <a:picLocks noChangeArrowheads="1"/>
          </p:cNvPicPr>
          <p:nvPr/>
        </p:nvPicPr>
        <p:blipFill>
          <a:blip r:embed="rId6" cstate="print"/>
          <a:srcRect/>
          <a:stretch>
            <a:fillRect/>
          </a:stretch>
        </p:blipFill>
        <p:spPr bwMode="auto">
          <a:xfrm>
            <a:off x="6834188" y="7121525"/>
            <a:ext cx="1270000" cy="2222500"/>
          </a:xfrm>
          <a:prstGeom prst="rect">
            <a:avLst/>
          </a:prstGeom>
          <a:noFill/>
          <a:ln w="12700">
            <a:noFill/>
            <a:miter lim="800000"/>
            <a:headEnd/>
            <a:tailEnd/>
          </a:ln>
        </p:spPr>
      </p:pic>
      <p:pic>
        <p:nvPicPr>
          <p:cNvPr id="21511" name="Picture 6"/>
          <p:cNvPicPr>
            <a:picLocks noChangeArrowheads="1"/>
          </p:cNvPicPr>
          <p:nvPr/>
        </p:nvPicPr>
        <p:blipFill>
          <a:blip r:embed="rId7" cstate="print"/>
          <a:srcRect/>
          <a:stretch>
            <a:fillRect/>
          </a:stretch>
        </p:blipFill>
        <p:spPr bwMode="auto">
          <a:xfrm>
            <a:off x="5105400" y="7104063"/>
            <a:ext cx="1270000" cy="2222500"/>
          </a:xfrm>
          <a:prstGeom prst="rect">
            <a:avLst/>
          </a:prstGeom>
          <a:noFill/>
          <a:ln w="12700">
            <a:noFill/>
            <a:miter lim="800000"/>
            <a:headEnd/>
            <a:tailEnd/>
          </a:ln>
        </p:spPr>
      </p:pic>
      <p:pic>
        <p:nvPicPr>
          <p:cNvPr id="21512" name="Picture 7"/>
          <p:cNvPicPr>
            <a:picLocks noChangeArrowheads="1"/>
          </p:cNvPicPr>
          <p:nvPr/>
        </p:nvPicPr>
        <p:blipFill>
          <a:blip r:embed="rId8" cstate="print"/>
          <a:srcRect/>
          <a:stretch>
            <a:fillRect/>
          </a:stretch>
        </p:blipFill>
        <p:spPr bwMode="auto">
          <a:xfrm>
            <a:off x="8480425" y="4654550"/>
            <a:ext cx="1270000" cy="2216150"/>
          </a:xfrm>
          <a:prstGeom prst="rect">
            <a:avLst/>
          </a:prstGeom>
          <a:noFill/>
          <a:ln w="12700">
            <a:noFill/>
            <a:miter lim="800000"/>
            <a:headEnd/>
            <a:tailEnd/>
          </a:ln>
        </p:spPr>
      </p:pic>
      <p:pic>
        <p:nvPicPr>
          <p:cNvPr id="21513" name="Picture 8"/>
          <p:cNvPicPr>
            <a:picLocks noChangeArrowheads="1"/>
          </p:cNvPicPr>
          <p:nvPr/>
        </p:nvPicPr>
        <p:blipFill>
          <a:blip r:embed="rId9" cstate="print"/>
          <a:srcRect/>
          <a:stretch>
            <a:fillRect/>
          </a:stretch>
        </p:blipFill>
        <p:spPr bwMode="auto">
          <a:xfrm>
            <a:off x="6834188" y="4637088"/>
            <a:ext cx="1270000" cy="2222500"/>
          </a:xfrm>
          <a:prstGeom prst="rect">
            <a:avLst/>
          </a:prstGeom>
          <a:noFill/>
          <a:ln w="12700">
            <a:noFill/>
            <a:miter lim="800000"/>
            <a:headEnd/>
            <a:tailEnd/>
          </a:ln>
        </p:spPr>
      </p:pic>
      <p:pic>
        <p:nvPicPr>
          <p:cNvPr id="21514" name="Picture 9"/>
          <p:cNvPicPr>
            <a:picLocks noChangeArrowheads="1"/>
          </p:cNvPicPr>
          <p:nvPr/>
        </p:nvPicPr>
        <p:blipFill>
          <a:blip r:embed="rId10" cstate="print"/>
          <a:srcRect/>
          <a:stretch>
            <a:fillRect/>
          </a:stretch>
        </p:blipFill>
        <p:spPr bwMode="auto">
          <a:xfrm>
            <a:off x="5105400" y="4654550"/>
            <a:ext cx="1270000" cy="2216150"/>
          </a:xfrm>
          <a:prstGeom prst="rect">
            <a:avLst/>
          </a:prstGeom>
          <a:noFill/>
          <a:ln w="12700">
            <a:noFill/>
            <a:miter lim="800000"/>
            <a:headEnd/>
            <a:tailEnd/>
          </a:ln>
        </p:spPr>
      </p:pic>
      <p:pic>
        <p:nvPicPr>
          <p:cNvPr id="21515" name="Picture 11"/>
          <p:cNvPicPr>
            <a:picLocks noChangeAspect="1" noChangeArrowheads="1"/>
          </p:cNvPicPr>
          <p:nvPr/>
        </p:nvPicPr>
        <p:blipFill>
          <a:blip r:embed="rId11" cstate="print"/>
          <a:srcRect/>
          <a:stretch>
            <a:fillRect/>
          </a:stretch>
        </p:blipFill>
        <p:spPr bwMode="auto">
          <a:xfrm>
            <a:off x="5105400" y="2222500"/>
            <a:ext cx="1276350" cy="2216150"/>
          </a:xfrm>
          <a:prstGeom prst="rect">
            <a:avLst/>
          </a:prstGeom>
          <a:noFill/>
          <a:ln w="12700">
            <a:noFill/>
            <a:miter lim="800000"/>
            <a:headEnd/>
            <a:tailEnd/>
          </a:ln>
        </p:spPr>
      </p:pic>
      <p:pic>
        <p:nvPicPr>
          <p:cNvPr id="21516" name="Picture 12"/>
          <p:cNvPicPr>
            <a:picLocks noChangeArrowheads="1"/>
          </p:cNvPicPr>
          <p:nvPr/>
        </p:nvPicPr>
        <p:blipFill>
          <a:blip r:embed="rId12" cstate="print"/>
          <a:srcRect/>
          <a:stretch>
            <a:fillRect/>
          </a:stretch>
        </p:blipFill>
        <p:spPr bwMode="auto">
          <a:xfrm>
            <a:off x="6834188" y="2222500"/>
            <a:ext cx="1270000" cy="2216150"/>
          </a:xfrm>
          <a:prstGeom prst="rect">
            <a:avLst/>
          </a:prstGeom>
          <a:noFill/>
          <a:ln w="12700">
            <a:noFill/>
            <a:miter lim="800000"/>
            <a:headEnd/>
            <a:tailEnd/>
          </a:ln>
        </p:spPr>
      </p:pic>
      <p:pic>
        <p:nvPicPr>
          <p:cNvPr id="21517" name="Picture 13"/>
          <p:cNvPicPr>
            <a:picLocks noChangeArrowheads="1"/>
          </p:cNvPicPr>
          <p:nvPr/>
        </p:nvPicPr>
        <p:blipFill>
          <a:blip r:embed="rId13" cstate="print"/>
          <a:srcRect/>
          <a:stretch>
            <a:fillRect/>
          </a:stretch>
        </p:blipFill>
        <p:spPr bwMode="auto">
          <a:xfrm>
            <a:off x="8480425" y="2238375"/>
            <a:ext cx="1270000" cy="2222500"/>
          </a:xfrm>
          <a:prstGeom prst="rect">
            <a:avLst/>
          </a:prstGeom>
          <a:noFill/>
          <a:ln w="12700">
            <a:noFill/>
            <a:miter lim="800000"/>
            <a:headEnd/>
            <a:tailEnd/>
          </a:ln>
        </p:spPr>
      </p:pic>
      <p:pic>
        <p:nvPicPr>
          <p:cNvPr id="21518" name="Picture 14"/>
          <p:cNvPicPr>
            <a:picLocks noChangeArrowheads="1"/>
          </p:cNvPicPr>
          <p:nvPr/>
        </p:nvPicPr>
        <p:blipFill>
          <a:blip r:embed="rId14" cstate="print"/>
          <a:srcRect/>
          <a:stretch>
            <a:fillRect/>
          </a:stretch>
        </p:blipFill>
        <p:spPr bwMode="auto">
          <a:xfrm>
            <a:off x="10175875" y="2271713"/>
            <a:ext cx="1276350" cy="2222500"/>
          </a:xfrm>
          <a:prstGeom prst="rect">
            <a:avLst/>
          </a:prstGeom>
          <a:noFill/>
          <a:ln w="12700">
            <a:noFill/>
            <a:miter lim="800000"/>
            <a:headEnd/>
            <a:tailEnd/>
          </a:ln>
        </p:spPr>
      </p:pic>
      <p:pic>
        <p:nvPicPr>
          <p:cNvPr id="21519" name="Picture 15"/>
          <p:cNvPicPr>
            <a:picLocks noChangeAspect="1" noChangeArrowheads="1"/>
          </p:cNvPicPr>
          <p:nvPr/>
        </p:nvPicPr>
        <p:blipFill>
          <a:blip r:embed="rId15" cstate="print"/>
          <a:srcRect/>
          <a:stretch>
            <a:fillRect/>
          </a:stretch>
        </p:blipFill>
        <p:spPr bwMode="auto">
          <a:xfrm>
            <a:off x="368300" y="2095500"/>
            <a:ext cx="3810000" cy="2247900"/>
          </a:xfrm>
          <a:prstGeom prst="rect">
            <a:avLst/>
          </a:prstGeom>
          <a:noFill/>
          <a:ln w="12700">
            <a:noFill/>
            <a:miter lim="800000"/>
            <a:headEnd/>
            <a:tailEnd/>
          </a:ln>
        </p:spPr>
      </p:pic>
      <p:sp>
        <p:nvSpPr>
          <p:cNvPr id="23569" name="Rectangle 16"/>
          <p:cNvSpPr>
            <a:spLocks/>
          </p:cNvSpPr>
          <p:nvPr/>
        </p:nvSpPr>
        <p:spPr bwMode="auto">
          <a:xfrm>
            <a:off x="444500" y="5105400"/>
            <a:ext cx="4457700" cy="2362200"/>
          </a:xfrm>
          <a:prstGeom prst="rect">
            <a:avLst/>
          </a:prstGeom>
          <a:noFill/>
          <a:ln w="12700">
            <a:noFill/>
            <a:miter lim="800000"/>
            <a:headEnd/>
            <a:tailEnd/>
          </a:ln>
        </p:spPr>
        <p:txBody>
          <a:bodyPr lIns="0" tIns="0" rIns="0" bIns="0" anchor="ctr"/>
          <a:lstStyle/>
          <a:p>
            <a:pPr algn="l"/>
            <a:r>
              <a:rPr lang="en-US" sz="3600">
                <a:solidFill>
                  <a:schemeClr val="tx1"/>
                </a:solidFill>
                <a:ea typeface="Gill Sans" charset="0"/>
                <a:cs typeface="Gill Sans" charset="0"/>
              </a:rPr>
              <a:t> can ask yes/no questions to guess the identity</a:t>
            </a:r>
          </a:p>
        </p:txBody>
      </p:sp>
      <p:sp>
        <p:nvSpPr>
          <p:cNvPr id="21521" name="Rectangle 17"/>
          <p:cNvSpPr>
            <a:spLocks/>
          </p:cNvSpPr>
          <p:nvPr/>
        </p:nvSpPr>
        <p:spPr bwMode="auto">
          <a:xfrm>
            <a:off x="25400" y="1333500"/>
            <a:ext cx="12966700" cy="152400"/>
          </a:xfrm>
          <a:prstGeom prst="rect">
            <a:avLst/>
          </a:prstGeom>
          <a:gradFill rotWithShape="0">
            <a:gsLst>
              <a:gs pos="0">
                <a:srgbClr val="000000"/>
              </a:gs>
              <a:gs pos="50777">
                <a:srgbClr val="7F7F7F"/>
              </a:gs>
              <a:gs pos="96890">
                <a:srgbClr val="FFFFFF"/>
              </a:gs>
              <a:gs pos="100000">
                <a:srgbClr val="FFFFFF"/>
              </a:gs>
            </a:gsLst>
            <a:path path="rect">
              <a:fillToRect l="50000" t="50000" r="50000" b="50000"/>
            </a:path>
          </a:gradFill>
          <a:ln w="25400">
            <a:noFill/>
            <a:miter lim="800000"/>
            <a:headEnd/>
            <a:tailEnd/>
          </a:ln>
        </p:spPr>
        <p:txBody>
          <a:bodyPr lIns="0" tIns="0" rIns="0" bIns="0"/>
          <a:lstStyle/>
          <a:p>
            <a:endParaRPr lang="en-US"/>
          </a:p>
        </p:txBody>
      </p:sp>
      <p:grpSp>
        <p:nvGrpSpPr>
          <p:cNvPr id="2" name="Group 14"/>
          <p:cNvGrpSpPr>
            <a:grpSpLocks/>
          </p:cNvGrpSpPr>
          <p:nvPr/>
        </p:nvGrpSpPr>
        <p:grpSpPr bwMode="auto">
          <a:xfrm>
            <a:off x="5092700" y="7607300"/>
            <a:ext cx="1270000" cy="1270000"/>
            <a:chOff x="0" y="0"/>
            <a:chExt cx="800" cy="800"/>
          </a:xfrm>
        </p:grpSpPr>
        <p:sp>
          <p:nvSpPr>
            <p:cNvPr id="21529" name="Line 15"/>
            <p:cNvSpPr>
              <a:spLocks noChangeShapeType="1"/>
            </p:cNvSpPr>
            <p:nvPr/>
          </p:nvSpPr>
          <p:spPr bwMode="auto">
            <a:xfrm>
              <a:off x="0" y="0"/>
              <a:ext cx="800" cy="800"/>
            </a:xfrm>
            <a:prstGeom prst="line">
              <a:avLst/>
            </a:prstGeom>
            <a:noFill/>
            <a:ln w="203200">
              <a:solidFill>
                <a:srgbClr val="FF0000"/>
              </a:solidFill>
              <a:miter lim="800000"/>
              <a:headEnd/>
              <a:tailEnd/>
            </a:ln>
          </p:spPr>
          <p:txBody>
            <a:bodyPr lIns="0" tIns="0" rIns="0" bIns="0"/>
            <a:lstStyle/>
            <a:p>
              <a:endParaRPr lang="en-US"/>
            </a:p>
          </p:txBody>
        </p:sp>
        <p:sp>
          <p:nvSpPr>
            <p:cNvPr id="21530" name="Line 16"/>
            <p:cNvSpPr>
              <a:spLocks noChangeShapeType="1"/>
            </p:cNvSpPr>
            <p:nvPr/>
          </p:nvSpPr>
          <p:spPr bwMode="auto">
            <a:xfrm flipH="1">
              <a:off x="0" y="0"/>
              <a:ext cx="800" cy="800"/>
            </a:xfrm>
            <a:prstGeom prst="line">
              <a:avLst/>
            </a:prstGeom>
            <a:noFill/>
            <a:ln w="203200">
              <a:solidFill>
                <a:srgbClr val="FF0000"/>
              </a:solidFill>
              <a:miter lim="800000"/>
              <a:headEnd/>
              <a:tailEnd/>
            </a:ln>
          </p:spPr>
          <p:txBody>
            <a:bodyPr lIns="0" tIns="0" rIns="0" bIns="0"/>
            <a:lstStyle/>
            <a:p>
              <a:endParaRPr lang="en-US"/>
            </a:p>
          </p:txBody>
        </p:sp>
      </p:grpSp>
      <p:grpSp>
        <p:nvGrpSpPr>
          <p:cNvPr id="3" name="Group 17"/>
          <p:cNvGrpSpPr>
            <a:grpSpLocks/>
          </p:cNvGrpSpPr>
          <p:nvPr/>
        </p:nvGrpSpPr>
        <p:grpSpPr bwMode="auto">
          <a:xfrm>
            <a:off x="8509000" y="5130800"/>
            <a:ext cx="1270000" cy="1270000"/>
            <a:chOff x="0" y="0"/>
            <a:chExt cx="800" cy="800"/>
          </a:xfrm>
        </p:grpSpPr>
        <p:sp>
          <p:nvSpPr>
            <p:cNvPr id="21527" name="Line 18"/>
            <p:cNvSpPr>
              <a:spLocks noChangeShapeType="1"/>
            </p:cNvSpPr>
            <p:nvPr/>
          </p:nvSpPr>
          <p:spPr bwMode="auto">
            <a:xfrm>
              <a:off x="0" y="0"/>
              <a:ext cx="800" cy="800"/>
            </a:xfrm>
            <a:prstGeom prst="line">
              <a:avLst/>
            </a:prstGeom>
            <a:noFill/>
            <a:ln w="203200">
              <a:solidFill>
                <a:srgbClr val="FF0000"/>
              </a:solidFill>
              <a:miter lim="800000"/>
              <a:headEnd/>
              <a:tailEnd/>
            </a:ln>
          </p:spPr>
          <p:txBody>
            <a:bodyPr lIns="0" tIns="0" rIns="0" bIns="0"/>
            <a:lstStyle/>
            <a:p>
              <a:endParaRPr lang="en-US"/>
            </a:p>
          </p:txBody>
        </p:sp>
        <p:sp>
          <p:nvSpPr>
            <p:cNvPr id="21528" name="Line 19"/>
            <p:cNvSpPr>
              <a:spLocks noChangeShapeType="1"/>
            </p:cNvSpPr>
            <p:nvPr/>
          </p:nvSpPr>
          <p:spPr bwMode="auto">
            <a:xfrm flipH="1">
              <a:off x="0" y="0"/>
              <a:ext cx="800" cy="800"/>
            </a:xfrm>
            <a:prstGeom prst="line">
              <a:avLst/>
            </a:prstGeom>
            <a:noFill/>
            <a:ln w="203200">
              <a:solidFill>
                <a:srgbClr val="FF0000"/>
              </a:solidFill>
              <a:miter lim="800000"/>
              <a:headEnd/>
              <a:tailEnd/>
            </a:ln>
          </p:spPr>
          <p:txBody>
            <a:bodyPr lIns="0" tIns="0" rIns="0" bIns="0"/>
            <a:lstStyle/>
            <a:p>
              <a:endParaRPr lang="en-US"/>
            </a:p>
          </p:txBody>
        </p:sp>
      </p:grpSp>
      <p:grpSp>
        <p:nvGrpSpPr>
          <p:cNvPr id="4" name="Group 20"/>
          <p:cNvGrpSpPr>
            <a:grpSpLocks/>
          </p:cNvGrpSpPr>
          <p:nvPr/>
        </p:nvGrpSpPr>
        <p:grpSpPr bwMode="auto">
          <a:xfrm>
            <a:off x="10185400" y="5105400"/>
            <a:ext cx="1270000" cy="1270000"/>
            <a:chOff x="0" y="0"/>
            <a:chExt cx="800" cy="800"/>
          </a:xfrm>
        </p:grpSpPr>
        <p:sp>
          <p:nvSpPr>
            <p:cNvPr id="21525" name="Line 21"/>
            <p:cNvSpPr>
              <a:spLocks noChangeShapeType="1"/>
            </p:cNvSpPr>
            <p:nvPr/>
          </p:nvSpPr>
          <p:spPr bwMode="auto">
            <a:xfrm>
              <a:off x="0" y="0"/>
              <a:ext cx="800" cy="800"/>
            </a:xfrm>
            <a:prstGeom prst="line">
              <a:avLst/>
            </a:prstGeom>
            <a:noFill/>
            <a:ln w="203200">
              <a:solidFill>
                <a:srgbClr val="FF0000"/>
              </a:solidFill>
              <a:miter lim="800000"/>
              <a:headEnd/>
              <a:tailEnd/>
            </a:ln>
          </p:spPr>
          <p:txBody>
            <a:bodyPr lIns="0" tIns="0" rIns="0" bIns="0"/>
            <a:lstStyle/>
            <a:p>
              <a:endParaRPr lang="en-US"/>
            </a:p>
          </p:txBody>
        </p:sp>
        <p:sp>
          <p:nvSpPr>
            <p:cNvPr id="21526" name="Line 22"/>
            <p:cNvSpPr>
              <a:spLocks noChangeShapeType="1"/>
            </p:cNvSpPr>
            <p:nvPr/>
          </p:nvSpPr>
          <p:spPr bwMode="auto">
            <a:xfrm flipH="1">
              <a:off x="0" y="0"/>
              <a:ext cx="800" cy="800"/>
            </a:xfrm>
            <a:prstGeom prst="line">
              <a:avLst/>
            </a:prstGeom>
            <a:noFill/>
            <a:ln w="203200">
              <a:solidFill>
                <a:srgbClr val="FF0000"/>
              </a:solidFill>
              <a:miter lim="800000"/>
              <a:headEnd/>
              <a:tailEnd/>
            </a:ln>
          </p:spPr>
          <p:txBody>
            <a:bodyPr lIns="0" tIns="0" rIns="0" bIns="0"/>
            <a:lstStyle/>
            <a:p>
              <a:endParaRPr lang="en-US"/>
            </a:p>
          </p:txBody>
        </p:sp>
      </p:grpSp>
    </p:spTree>
    <p:custDataLst>
      <p:tags r:id="rId1"/>
    </p:custDataLst>
  </p:cSld>
  <p:clrMapOvr>
    <a:masterClrMapping/>
  </p:clrMapOvr>
  <p:transition advTm="88375"/>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569"/>
                                        </p:tgtEl>
                                        <p:attrNameLst>
                                          <p:attrName>style.visibility</p:attrName>
                                        </p:attrNameLst>
                                      </p:cBhvr>
                                      <p:to>
                                        <p:strVal val="visible"/>
                                      </p:to>
                                    </p:set>
                                    <p:animEffect transition="in" filter="fade">
                                      <p:cBhvr>
                                        <p:cTn id="7" dur="500"/>
                                        <p:tgtEl>
                                          <p:spTgt spid="2356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6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1"/>
          <p:cNvPicPr>
            <a:picLocks noChangeArrowheads="1"/>
          </p:cNvPicPr>
          <p:nvPr/>
        </p:nvPicPr>
        <p:blipFill>
          <a:blip r:embed="rId3" cstate="print"/>
          <a:srcRect/>
          <a:stretch>
            <a:fillRect/>
          </a:stretch>
        </p:blipFill>
        <p:spPr bwMode="auto">
          <a:xfrm>
            <a:off x="10175875" y="4635500"/>
            <a:ext cx="1270000" cy="2216150"/>
          </a:xfrm>
          <a:prstGeom prst="rect">
            <a:avLst/>
          </a:prstGeom>
          <a:noFill/>
          <a:ln w="12700">
            <a:noFill/>
            <a:miter lim="800000"/>
            <a:headEnd/>
            <a:tailEnd/>
          </a:ln>
        </p:spPr>
      </p:pic>
      <p:pic>
        <p:nvPicPr>
          <p:cNvPr id="22531" name="Picture 2"/>
          <p:cNvPicPr>
            <a:picLocks noChangeArrowheads="1"/>
          </p:cNvPicPr>
          <p:nvPr/>
        </p:nvPicPr>
        <p:blipFill>
          <a:blip r:embed="rId4" cstate="print"/>
          <a:srcRect/>
          <a:stretch>
            <a:fillRect/>
          </a:stretch>
        </p:blipFill>
        <p:spPr bwMode="auto">
          <a:xfrm>
            <a:off x="10175875" y="7088188"/>
            <a:ext cx="1270000" cy="2222500"/>
          </a:xfrm>
          <a:prstGeom prst="rect">
            <a:avLst/>
          </a:prstGeom>
          <a:noFill/>
          <a:ln w="12700">
            <a:noFill/>
            <a:miter lim="800000"/>
            <a:headEnd/>
            <a:tailEnd/>
          </a:ln>
        </p:spPr>
      </p:pic>
      <p:pic>
        <p:nvPicPr>
          <p:cNvPr id="22532" name="Picture 3"/>
          <p:cNvPicPr>
            <a:picLocks noChangeArrowheads="1"/>
          </p:cNvPicPr>
          <p:nvPr/>
        </p:nvPicPr>
        <p:blipFill>
          <a:blip r:embed="rId5" cstate="print"/>
          <a:srcRect/>
          <a:stretch>
            <a:fillRect/>
          </a:stretch>
        </p:blipFill>
        <p:spPr bwMode="auto">
          <a:xfrm>
            <a:off x="8480425" y="7088188"/>
            <a:ext cx="1270000" cy="2222500"/>
          </a:xfrm>
          <a:prstGeom prst="rect">
            <a:avLst/>
          </a:prstGeom>
          <a:noFill/>
          <a:ln w="12700">
            <a:noFill/>
            <a:miter lim="800000"/>
            <a:headEnd/>
            <a:tailEnd/>
          </a:ln>
        </p:spPr>
      </p:pic>
      <p:pic>
        <p:nvPicPr>
          <p:cNvPr id="22533" name="Picture 4"/>
          <p:cNvPicPr>
            <a:picLocks noChangeArrowheads="1"/>
          </p:cNvPicPr>
          <p:nvPr/>
        </p:nvPicPr>
        <p:blipFill>
          <a:blip r:embed="rId6" cstate="print"/>
          <a:srcRect/>
          <a:stretch>
            <a:fillRect/>
          </a:stretch>
        </p:blipFill>
        <p:spPr bwMode="auto">
          <a:xfrm>
            <a:off x="6834188" y="7121525"/>
            <a:ext cx="1270000" cy="2222500"/>
          </a:xfrm>
          <a:prstGeom prst="rect">
            <a:avLst/>
          </a:prstGeom>
          <a:noFill/>
          <a:ln w="12700">
            <a:noFill/>
            <a:miter lim="800000"/>
            <a:headEnd/>
            <a:tailEnd/>
          </a:ln>
        </p:spPr>
      </p:pic>
      <p:pic>
        <p:nvPicPr>
          <p:cNvPr id="22534" name="Picture 5"/>
          <p:cNvPicPr>
            <a:picLocks noChangeArrowheads="1"/>
          </p:cNvPicPr>
          <p:nvPr/>
        </p:nvPicPr>
        <p:blipFill>
          <a:blip r:embed="rId7" cstate="print"/>
          <a:srcRect/>
          <a:stretch>
            <a:fillRect/>
          </a:stretch>
        </p:blipFill>
        <p:spPr bwMode="auto">
          <a:xfrm>
            <a:off x="5105400" y="7104063"/>
            <a:ext cx="1270000" cy="2222500"/>
          </a:xfrm>
          <a:prstGeom prst="rect">
            <a:avLst/>
          </a:prstGeom>
          <a:noFill/>
          <a:ln w="12700">
            <a:noFill/>
            <a:miter lim="800000"/>
            <a:headEnd/>
            <a:tailEnd/>
          </a:ln>
        </p:spPr>
      </p:pic>
      <p:pic>
        <p:nvPicPr>
          <p:cNvPr id="22535" name="Picture 6"/>
          <p:cNvPicPr>
            <a:picLocks noChangeArrowheads="1"/>
          </p:cNvPicPr>
          <p:nvPr/>
        </p:nvPicPr>
        <p:blipFill>
          <a:blip r:embed="rId8" cstate="print"/>
          <a:srcRect/>
          <a:stretch>
            <a:fillRect/>
          </a:stretch>
        </p:blipFill>
        <p:spPr bwMode="auto">
          <a:xfrm>
            <a:off x="8480425" y="4654550"/>
            <a:ext cx="1270000" cy="2216150"/>
          </a:xfrm>
          <a:prstGeom prst="rect">
            <a:avLst/>
          </a:prstGeom>
          <a:noFill/>
          <a:ln w="12700">
            <a:noFill/>
            <a:miter lim="800000"/>
            <a:headEnd/>
            <a:tailEnd/>
          </a:ln>
        </p:spPr>
      </p:pic>
      <p:pic>
        <p:nvPicPr>
          <p:cNvPr id="22536" name="Picture 7"/>
          <p:cNvPicPr>
            <a:picLocks noChangeArrowheads="1"/>
          </p:cNvPicPr>
          <p:nvPr/>
        </p:nvPicPr>
        <p:blipFill>
          <a:blip r:embed="rId9" cstate="print"/>
          <a:srcRect/>
          <a:stretch>
            <a:fillRect/>
          </a:stretch>
        </p:blipFill>
        <p:spPr bwMode="auto">
          <a:xfrm>
            <a:off x="6834188" y="4637088"/>
            <a:ext cx="1270000" cy="2222500"/>
          </a:xfrm>
          <a:prstGeom prst="rect">
            <a:avLst/>
          </a:prstGeom>
          <a:noFill/>
          <a:ln w="12700">
            <a:noFill/>
            <a:miter lim="800000"/>
            <a:headEnd/>
            <a:tailEnd/>
          </a:ln>
        </p:spPr>
      </p:pic>
      <p:pic>
        <p:nvPicPr>
          <p:cNvPr id="22537" name="Picture 8"/>
          <p:cNvPicPr>
            <a:picLocks noChangeArrowheads="1"/>
          </p:cNvPicPr>
          <p:nvPr/>
        </p:nvPicPr>
        <p:blipFill>
          <a:blip r:embed="rId10" cstate="print"/>
          <a:srcRect/>
          <a:stretch>
            <a:fillRect/>
          </a:stretch>
        </p:blipFill>
        <p:spPr bwMode="auto">
          <a:xfrm>
            <a:off x="5105400" y="4654550"/>
            <a:ext cx="1270000" cy="2216150"/>
          </a:xfrm>
          <a:prstGeom prst="rect">
            <a:avLst/>
          </a:prstGeom>
          <a:noFill/>
          <a:ln w="12700">
            <a:noFill/>
            <a:miter lim="800000"/>
            <a:headEnd/>
            <a:tailEnd/>
          </a:ln>
        </p:spPr>
      </p:pic>
      <p:pic>
        <p:nvPicPr>
          <p:cNvPr id="22538" name="Picture 10"/>
          <p:cNvPicPr>
            <a:picLocks noChangeAspect="1" noChangeArrowheads="1"/>
          </p:cNvPicPr>
          <p:nvPr/>
        </p:nvPicPr>
        <p:blipFill>
          <a:blip r:embed="rId11" cstate="print"/>
          <a:srcRect/>
          <a:stretch>
            <a:fillRect/>
          </a:stretch>
        </p:blipFill>
        <p:spPr bwMode="auto">
          <a:xfrm>
            <a:off x="5105400" y="2222500"/>
            <a:ext cx="1276350" cy="2216150"/>
          </a:xfrm>
          <a:prstGeom prst="rect">
            <a:avLst/>
          </a:prstGeom>
          <a:noFill/>
          <a:ln w="12700">
            <a:noFill/>
            <a:miter lim="800000"/>
            <a:headEnd/>
            <a:tailEnd/>
          </a:ln>
        </p:spPr>
      </p:pic>
      <p:pic>
        <p:nvPicPr>
          <p:cNvPr id="22539" name="Picture 11"/>
          <p:cNvPicPr>
            <a:picLocks noChangeArrowheads="1"/>
          </p:cNvPicPr>
          <p:nvPr/>
        </p:nvPicPr>
        <p:blipFill>
          <a:blip r:embed="rId12" cstate="print"/>
          <a:srcRect/>
          <a:stretch>
            <a:fillRect/>
          </a:stretch>
        </p:blipFill>
        <p:spPr bwMode="auto">
          <a:xfrm>
            <a:off x="6834188" y="2222500"/>
            <a:ext cx="1270000" cy="2216150"/>
          </a:xfrm>
          <a:prstGeom prst="rect">
            <a:avLst/>
          </a:prstGeom>
          <a:noFill/>
          <a:ln w="12700">
            <a:noFill/>
            <a:miter lim="800000"/>
            <a:headEnd/>
            <a:tailEnd/>
          </a:ln>
        </p:spPr>
      </p:pic>
      <p:pic>
        <p:nvPicPr>
          <p:cNvPr id="22540" name="Picture 12"/>
          <p:cNvPicPr>
            <a:picLocks noChangeArrowheads="1"/>
          </p:cNvPicPr>
          <p:nvPr/>
        </p:nvPicPr>
        <p:blipFill>
          <a:blip r:embed="rId13" cstate="print"/>
          <a:srcRect/>
          <a:stretch>
            <a:fillRect/>
          </a:stretch>
        </p:blipFill>
        <p:spPr bwMode="auto">
          <a:xfrm>
            <a:off x="8480425" y="2238375"/>
            <a:ext cx="1270000" cy="2222500"/>
          </a:xfrm>
          <a:prstGeom prst="rect">
            <a:avLst/>
          </a:prstGeom>
          <a:noFill/>
          <a:ln w="12700">
            <a:noFill/>
            <a:miter lim="800000"/>
            <a:headEnd/>
            <a:tailEnd/>
          </a:ln>
        </p:spPr>
      </p:pic>
      <p:pic>
        <p:nvPicPr>
          <p:cNvPr id="22541" name="Picture 13"/>
          <p:cNvPicPr>
            <a:picLocks noChangeArrowheads="1"/>
          </p:cNvPicPr>
          <p:nvPr/>
        </p:nvPicPr>
        <p:blipFill>
          <a:blip r:embed="rId14" cstate="print"/>
          <a:srcRect/>
          <a:stretch>
            <a:fillRect/>
          </a:stretch>
        </p:blipFill>
        <p:spPr bwMode="auto">
          <a:xfrm>
            <a:off x="10175875" y="2271713"/>
            <a:ext cx="1276350" cy="2222500"/>
          </a:xfrm>
          <a:prstGeom prst="rect">
            <a:avLst/>
          </a:prstGeom>
          <a:noFill/>
          <a:ln w="12700">
            <a:noFill/>
            <a:miter lim="800000"/>
            <a:headEnd/>
            <a:tailEnd/>
          </a:ln>
        </p:spPr>
      </p:pic>
      <p:grpSp>
        <p:nvGrpSpPr>
          <p:cNvPr id="22542" name="Group 14"/>
          <p:cNvGrpSpPr>
            <a:grpSpLocks/>
          </p:cNvGrpSpPr>
          <p:nvPr/>
        </p:nvGrpSpPr>
        <p:grpSpPr bwMode="auto">
          <a:xfrm>
            <a:off x="5092700" y="7607300"/>
            <a:ext cx="1270000" cy="1270000"/>
            <a:chOff x="0" y="0"/>
            <a:chExt cx="800" cy="800"/>
          </a:xfrm>
        </p:grpSpPr>
        <p:sp>
          <p:nvSpPr>
            <p:cNvPr id="22557" name="Line 15"/>
            <p:cNvSpPr>
              <a:spLocks noChangeShapeType="1"/>
            </p:cNvSpPr>
            <p:nvPr/>
          </p:nvSpPr>
          <p:spPr bwMode="auto">
            <a:xfrm>
              <a:off x="0" y="0"/>
              <a:ext cx="800" cy="800"/>
            </a:xfrm>
            <a:prstGeom prst="line">
              <a:avLst/>
            </a:prstGeom>
            <a:noFill/>
            <a:ln w="203200">
              <a:solidFill>
                <a:srgbClr val="FF0000"/>
              </a:solidFill>
              <a:miter lim="800000"/>
              <a:headEnd/>
              <a:tailEnd/>
            </a:ln>
          </p:spPr>
          <p:txBody>
            <a:bodyPr lIns="0" tIns="0" rIns="0" bIns="0"/>
            <a:lstStyle/>
            <a:p>
              <a:endParaRPr lang="en-US"/>
            </a:p>
          </p:txBody>
        </p:sp>
        <p:sp>
          <p:nvSpPr>
            <p:cNvPr id="22558" name="Line 16"/>
            <p:cNvSpPr>
              <a:spLocks noChangeShapeType="1"/>
            </p:cNvSpPr>
            <p:nvPr/>
          </p:nvSpPr>
          <p:spPr bwMode="auto">
            <a:xfrm flipH="1">
              <a:off x="0" y="0"/>
              <a:ext cx="800" cy="800"/>
            </a:xfrm>
            <a:prstGeom prst="line">
              <a:avLst/>
            </a:prstGeom>
            <a:noFill/>
            <a:ln w="203200">
              <a:solidFill>
                <a:srgbClr val="FF0000"/>
              </a:solidFill>
              <a:miter lim="800000"/>
              <a:headEnd/>
              <a:tailEnd/>
            </a:ln>
          </p:spPr>
          <p:txBody>
            <a:bodyPr lIns="0" tIns="0" rIns="0" bIns="0"/>
            <a:lstStyle/>
            <a:p>
              <a:endParaRPr lang="en-US"/>
            </a:p>
          </p:txBody>
        </p:sp>
      </p:grpSp>
      <p:grpSp>
        <p:nvGrpSpPr>
          <p:cNvPr id="22543" name="Group 17"/>
          <p:cNvGrpSpPr>
            <a:grpSpLocks/>
          </p:cNvGrpSpPr>
          <p:nvPr/>
        </p:nvGrpSpPr>
        <p:grpSpPr bwMode="auto">
          <a:xfrm>
            <a:off x="8483600" y="5130800"/>
            <a:ext cx="1270000" cy="1270000"/>
            <a:chOff x="0" y="0"/>
            <a:chExt cx="800" cy="800"/>
          </a:xfrm>
        </p:grpSpPr>
        <p:sp>
          <p:nvSpPr>
            <p:cNvPr id="22555" name="Line 18"/>
            <p:cNvSpPr>
              <a:spLocks noChangeShapeType="1"/>
            </p:cNvSpPr>
            <p:nvPr/>
          </p:nvSpPr>
          <p:spPr bwMode="auto">
            <a:xfrm>
              <a:off x="0" y="0"/>
              <a:ext cx="800" cy="800"/>
            </a:xfrm>
            <a:prstGeom prst="line">
              <a:avLst/>
            </a:prstGeom>
            <a:noFill/>
            <a:ln w="203200">
              <a:solidFill>
                <a:srgbClr val="FF0000"/>
              </a:solidFill>
              <a:miter lim="800000"/>
              <a:headEnd/>
              <a:tailEnd/>
            </a:ln>
          </p:spPr>
          <p:txBody>
            <a:bodyPr lIns="0" tIns="0" rIns="0" bIns="0"/>
            <a:lstStyle/>
            <a:p>
              <a:endParaRPr lang="en-US"/>
            </a:p>
          </p:txBody>
        </p:sp>
        <p:sp>
          <p:nvSpPr>
            <p:cNvPr id="22556" name="Line 19"/>
            <p:cNvSpPr>
              <a:spLocks noChangeShapeType="1"/>
            </p:cNvSpPr>
            <p:nvPr/>
          </p:nvSpPr>
          <p:spPr bwMode="auto">
            <a:xfrm flipH="1">
              <a:off x="0" y="0"/>
              <a:ext cx="800" cy="800"/>
            </a:xfrm>
            <a:prstGeom prst="line">
              <a:avLst/>
            </a:prstGeom>
            <a:noFill/>
            <a:ln w="203200">
              <a:solidFill>
                <a:srgbClr val="FF0000"/>
              </a:solidFill>
              <a:miter lim="800000"/>
              <a:headEnd/>
              <a:tailEnd/>
            </a:ln>
          </p:spPr>
          <p:txBody>
            <a:bodyPr lIns="0" tIns="0" rIns="0" bIns="0"/>
            <a:lstStyle/>
            <a:p>
              <a:endParaRPr lang="en-US"/>
            </a:p>
          </p:txBody>
        </p:sp>
      </p:grpSp>
      <p:grpSp>
        <p:nvGrpSpPr>
          <p:cNvPr id="22544" name="Group 20"/>
          <p:cNvGrpSpPr>
            <a:grpSpLocks/>
          </p:cNvGrpSpPr>
          <p:nvPr/>
        </p:nvGrpSpPr>
        <p:grpSpPr bwMode="auto">
          <a:xfrm>
            <a:off x="10185400" y="5105400"/>
            <a:ext cx="1270000" cy="1270000"/>
            <a:chOff x="0" y="0"/>
            <a:chExt cx="800" cy="800"/>
          </a:xfrm>
        </p:grpSpPr>
        <p:sp>
          <p:nvSpPr>
            <p:cNvPr id="22553" name="Line 21"/>
            <p:cNvSpPr>
              <a:spLocks noChangeShapeType="1"/>
            </p:cNvSpPr>
            <p:nvPr/>
          </p:nvSpPr>
          <p:spPr bwMode="auto">
            <a:xfrm>
              <a:off x="0" y="0"/>
              <a:ext cx="800" cy="800"/>
            </a:xfrm>
            <a:prstGeom prst="line">
              <a:avLst/>
            </a:prstGeom>
            <a:noFill/>
            <a:ln w="203200">
              <a:solidFill>
                <a:srgbClr val="FF0000"/>
              </a:solidFill>
              <a:miter lim="800000"/>
              <a:headEnd/>
              <a:tailEnd/>
            </a:ln>
          </p:spPr>
          <p:txBody>
            <a:bodyPr lIns="0" tIns="0" rIns="0" bIns="0"/>
            <a:lstStyle/>
            <a:p>
              <a:endParaRPr lang="en-US"/>
            </a:p>
          </p:txBody>
        </p:sp>
        <p:sp>
          <p:nvSpPr>
            <p:cNvPr id="22554" name="Line 22"/>
            <p:cNvSpPr>
              <a:spLocks noChangeShapeType="1"/>
            </p:cNvSpPr>
            <p:nvPr/>
          </p:nvSpPr>
          <p:spPr bwMode="auto">
            <a:xfrm flipH="1">
              <a:off x="0" y="0"/>
              <a:ext cx="800" cy="800"/>
            </a:xfrm>
            <a:prstGeom prst="line">
              <a:avLst/>
            </a:prstGeom>
            <a:noFill/>
            <a:ln w="203200">
              <a:solidFill>
                <a:srgbClr val="FF0000"/>
              </a:solidFill>
              <a:miter lim="800000"/>
              <a:headEnd/>
              <a:tailEnd/>
            </a:ln>
          </p:spPr>
          <p:txBody>
            <a:bodyPr lIns="0" tIns="0" rIns="0" bIns="0"/>
            <a:lstStyle/>
            <a:p>
              <a:endParaRPr lang="en-US"/>
            </a:p>
          </p:txBody>
        </p:sp>
      </p:grpSp>
      <p:sp>
        <p:nvSpPr>
          <p:cNvPr id="22545" name="Rectangle 23"/>
          <p:cNvSpPr>
            <a:spLocks/>
          </p:cNvSpPr>
          <p:nvPr/>
        </p:nvSpPr>
        <p:spPr bwMode="auto">
          <a:xfrm>
            <a:off x="25400" y="1333500"/>
            <a:ext cx="12966700" cy="152400"/>
          </a:xfrm>
          <a:prstGeom prst="rect">
            <a:avLst/>
          </a:prstGeom>
          <a:gradFill rotWithShape="0">
            <a:gsLst>
              <a:gs pos="0">
                <a:srgbClr val="000000"/>
              </a:gs>
              <a:gs pos="50777">
                <a:srgbClr val="7F7F7F"/>
              </a:gs>
              <a:gs pos="96890">
                <a:srgbClr val="FFFFFF"/>
              </a:gs>
              <a:gs pos="100000">
                <a:srgbClr val="FFFFFF"/>
              </a:gs>
            </a:gsLst>
            <a:path path="rect">
              <a:fillToRect l="50000" t="50000" r="50000" b="50000"/>
            </a:path>
          </a:gradFill>
          <a:ln w="25400">
            <a:noFill/>
            <a:miter lim="800000"/>
            <a:headEnd/>
            <a:tailEnd/>
          </a:ln>
        </p:spPr>
        <p:txBody>
          <a:bodyPr lIns="0" tIns="0" rIns="0" bIns="0"/>
          <a:lstStyle/>
          <a:p>
            <a:endParaRPr lang="en-US"/>
          </a:p>
        </p:txBody>
      </p:sp>
      <p:sp>
        <p:nvSpPr>
          <p:cNvPr id="22546" name="Rectangle 24"/>
          <p:cNvSpPr>
            <a:spLocks/>
          </p:cNvSpPr>
          <p:nvPr/>
        </p:nvSpPr>
        <p:spPr bwMode="auto">
          <a:xfrm>
            <a:off x="1092200" y="2235200"/>
            <a:ext cx="3225800" cy="1346200"/>
          </a:xfrm>
          <a:prstGeom prst="rect">
            <a:avLst/>
          </a:prstGeom>
          <a:noFill/>
          <a:ln w="12700">
            <a:noFill/>
            <a:miter lim="800000"/>
            <a:headEnd/>
            <a:tailEnd/>
          </a:ln>
        </p:spPr>
        <p:txBody>
          <a:bodyPr lIns="0" tIns="0" rIns="0" bIns="0" anchor="ctr"/>
          <a:lstStyle/>
          <a:p>
            <a:r>
              <a:rPr lang="en-US">
                <a:solidFill>
                  <a:schemeClr val="tx1"/>
                </a:solidFill>
                <a:ea typeface="Gill Sans" charset="0"/>
                <a:cs typeface="Gill Sans" charset="0"/>
              </a:rPr>
              <a:t>Knowledge:</a:t>
            </a:r>
          </a:p>
          <a:p>
            <a:r>
              <a:rPr lang="en-US">
                <a:solidFill>
                  <a:schemeClr val="tx1"/>
                </a:solidFill>
                <a:ea typeface="Gill Sans" charset="0"/>
                <a:cs typeface="Gill Sans" charset="0"/>
              </a:rPr>
              <a:t>No hat</a:t>
            </a:r>
          </a:p>
        </p:txBody>
      </p:sp>
      <p:sp>
        <p:nvSpPr>
          <p:cNvPr id="22547" name="Rectangle 25"/>
          <p:cNvSpPr>
            <a:spLocks/>
          </p:cNvSpPr>
          <p:nvPr/>
        </p:nvSpPr>
        <p:spPr bwMode="auto">
          <a:xfrm>
            <a:off x="565150" y="3454400"/>
            <a:ext cx="4279900" cy="3225800"/>
          </a:xfrm>
          <a:prstGeom prst="rect">
            <a:avLst/>
          </a:prstGeom>
          <a:noFill/>
          <a:ln w="12700">
            <a:noFill/>
            <a:miter lim="800000"/>
            <a:headEnd/>
            <a:tailEnd/>
          </a:ln>
        </p:spPr>
        <p:txBody>
          <a:bodyPr lIns="0" tIns="0" rIns="0" bIns="0" anchor="ctr"/>
          <a:lstStyle/>
          <a:p>
            <a:r>
              <a:rPr lang="en-US">
                <a:solidFill>
                  <a:schemeClr val="tx1"/>
                </a:solidFill>
                <a:ea typeface="Gill Sans" charset="0"/>
                <a:cs typeface="Gill Sans" charset="0"/>
              </a:rPr>
              <a:t>Many </a:t>
            </a:r>
            <a:r>
              <a:rPr lang="en-US" b="1" i="1">
                <a:solidFill>
                  <a:schemeClr val="tx1"/>
                </a:solidFill>
                <a:ea typeface="Gill Sans" charset="0"/>
                <a:cs typeface="Gill Sans" charset="0"/>
              </a:rPr>
              <a:t>consistent</a:t>
            </a:r>
            <a:r>
              <a:rPr lang="en-US">
                <a:solidFill>
                  <a:schemeClr val="tx1"/>
                </a:solidFill>
                <a:ea typeface="Gill Sans" charset="0"/>
                <a:cs typeface="Gill Sans" charset="0"/>
              </a:rPr>
              <a:t> models.</a:t>
            </a:r>
          </a:p>
        </p:txBody>
      </p:sp>
      <p:sp>
        <p:nvSpPr>
          <p:cNvPr id="22548" name="Rectangle 26"/>
          <p:cNvSpPr>
            <a:spLocks/>
          </p:cNvSpPr>
          <p:nvPr/>
        </p:nvSpPr>
        <p:spPr bwMode="auto">
          <a:xfrm>
            <a:off x="0" y="-127000"/>
            <a:ext cx="12915900" cy="1536700"/>
          </a:xfrm>
          <a:prstGeom prst="rect">
            <a:avLst/>
          </a:prstGeom>
          <a:noFill/>
          <a:ln w="12700">
            <a:noFill/>
            <a:miter lim="800000"/>
            <a:headEnd/>
            <a:tailEnd/>
          </a:ln>
        </p:spPr>
        <p:txBody>
          <a:bodyPr lIns="0" tIns="0" rIns="0" bIns="0" anchor="ctr"/>
          <a:lstStyle/>
          <a:p>
            <a:r>
              <a:rPr lang="en-US" sz="6500">
                <a:solidFill>
                  <a:schemeClr val="tx1"/>
                </a:solidFill>
                <a:ea typeface="Gill Sans" charset="0"/>
                <a:cs typeface="Gill Sans" charset="0"/>
              </a:rPr>
              <a:t>Intuitive guide to minimal models</a:t>
            </a:r>
          </a:p>
        </p:txBody>
      </p:sp>
      <p:sp>
        <p:nvSpPr>
          <p:cNvPr id="28" name="Rectangle 24"/>
          <p:cNvSpPr>
            <a:spLocks/>
          </p:cNvSpPr>
          <p:nvPr/>
        </p:nvSpPr>
        <p:spPr bwMode="auto">
          <a:xfrm>
            <a:off x="279400" y="6553200"/>
            <a:ext cx="4851400" cy="2413000"/>
          </a:xfrm>
          <a:prstGeom prst="rect">
            <a:avLst/>
          </a:prstGeom>
          <a:noFill/>
          <a:ln w="12700">
            <a:noFill/>
            <a:miter lim="800000"/>
            <a:headEnd/>
            <a:tailEnd/>
          </a:ln>
        </p:spPr>
        <p:txBody>
          <a:bodyPr lIns="0" tIns="0" rIns="0" bIns="0" anchor="ctr"/>
          <a:lstStyle/>
          <a:p>
            <a:r>
              <a:rPr lang="en-US" b="1">
                <a:solidFill>
                  <a:srgbClr val="FF0000"/>
                </a:solidFill>
                <a:ea typeface="Gill Sans" charset="0"/>
                <a:cs typeface="Gill Sans" charset="0"/>
              </a:rPr>
              <a:t>One minimal </a:t>
            </a:r>
            <a:r>
              <a:rPr lang="en-US">
                <a:solidFill>
                  <a:schemeClr val="tx1"/>
                </a:solidFill>
                <a:ea typeface="Gill Sans" charset="0"/>
                <a:cs typeface="Gill Sans" charset="0"/>
              </a:rPr>
              <a:t>model: </a:t>
            </a:r>
          </a:p>
          <a:p>
            <a:r>
              <a:rPr lang="en-US">
                <a:solidFill>
                  <a:schemeClr val="tx1"/>
                </a:solidFill>
                <a:ea typeface="Gill Sans" charset="0"/>
                <a:cs typeface="Gill Sans" charset="0"/>
              </a:rPr>
              <a:t>No unjustified assumptions</a:t>
            </a:r>
          </a:p>
        </p:txBody>
      </p:sp>
      <p:grpSp>
        <p:nvGrpSpPr>
          <p:cNvPr id="5" name="Group 23"/>
          <p:cNvGrpSpPr>
            <a:grpSpLocks/>
          </p:cNvGrpSpPr>
          <p:nvPr/>
        </p:nvGrpSpPr>
        <p:grpSpPr bwMode="auto">
          <a:xfrm>
            <a:off x="6832600" y="2705100"/>
            <a:ext cx="1270000" cy="1270000"/>
            <a:chOff x="0" y="0"/>
            <a:chExt cx="800" cy="800"/>
          </a:xfrm>
        </p:grpSpPr>
        <p:sp>
          <p:nvSpPr>
            <p:cNvPr id="22551" name="Line 24"/>
            <p:cNvSpPr>
              <a:spLocks noChangeShapeType="1"/>
            </p:cNvSpPr>
            <p:nvPr/>
          </p:nvSpPr>
          <p:spPr bwMode="auto">
            <a:xfrm>
              <a:off x="0" y="0"/>
              <a:ext cx="800" cy="800"/>
            </a:xfrm>
            <a:prstGeom prst="line">
              <a:avLst/>
            </a:prstGeom>
            <a:noFill/>
            <a:ln w="203200">
              <a:solidFill>
                <a:srgbClr val="00FF00"/>
              </a:solidFill>
              <a:miter lim="800000"/>
              <a:headEnd/>
              <a:tailEnd/>
            </a:ln>
          </p:spPr>
          <p:txBody>
            <a:bodyPr lIns="0" tIns="0" rIns="0" bIns="0"/>
            <a:lstStyle/>
            <a:p>
              <a:endParaRPr lang="en-US"/>
            </a:p>
          </p:txBody>
        </p:sp>
        <p:sp>
          <p:nvSpPr>
            <p:cNvPr id="22552" name="Line 25"/>
            <p:cNvSpPr>
              <a:spLocks noChangeShapeType="1"/>
            </p:cNvSpPr>
            <p:nvPr/>
          </p:nvSpPr>
          <p:spPr bwMode="auto">
            <a:xfrm flipH="1">
              <a:off x="0" y="0"/>
              <a:ext cx="800" cy="800"/>
            </a:xfrm>
            <a:prstGeom prst="line">
              <a:avLst/>
            </a:prstGeom>
            <a:noFill/>
            <a:ln w="203200">
              <a:solidFill>
                <a:srgbClr val="00FF00"/>
              </a:solidFill>
              <a:miter lim="800000"/>
              <a:headEnd/>
              <a:tailEnd/>
            </a:ln>
          </p:spPr>
          <p:txBody>
            <a:bodyPr lIns="0" tIns="0" rIns="0" bIns="0"/>
            <a:lstStyle/>
            <a:p>
              <a:endParaRPr lang="en-US"/>
            </a:p>
          </p:txBody>
        </p:sp>
      </p:grpSp>
    </p:spTree>
    <p:custDataLst>
      <p:tags r:id="rId1"/>
    </p:custDataLst>
  </p:cSld>
  <p:clrMapOvr>
    <a:masterClrMapping/>
  </p:clrMapOvr>
  <p:transition advTm="64515"/>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5"/>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1"/>
          <p:cNvSpPr>
            <a:spLocks/>
          </p:cNvSpPr>
          <p:nvPr/>
        </p:nvSpPr>
        <p:spPr bwMode="auto">
          <a:xfrm>
            <a:off x="215900" y="139700"/>
            <a:ext cx="12573000" cy="1257300"/>
          </a:xfrm>
          <a:prstGeom prst="rect">
            <a:avLst/>
          </a:prstGeom>
          <a:noFill/>
          <a:ln w="12700">
            <a:noFill/>
            <a:miter lim="800000"/>
            <a:headEnd/>
            <a:tailEnd/>
          </a:ln>
        </p:spPr>
        <p:txBody>
          <a:bodyPr lIns="0" tIns="0" rIns="0" bIns="0" anchor="ctr"/>
          <a:lstStyle/>
          <a:p>
            <a:r>
              <a:rPr lang="en-US" sz="6000">
                <a:solidFill>
                  <a:schemeClr val="tx1"/>
                </a:solidFill>
                <a:ea typeface="Gill Sans" charset="0"/>
                <a:cs typeface="Gill Sans" charset="0"/>
              </a:rPr>
              <a:t>Minimal input/output models</a:t>
            </a:r>
          </a:p>
        </p:txBody>
      </p:sp>
      <p:sp>
        <p:nvSpPr>
          <p:cNvPr id="23555" name="Rectangle 2"/>
          <p:cNvSpPr>
            <a:spLocks/>
          </p:cNvSpPr>
          <p:nvPr/>
        </p:nvSpPr>
        <p:spPr bwMode="auto">
          <a:xfrm>
            <a:off x="25400" y="1498600"/>
            <a:ext cx="12966700" cy="152400"/>
          </a:xfrm>
          <a:prstGeom prst="rect">
            <a:avLst/>
          </a:prstGeom>
          <a:gradFill rotWithShape="0">
            <a:gsLst>
              <a:gs pos="0">
                <a:srgbClr val="000000"/>
              </a:gs>
              <a:gs pos="50777">
                <a:srgbClr val="7F7F7F"/>
              </a:gs>
              <a:gs pos="96890">
                <a:srgbClr val="FFFFFF"/>
              </a:gs>
              <a:gs pos="100000">
                <a:srgbClr val="FFFFFF"/>
              </a:gs>
            </a:gsLst>
            <a:path path="rect">
              <a:fillToRect l="50000" t="50000" r="50000" b="50000"/>
            </a:path>
          </a:gradFill>
          <a:ln w="25400">
            <a:noFill/>
            <a:miter lim="800000"/>
            <a:headEnd/>
            <a:tailEnd/>
          </a:ln>
        </p:spPr>
        <p:txBody>
          <a:bodyPr lIns="0" tIns="0" rIns="0" bIns="0"/>
          <a:lstStyle/>
          <a:p>
            <a:endParaRPr lang="en-US"/>
          </a:p>
        </p:txBody>
      </p:sp>
      <p:sp>
        <p:nvSpPr>
          <p:cNvPr id="38917" name="Rectangle 13"/>
          <p:cNvSpPr>
            <a:spLocks/>
          </p:cNvSpPr>
          <p:nvPr/>
        </p:nvSpPr>
        <p:spPr bwMode="auto">
          <a:xfrm>
            <a:off x="330200" y="2895600"/>
            <a:ext cx="4699000" cy="1346200"/>
          </a:xfrm>
          <a:prstGeom prst="rect">
            <a:avLst/>
          </a:prstGeom>
          <a:noFill/>
          <a:ln w="12700">
            <a:noFill/>
            <a:miter lim="800000"/>
            <a:headEnd/>
            <a:tailEnd/>
          </a:ln>
        </p:spPr>
        <p:txBody>
          <a:bodyPr lIns="0" tIns="0" rIns="0" bIns="0" anchor="ctr"/>
          <a:lstStyle/>
          <a:p>
            <a:r>
              <a:rPr lang="en-US" sz="3300" dirty="0">
                <a:solidFill>
                  <a:schemeClr val="tx1"/>
                </a:solidFill>
                <a:ea typeface="Gill Sans" charset="0"/>
                <a:cs typeface="Gill Sans" charset="0"/>
              </a:rPr>
              <a:t>Use same approach as</a:t>
            </a:r>
          </a:p>
          <a:p>
            <a:r>
              <a:rPr lang="en-US" sz="2600" dirty="0" err="1" smtClean="0">
                <a:solidFill>
                  <a:schemeClr val="tx1"/>
                </a:solidFill>
                <a:ea typeface="Gill Sans" charset="0"/>
                <a:cs typeface="Gill Sans" charset="0"/>
              </a:rPr>
              <a:t>Schneidman</a:t>
            </a:r>
            <a:r>
              <a:rPr lang="en-US" sz="2600" dirty="0">
                <a:solidFill>
                  <a:schemeClr val="tx1"/>
                </a:solidFill>
                <a:ea typeface="Gill Sans" charset="0"/>
                <a:cs typeface="Gill Sans" charset="0"/>
              </a:rPr>
              <a:t>, et al. Nature 2006</a:t>
            </a:r>
          </a:p>
          <a:p>
            <a:r>
              <a:rPr lang="en-US" sz="2600" dirty="0" err="1">
                <a:solidFill>
                  <a:schemeClr val="tx1"/>
                </a:solidFill>
                <a:ea typeface="Gill Sans" charset="0"/>
                <a:cs typeface="Gill Sans" charset="0"/>
              </a:rPr>
              <a:t>Shlens</a:t>
            </a:r>
            <a:r>
              <a:rPr lang="en-US" sz="2600" dirty="0">
                <a:solidFill>
                  <a:schemeClr val="tx1"/>
                </a:solidFill>
                <a:ea typeface="Gill Sans" charset="0"/>
                <a:cs typeface="Gill Sans" charset="0"/>
              </a:rPr>
              <a:t>, et al.  J. </a:t>
            </a:r>
            <a:r>
              <a:rPr lang="en-US" sz="2600" dirty="0" err="1">
                <a:solidFill>
                  <a:schemeClr val="tx1"/>
                </a:solidFill>
                <a:ea typeface="Gill Sans" charset="0"/>
                <a:cs typeface="Gill Sans" charset="0"/>
              </a:rPr>
              <a:t>Neurosci</a:t>
            </a:r>
            <a:r>
              <a:rPr lang="en-US" sz="2600" dirty="0">
                <a:solidFill>
                  <a:schemeClr val="tx1"/>
                </a:solidFill>
                <a:ea typeface="Gill Sans" charset="0"/>
                <a:cs typeface="Gill Sans" charset="0"/>
              </a:rPr>
              <a:t>. 2006</a:t>
            </a:r>
          </a:p>
        </p:txBody>
      </p:sp>
      <p:sp>
        <p:nvSpPr>
          <p:cNvPr id="23557" name="Rectangle 14"/>
          <p:cNvSpPr>
            <a:spLocks/>
          </p:cNvSpPr>
          <p:nvPr/>
        </p:nvSpPr>
        <p:spPr bwMode="auto">
          <a:xfrm>
            <a:off x="3009900" y="1682750"/>
            <a:ext cx="6985000" cy="800100"/>
          </a:xfrm>
          <a:prstGeom prst="rect">
            <a:avLst/>
          </a:prstGeom>
          <a:noFill/>
          <a:ln w="12700">
            <a:noFill/>
            <a:miter lim="800000"/>
            <a:headEnd/>
            <a:tailEnd/>
          </a:ln>
        </p:spPr>
        <p:txBody>
          <a:bodyPr lIns="0" tIns="0" rIns="0" bIns="0" anchor="ctr"/>
          <a:lstStyle/>
          <a:p>
            <a:r>
              <a:rPr lang="en-US" sz="4500">
                <a:solidFill>
                  <a:schemeClr val="tx1"/>
                </a:solidFill>
                <a:ea typeface="Gill Sans" charset="0"/>
                <a:cs typeface="Gill Sans" charset="0"/>
              </a:rPr>
              <a:t>Step 1:  Make it consistent</a:t>
            </a:r>
          </a:p>
        </p:txBody>
      </p:sp>
      <p:sp>
        <p:nvSpPr>
          <p:cNvPr id="38919" name="AutoShape 15"/>
          <p:cNvSpPr>
            <a:spLocks/>
          </p:cNvSpPr>
          <p:nvPr/>
        </p:nvSpPr>
        <p:spPr bwMode="auto">
          <a:xfrm rot="5400000">
            <a:off x="5625306" y="5831682"/>
            <a:ext cx="649287" cy="495300"/>
          </a:xfrm>
          <a:prstGeom prst="rightArrow">
            <a:avLst>
              <a:gd name="adj1" fmla="val 49083"/>
              <a:gd name="adj2" fmla="val 59840"/>
            </a:avLst>
          </a:prstGeom>
          <a:solidFill>
            <a:srgbClr val="00FF00"/>
          </a:solidFill>
          <a:ln w="25400">
            <a:solidFill>
              <a:schemeClr val="tx1"/>
            </a:solidFill>
            <a:miter lim="800000"/>
            <a:headEnd/>
            <a:tailEnd/>
          </a:ln>
        </p:spPr>
        <p:txBody>
          <a:bodyPr lIns="0" tIns="0" rIns="0" bIns="0"/>
          <a:lstStyle/>
          <a:p>
            <a:endParaRPr lang="en-US"/>
          </a:p>
        </p:txBody>
      </p:sp>
      <p:sp>
        <p:nvSpPr>
          <p:cNvPr id="38920" name="Rectangle 16"/>
          <p:cNvSpPr>
            <a:spLocks/>
          </p:cNvSpPr>
          <p:nvPr/>
        </p:nvSpPr>
        <p:spPr bwMode="auto">
          <a:xfrm rot="-5400000">
            <a:off x="5641182" y="8470107"/>
            <a:ext cx="465137" cy="723900"/>
          </a:xfrm>
          <a:prstGeom prst="rect">
            <a:avLst/>
          </a:prstGeom>
          <a:noFill/>
          <a:ln w="12700">
            <a:noFill/>
            <a:miter lim="800000"/>
            <a:headEnd/>
            <a:tailEnd/>
          </a:ln>
        </p:spPr>
        <p:txBody>
          <a:bodyPr wrap="none" lIns="0" tIns="0" rIns="0" bIns="0" anchor="ctr">
            <a:spAutoFit/>
          </a:bodyPr>
          <a:lstStyle/>
          <a:p>
            <a:r>
              <a:rPr lang="en-US" dirty="0">
                <a:solidFill>
                  <a:schemeClr val="tx1"/>
                </a:solidFill>
                <a:ea typeface="Gill Sans" charset="0"/>
                <a:cs typeface="Gill Sans" charset="0"/>
              </a:rPr>
              <a:t>...</a:t>
            </a:r>
          </a:p>
        </p:txBody>
      </p:sp>
      <p:sp>
        <p:nvSpPr>
          <p:cNvPr id="38921" name="Rectangle 17"/>
          <p:cNvSpPr>
            <a:spLocks/>
          </p:cNvSpPr>
          <p:nvPr/>
        </p:nvSpPr>
        <p:spPr bwMode="auto">
          <a:xfrm>
            <a:off x="2463800" y="5010150"/>
            <a:ext cx="4872038" cy="647700"/>
          </a:xfrm>
          <a:prstGeom prst="rect">
            <a:avLst/>
          </a:prstGeom>
          <a:noFill/>
          <a:ln w="12700">
            <a:noFill/>
            <a:miter lim="800000"/>
            <a:headEnd/>
            <a:tailEnd/>
          </a:ln>
        </p:spPr>
        <p:txBody>
          <a:bodyPr wrap="none" lIns="0" tIns="0" rIns="0" bIns="0" anchor="ctr">
            <a:spAutoFit/>
          </a:bodyPr>
          <a:lstStyle/>
          <a:p>
            <a:r>
              <a:rPr lang="en-US">
                <a:solidFill>
                  <a:schemeClr val="tx1"/>
                </a:solidFill>
                <a:ea typeface="Gill Sans" charset="0"/>
                <a:cs typeface="Gill Sans" charset="0"/>
              </a:rPr>
              <a:t>Data:  </a:t>
            </a:r>
            <a:r>
              <a:rPr lang="en-US" b="1">
                <a:solidFill>
                  <a:schemeClr val="tx1"/>
                </a:solidFill>
                <a:ea typeface="Gill Sans" charset="0"/>
                <a:cs typeface="Gill Sans" charset="0"/>
              </a:rPr>
              <a:t>input</a:t>
            </a:r>
            <a:r>
              <a:rPr lang="en-US">
                <a:solidFill>
                  <a:schemeClr val="tx1"/>
                </a:solidFill>
                <a:ea typeface="Gill Sans" charset="0"/>
                <a:cs typeface="Gill Sans" charset="0"/>
              </a:rPr>
              <a:t>, output</a:t>
            </a:r>
          </a:p>
        </p:txBody>
      </p:sp>
      <p:pic>
        <p:nvPicPr>
          <p:cNvPr id="38922" name="Picture 18"/>
          <p:cNvPicPr>
            <a:picLocks noChangeAspect="1" noChangeArrowheads="1"/>
          </p:cNvPicPr>
          <p:nvPr/>
        </p:nvPicPr>
        <p:blipFill>
          <a:blip r:embed="rId4" cstate="print"/>
          <a:srcRect/>
          <a:stretch>
            <a:fillRect/>
          </a:stretch>
        </p:blipFill>
        <p:spPr bwMode="auto">
          <a:xfrm>
            <a:off x="4981575" y="6375400"/>
            <a:ext cx="1978025" cy="2133600"/>
          </a:xfrm>
          <a:prstGeom prst="rect">
            <a:avLst/>
          </a:prstGeom>
          <a:noFill/>
          <a:ln w="12700">
            <a:noFill/>
            <a:miter lim="800000"/>
            <a:headEnd/>
            <a:tailEnd/>
          </a:ln>
        </p:spPr>
      </p:pic>
      <p:sp>
        <p:nvSpPr>
          <p:cNvPr id="38923" name="Rectangle 19"/>
          <p:cNvSpPr>
            <a:spLocks/>
          </p:cNvSpPr>
          <p:nvPr/>
        </p:nvSpPr>
        <p:spPr bwMode="auto">
          <a:xfrm>
            <a:off x="306388" y="6343650"/>
            <a:ext cx="3908425" cy="2032000"/>
          </a:xfrm>
          <a:prstGeom prst="rect">
            <a:avLst/>
          </a:prstGeom>
          <a:noFill/>
          <a:ln w="12700">
            <a:noFill/>
            <a:miter lim="800000"/>
            <a:headEnd/>
            <a:tailEnd/>
          </a:ln>
        </p:spPr>
        <p:txBody>
          <a:bodyPr wrap="none" lIns="0" tIns="0" rIns="0" bIns="0" anchor="ctr">
            <a:spAutoFit/>
          </a:bodyPr>
          <a:lstStyle/>
          <a:p>
            <a:pPr algn="r">
              <a:lnSpc>
                <a:spcPct val="110000"/>
              </a:lnSpc>
            </a:pPr>
            <a:r>
              <a:rPr lang="en-US" sz="4000">
                <a:solidFill>
                  <a:schemeClr val="tx1"/>
                </a:solidFill>
                <a:ea typeface="Gill Sans" charset="0"/>
                <a:cs typeface="Gill Sans" charset="0"/>
              </a:rPr>
              <a:t>Mean output rate</a:t>
            </a:r>
          </a:p>
          <a:p>
            <a:pPr algn="r">
              <a:lnSpc>
                <a:spcPct val="110000"/>
              </a:lnSpc>
            </a:pPr>
            <a:r>
              <a:rPr lang="en-US" sz="4000">
                <a:solidFill>
                  <a:schemeClr val="tx1"/>
                </a:solidFill>
                <a:ea typeface="Gill Sans" charset="0"/>
                <a:cs typeface="Gill Sans" charset="0"/>
              </a:rPr>
              <a:t>Linear inputs</a:t>
            </a:r>
          </a:p>
          <a:p>
            <a:pPr algn="r">
              <a:lnSpc>
                <a:spcPct val="110000"/>
              </a:lnSpc>
            </a:pPr>
            <a:r>
              <a:rPr lang="en-US" sz="4000">
                <a:solidFill>
                  <a:schemeClr val="tx1"/>
                </a:solidFill>
                <a:ea typeface="Gill Sans" charset="0"/>
                <a:cs typeface="Gill Sans" charset="0"/>
              </a:rPr>
              <a:t>Quadratic inputs </a:t>
            </a:r>
          </a:p>
        </p:txBody>
      </p:sp>
      <p:sp>
        <p:nvSpPr>
          <p:cNvPr id="38924" name="Line 20"/>
          <p:cNvSpPr>
            <a:spLocks noChangeShapeType="1"/>
          </p:cNvSpPr>
          <p:nvPr/>
        </p:nvSpPr>
        <p:spPr bwMode="auto">
          <a:xfrm flipH="1">
            <a:off x="6403975" y="4841875"/>
            <a:ext cx="419100" cy="276225"/>
          </a:xfrm>
          <a:prstGeom prst="line">
            <a:avLst/>
          </a:prstGeom>
          <a:noFill/>
          <a:ln w="38100">
            <a:solidFill>
              <a:schemeClr val="tx1"/>
            </a:solidFill>
            <a:miter lim="800000"/>
            <a:headEnd type="stealth" w="med" len="med"/>
            <a:tailEnd/>
          </a:ln>
        </p:spPr>
        <p:txBody>
          <a:bodyPr lIns="0" tIns="0" rIns="0" bIns="0"/>
          <a:lstStyle/>
          <a:p>
            <a:endParaRPr lang="en-US"/>
          </a:p>
        </p:txBody>
      </p:sp>
      <p:sp>
        <p:nvSpPr>
          <p:cNvPr id="38925" name="Rectangle 21"/>
          <p:cNvSpPr>
            <a:spLocks/>
          </p:cNvSpPr>
          <p:nvPr/>
        </p:nvSpPr>
        <p:spPr bwMode="auto">
          <a:xfrm>
            <a:off x="6959600" y="4343400"/>
            <a:ext cx="1449388" cy="723900"/>
          </a:xfrm>
          <a:prstGeom prst="rect">
            <a:avLst/>
          </a:prstGeom>
          <a:noFill/>
          <a:ln w="12700">
            <a:noFill/>
            <a:miter lim="800000"/>
            <a:headEnd/>
            <a:tailEnd/>
          </a:ln>
        </p:spPr>
        <p:txBody>
          <a:bodyPr wrap="none" lIns="0" tIns="0" rIns="0" bIns="0" anchor="ctr">
            <a:spAutoFit/>
          </a:bodyPr>
          <a:lstStyle/>
          <a:p>
            <a:r>
              <a:rPr lang="en-US">
                <a:solidFill>
                  <a:schemeClr val="tx1"/>
                </a:solidFill>
                <a:ea typeface="Gill Sans" charset="0"/>
                <a:cs typeface="Gill Sans" charset="0"/>
              </a:rPr>
              <a:t>0 or 1</a:t>
            </a:r>
          </a:p>
        </p:txBody>
      </p:sp>
      <p:sp>
        <p:nvSpPr>
          <p:cNvPr id="38926" name="Rectangle 22"/>
          <p:cNvSpPr>
            <a:spLocks/>
          </p:cNvSpPr>
          <p:nvPr/>
        </p:nvSpPr>
        <p:spPr bwMode="auto">
          <a:xfrm>
            <a:off x="5816600" y="2971800"/>
            <a:ext cx="7937500" cy="1079500"/>
          </a:xfrm>
          <a:prstGeom prst="rect">
            <a:avLst/>
          </a:prstGeom>
          <a:noFill/>
          <a:ln w="12700">
            <a:noFill/>
            <a:miter lim="800000"/>
            <a:headEnd/>
            <a:tailEnd/>
          </a:ln>
        </p:spPr>
        <p:txBody>
          <a:bodyPr lIns="0" tIns="0" rIns="0" bIns="0" anchor="ctr"/>
          <a:lstStyle/>
          <a:p>
            <a:r>
              <a:rPr lang="en-US" sz="3300" i="1" dirty="0">
                <a:solidFill>
                  <a:schemeClr val="tx1"/>
                </a:solidFill>
                <a:ea typeface="Gill Sans" charset="0"/>
                <a:cs typeface="Gill Sans" charset="0"/>
              </a:rPr>
              <a:t>Their goal</a:t>
            </a:r>
            <a:r>
              <a:rPr lang="en-US" sz="3300" dirty="0">
                <a:solidFill>
                  <a:schemeClr val="tx1"/>
                </a:solidFill>
                <a:ea typeface="Gill Sans" charset="0"/>
                <a:cs typeface="Gill Sans" charset="0"/>
              </a:rPr>
              <a:t>:  P(outputs)</a:t>
            </a:r>
          </a:p>
          <a:p>
            <a:r>
              <a:rPr lang="en-US" sz="3300" i="1" dirty="0">
                <a:solidFill>
                  <a:schemeClr val="tx1"/>
                </a:solidFill>
                <a:ea typeface="Gill Sans" charset="0"/>
                <a:cs typeface="Gill Sans" charset="0"/>
              </a:rPr>
              <a:t>Our goal</a:t>
            </a:r>
            <a:r>
              <a:rPr lang="en-US" sz="3300" dirty="0">
                <a:solidFill>
                  <a:schemeClr val="tx1"/>
                </a:solidFill>
                <a:ea typeface="Gill Sans" charset="0"/>
                <a:cs typeface="Gill Sans" charset="0"/>
              </a:rPr>
              <a:t>:  input/output function</a:t>
            </a:r>
          </a:p>
        </p:txBody>
      </p:sp>
      <p:pic>
        <p:nvPicPr>
          <p:cNvPr id="38927" name="Picture 16"/>
          <p:cNvPicPr>
            <a:picLocks noChangeAspect="1" noChangeArrowheads="1"/>
          </p:cNvPicPr>
          <p:nvPr/>
        </p:nvPicPr>
        <p:blipFill>
          <a:blip r:embed="rId4" cstate="print"/>
          <a:srcRect/>
          <a:stretch>
            <a:fillRect/>
          </a:stretch>
        </p:blipFill>
        <p:spPr bwMode="auto">
          <a:xfrm>
            <a:off x="8115300" y="6375400"/>
            <a:ext cx="1978025" cy="2133600"/>
          </a:xfrm>
          <a:prstGeom prst="rect">
            <a:avLst/>
          </a:prstGeom>
          <a:noFill/>
          <a:ln w="12700">
            <a:noFill/>
            <a:miter lim="800000"/>
            <a:headEnd/>
            <a:tailEnd/>
          </a:ln>
        </p:spPr>
      </p:pic>
      <p:sp>
        <p:nvSpPr>
          <p:cNvPr id="38928" name="Rectangle 17"/>
          <p:cNvSpPr>
            <a:spLocks/>
          </p:cNvSpPr>
          <p:nvPr/>
        </p:nvSpPr>
        <p:spPr bwMode="auto">
          <a:xfrm rot="-5400000">
            <a:off x="8839994" y="8454232"/>
            <a:ext cx="465137" cy="723900"/>
          </a:xfrm>
          <a:prstGeom prst="rect">
            <a:avLst/>
          </a:prstGeom>
          <a:noFill/>
          <a:ln w="12700">
            <a:noFill/>
            <a:miter lim="800000"/>
            <a:headEnd/>
            <a:tailEnd/>
          </a:ln>
        </p:spPr>
        <p:txBody>
          <a:bodyPr wrap="none" lIns="0" tIns="0" rIns="0" bIns="0" anchor="ctr">
            <a:spAutoFit/>
          </a:bodyPr>
          <a:lstStyle/>
          <a:p>
            <a:r>
              <a:rPr lang="en-US">
                <a:solidFill>
                  <a:schemeClr val="tx1"/>
                </a:solidFill>
                <a:ea typeface="Gill Sans" charset="0"/>
                <a:cs typeface="Gill Sans" charset="0"/>
              </a:rPr>
              <a:t>...</a:t>
            </a:r>
          </a:p>
        </p:txBody>
      </p:sp>
      <p:sp>
        <p:nvSpPr>
          <p:cNvPr id="38929" name="AutoShape 19"/>
          <p:cNvSpPr>
            <a:spLocks/>
          </p:cNvSpPr>
          <p:nvPr/>
        </p:nvSpPr>
        <p:spPr bwMode="auto">
          <a:xfrm rot="5400000">
            <a:off x="8747919" y="5828507"/>
            <a:ext cx="649287" cy="495300"/>
          </a:xfrm>
          <a:prstGeom prst="rightArrow">
            <a:avLst>
              <a:gd name="adj1" fmla="val 49083"/>
              <a:gd name="adj2" fmla="val 59840"/>
            </a:avLst>
          </a:prstGeom>
          <a:solidFill>
            <a:srgbClr val="00FF00"/>
          </a:solidFill>
          <a:ln w="25400">
            <a:solidFill>
              <a:schemeClr val="tx1"/>
            </a:solidFill>
            <a:miter lim="800000"/>
            <a:headEnd/>
            <a:tailEnd/>
          </a:ln>
        </p:spPr>
        <p:txBody>
          <a:bodyPr lIns="0" tIns="0" rIns="0" bIns="0"/>
          <a:lstStyle/>
          <a:p>
            <a:endParaRPr lang="en-US"/>
          </a:p>
        </p:txBody>
      </p:sp>
      <p:sp>
        <p:nvSpPr>
          <p:cNvPr id="38930" name="Rectangle 20"/>
          <p:cNvSpPr>
            <a:spLocks/>
          </p:cNvSpPr>
          <p:nvPr/>
        </p:nvSpPr>
        <p:spPr bwMode="auto">
          <a:xfrm>
            <a:off x="8364538" y="4965700"/>
            <a:ext cx="1470025" cy="723900"/>
          </a:xfrm>
          <a:prstGeom prst="rect">
            <a:avLst/>
          </a:prstGeom>
          <a:noFill/>
          <a:ln w="12700">
            <a:noFill/>
            <a:miter lim="800000"/>
            <a:headEnd/>
            <a:tailEnd/>
          </a:ln>
        </p:spPr>
        <p:txBody>
          <a:bodyPr wrap="none" lIns="0" tIns="0" rIns="0" bIns="0" anchor="ctr">
            <a:spAutoFit/>
          </a:bodyPr>
          <a:lstStyle/>
          <a:p>
            <a:r>
              <a:rPr lang="en-US">
                <a:solidFill>
                  <a:schemeClr val="tx1"/>
                </a:solidFill>
                <a:ea typeface="Gill Sans" charset="0"/>
                <a:cs typeface="Gill Sans" charset="0"/>
              </a:rPr>
              <a:t>Model</a:t>
            </a:r>
          </a:p>
        </p:txBody>
      </p:sp>
      <p:sp>
        <p:nvSpPr>
          <p:cNvPr id="38931" name="Rectangle 23"/>
          <p:cNvSpPr>
            <a:spLocks/>
          </p:cNvSpPr>
          <p:nvPr/>
        </p:nvSpPr>
        <p:spPr bwMode="auto">
          <a:xfrm>
            <a:off x="7073900" y="6369050"/>
            <a:ext cx="425450" cy="723900"/>
          </a:xfrm>
          <a:prstGeom prst="rect">
            <a:avLst/>
          </a:prstGeom>
          <a:noFill/>
          <a:ln w="12700">
            <a:noFill/>
            <a:miter lim="800000"/>
            <a:headEnd/>
            <a:tailEnd/>
          </a:ln>
        </p:spPr>
        <p:txBody>
          <a:bodyPr wrap="none" lIns="0" tIns="0" rIns="0" bIns="0" anchor="ctr">
            <a:spAutoFit/>
          </a:bodyPr>
          <a:lstStyle/>
          <a:p>
            <a:r>
              <a:rPr lang="en-US">
                <a:solidFill>
                  <a:schemeClr val="tx1"/>
                </a:solidFill>
                <a:ea typeface="Gill Sans" charset="0"/>
                <a:cs typeface="Gill Sans" charset="0"/>
              </a:rPr>
              <a:t>=</a:t>
            </a:r>
          </a:p>
        </p:txBody>
      </p:sp>
      <p:sp>
        <p:nvSpPr>
          <p:cNvPr id="38932" name="Rectangle 23"/>
          <p:cNvSpPr>
            <a:spLocks/>
          </p:cNvSpPr>
          <p:nvPr/>
        </p:nvSpPr>
        <p:spPr bwMode="auto">
          <a:xfrm>
            <a:off x="7067550" y="7010400"/>
            <a:ext cx="425450" cy="723900"/>
          </a:xfrm>
          <a:prstGeom prst="rect">
            <a:avLst/>
          </a:prstGeom>
          <a:noFill/>
          <a:ln w="12700">
            <a:noFill/>
            <a:miter lim="800000"/>
            <a:headEnd/>
            <a:tailEnd/>
          </a:ln>
        </p:spPr>
        <p:txBody>
          <a:bodyPr wrap="none" lIns="0" tIns="0" rIns="0" bIns="0" anchor="ctr">
            <a:spAutoFit/>
          </a:bodyPr>
          <a:lstStyle/>
          <a:p>
            <a:r>
              <a:rPr lang="en-US" dirty="0">
                <a:solidFill>
                  <a:schemeClr val="tx1"/>
                </a:solidFill>
                <a:ea typeface="Gill Sans" charset="0"/>
                <a:cs typeface="Gill Sans" charset="0"/>
              </a:rPr>
              <a:t>=</a:t>
            </a:r>
          </a:p>
        </p:txBody>
      </p:sp>
      <p:sp>
        <p:nvSpPr>
          <p:cNvPr id="38933" name="Rectangle 15"/>
          <p:cNvSpPr>
            <a:spLocks/>
          </p:cNvSpPr>
          <p:nvPr/>
        </p:nvSpPr>
        <p:spPr bwMode="auto">
          <a:xfrm>
            <a:off x="10317163" y="8191500"/>
            <a:ext cx="1146175" cy="1257300"/>
          </a:xfrm>
          <a:prstGeom prst="rect">
            <a:avLst/>
          </a:prstGeom>
          <a:noFill/>
          <a:ln w="12700">
            <a:noFill/>
            <a:miter lim="800000"/>
            <a:headEnd/>
            <a:tailEnd/>
          </a:ln>
        </p:spPr>
        <p:txBody>
          <a:bodyPr wrap="none" lIns="0" tIns="0" rIns="0" bIns="0" anchor="ctr">
            <a:spAutoFit/>
          </a:bodyPr>
          <a:lstStyle/>
          <a:p>
            <a:r>
              <a:rPr lang="en-US" sz="7200" dirty="0">
                <a:solidFill>
                  <a:srgbClr val="FF0000"/>
                </a:solidFill>
                <a:latin typeface="Chalkboard" charset="0"/>
                <a:ea typeface="Chalkboard" charset="0"/>
                <a:cs typeface="Chalkboard" charset="0"/>
                <a:sym typeface="Chalkboard" charset="0"/>
              </a:rPr>
              <a:t>=</a:t>
            </a:r>
            <a:r>
              <a:rPr lang="en-US" sz="3600" dirty="0">
                <a:solidFill>
                  <a:srgbClr val="FF0000"/>
                </a:solidFill>
                <a:latin typeface="Chalkboard" charset="0"/>
                <a:ea typeface="Chalkboard" charset="0"/>
                <a:cs typeface="Chalkboard" charset="0"/>
                <a:sym typeface="Chalkboard" charset="0"/>
              </a:rPr>
              <a:t> </a:t>
            </a:r>
            <a:r>
              <a:rPr lang="en-US" sz="7200" dirty="0">
                <a:solidFill>
                  <a:srgbClr val="FF0000"/>
                </a:solidFill>
                <a:latin typeface="Chalkboard" charset="0"/>
                <a:ea typeface="Chalkboard" charset="0"/>
                <a:cs typeface="Chalkboard" charset="0"/>
                <a:sym typeface="Chalkboard" charset="0"/>
              </a:rPr>
              <a:t>?</a:t>
            </a:r>
          </a:p>
        </p:txBody>
      </p:sp>
      <p:sp>
        <p:nvSpPr>
          <p:cNvPr id="21" name="Rectangle 23"/>
          <p:cNvSpPr>
            <a:spLocks/>
          </p:cNvSpPr>
          <p:nvPr/>
        </p:nvSpPr>
        <p:spPr bwMode="auto">
          <a:xfrm>
            <a:off x="7067550" y="7658100"/>
            <a:ext cx="425450" cy="723900"/>
          </a:xfrm>
          <a:prstGeom prst="rect">
            <a:avLst/>
          </a:prstGeom>
          <a:noFill/>
          <a:ln w="12700">
            <a:noFill/>
            <a:miter lim="800000"/>
            <a:headEnd/>
            <a:tailEnd/>
          </a:ln>
        </p:spPr>
        <p:txBody>
          <a:bodyPr wrap="none" lIns="0" tIns="0" rIns="0" bIns="0" anchor="ctr">
            <a:spAutoFit/>
          </a:bodyPr>
          <a:lstStyle/>
          <a:p>
            <a:r>
              <a:rPr lang="en-US" dirty="0">
                <a:solidFill>
                  <a:schemeClr val="tx1"/>
                </a:solidFill>
                <a:ea typeface="Gill Sans" charset="0"/>
                <a:cs typeface="Gill Sans" charset="0"/>
              </a:rPr>
              <a:t>=</a:t>
            </a:r>
          </a:p>
        </p:txBody>
      </p:sp>
    </p:spTree>
    <p:custDataLst>
      <p:tags r:id="rId1"/>
    </p:custDataLst>
  </p:cSld>
  <p:clrMapOvr>
    <a:masterClrMapping/>
  </p:clrMapOvr>
  <p:transition advTm="147313"/>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8917">
                                            <p:txEl>
                                              <p:pRg st="0" end="0"/>
                                            </p:txEl>
                                          </p:spTgt>
                                        </p:tgtEl>
                                        <p:attrNameLst>
                                          <p:attrName>style.visibility</p:attrName>
                                        </p:attrNameLst>
                                      </p:cBhvr>
                                      <p:to>
                                        <p:strVal val="visible"/>
                                      </p:to>
                                    </p:set>
                                    <p:animEffect transition="in" filter="fade">
                                      <p:cBhvr>
                                        <p:cTn id="7" dur="500"/>
                                        <p:tgtEl>
                                          <p:spTgt spid="38917">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8917">
                                            <p:txEl>
                                              <p:pRg st="1" end="1"/>
                                            </p:txEl>
                                          </p:spTgt>
                                        </p:tgtEl>
                                        <p:attrNameLst>
                                          <p:attrName>style.visibility</p:attrName>
                                        </p:attrNameLst>
                                      </p:cBhvr>
                                      <p:to>
                                        <p:strVal val="visible"/>
                                      </p:to>
                                    </p:set>
                                    <p:animEffect transition="in" filter="fade">
                                      <p:cBhvr>
                                        <p:cTn id="10" dur="500"/>
                                        <p:tgtEl>
                                          <p:spTgt spid="38917">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8917">
                                            <p:txEl>
                                              <p:pRg st="2" end="2"/>
                                            </p:txEl>
                                          </p:spTgt>
                                        </p:tgtEl>
                                        <p:attrNameLst>
                                          <p:attrName>style.visibility</p:attrName>
                                        </p:attrNameLst>
                                      </p:cBhvr>
                                      <p:to>
                                        <p:strVal val="visible"/>
                                      </p:to>
                                    </p:set>
                                    <p:animEffect transition="in" filter="fade">
                                      <p:cBhvr>
                                        <p:cTn id="13" dur="500"/>
                                        <p:tgtEl>
                                          <p:spTgt spid="38917">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8926">
                                            <p:txEl>
                                              <p:pRg st="0" end="0"/>
                                            </p:txEl>
                                          </p:spTgt>
                                        </p:tgtEl>
                                        <p:attrNameLst>
                                          <p:attrName>style.visibility</p:attrName>
                                        </p:attrNameLst>
                                      </p:cBhvr>
                                      <p:to>
                                        <p:strVal val="visible"/>
                                      </p:to>
                                    </p:set>
                                    <p:animEffect transition="in" filter="fade">
                                      <p:cBhvr>
                                        <p:cTn id="16" dur="500"/>
                                        <p:tgtEl>
                                          <p:spTgt spid="38926">
                                            <p:txEl>
                                              <p:pRg st="0" end="0"/>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8926">
                                            <p:txEl>
                                              <p:pRg st="1" end="1"/>
                                            </p:txEl>
                                          </p:spTgt>
                                        </p:tgtEl>
                                        <p:attrNameLst>
                                          <p:attrName>style.visibility</p:attrName>
                                        </p:attrNameLst>
                                      </p:cBhvr>
                                      <p:to>
                                        <p:strVal val="visible"/>
                                      </p:to>
                                    </p:set>
                                    <p:animEffect transition="in" filter="fade">
                                      <p:cBhvr>
                                        <p:cTn id="19" dur="500"/>
                                        <p:tgtEl>
                                          <p:spTgt spid="38926">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38921">
                                            <p:txEl>
                                              <p:pRg st="0" end="0"/>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38924"/>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38925"/>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38919"/>
                                        </p:tgtEl>
                                        <p:attrNameLst>
                                          <p:attrName>style.visibility</p:attrName>
                                        </p:attrNameLst>
                                      </p:cBhvr>
                                      <p:to>
                                        <p:strVal val="visible"/>
                                      </p:to>
                                    </p:set>
                                    <p:animEffect transition="in" filter="wipe(up)">
                                      <p:cBhvr>
                                        <p:cTn id="34" dur="500"/>
                                        <p:tgtEl>
                                          <p:spTgt spid="38919"/>
                                        </p:tgtEl>
                                      </p:cBhvr>
                                    </p:animEffect>
                                  </p:childTnLst>
                                </p:cTn>
                              </p:par>
                            </p:childTnLst>
                          </p:cTn>
                        </p:par>
                        <p:par>
                          <p:cTn id="35" fill="hold">
                            <p:stCondLst>
                              <p:cond delay="500"/>
                            </p:stCondLst>
                            <p:childTnLst>
                              <p:par>
                                <p:cTn id="36" presetID="1" presetClass="entr" presetSubtype="0" fill="hold" grpId="0" nodeType="afterEffect">
                                  <p:stCondLst>
                                    <p:cond delay="0"/>
                                  </p:stCondLst>
                                  <p:childTnLst>
                                    <p:set>
                                      <p:cBhvr>
                                        <p:cTn id="37" dur="1" fill="hold">
                                          <p:stCondLst>
                                            <p:cond delay="0"/>
                                          </p:stCondLst>
                                        </p:cTn>
                                        <p:tgtEl>
                                          <p:spTgt spid="38923"/>
                                        </p:tgtEl>
                                        <p:attrNameLst>
                                          <p:attrName>style.visibility</p:attrName>
                                        </p:attrNameLst>
                                      </p:cBhvr>
                                      <p:to>
                                        <p:strVal val="visible"/>
                                      </p:to>
                                    </p:set>
                                  </p:childTnLst>
                                </p:cTn>
                              </p:par>
                              <p:par>
                                <p:cTn id="38" presetID="1" presetClass="entr" presetSubtype="0" fill="hold" nodeType="withEffect">
                                  <p:stCondLst>
                                    <p:cond delay="0"/>
                                  </p:stCondLst>
                                  <p:childTnLst>
                                    <p:set>
                                      <p:cBhvr>
                                        <p:cTn id="39" dur="1" fill="hold">
                                          <p:stCondLst>
                                            <p:cond delay="0"/>
                                          </p:stCondLst>
                                        </p:cTn>
                                        <p:tgtEl>
                                          <p:spTgt spid="38922"/>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38920"/>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38930"/>
                                        </p:tgtEl>
                                        <p:attrNameLst>
                                          <p:attrName>style.visibility</p:attrName>
                                        </p:attrNameLst>
                                      </p:cBhvr>
                                      <p:to>
                                        <p:strVal val="visible"/>
                                      </p:to>
                                    </p:set>
                                  </p:childTnLst>
                                </p:cTn>
                              </p:par>
                              <p:par>
                                <p:cTn id="46" presetID="1" presetClass="entr" presetSubtype="0" fill="hold" grpId="0" nodeType="withEffect">
                                  <p:stCondLst>
                                    <p:cond delay="0"/>
                                  </p:stCondLst>
                                  <p:childTnLst>
                                    <p:set>
                                      <p:cBhvr>
                                        <p:cTn id="47" dur="1" fill="hold">
                                          <p:stCondLst>
                                            <p:cond delay="0"/>
                                          </p:stCondLst>
                                        </p:cTn>
                                        <p:tgtEl>
                                          <p:spTgt spid="38929"/>
                                        </p:tgtEl>
                                        <p:attrNameLst>
                                          <p:attrName>style.visibility</p:attrName>
                                        </p:attrNameLst>
                                      </p:cBhvr>
                                      <p:to>
                                        <p:strVal val="visible"/>
                                      </p:to>
                                    </p:set>
                                  </p:childTnLst>
                                </p:cTn>
                              </p:par>
                              <p:par>
                                <p:cTn id="48" presetID="1" presetClass="entr" presetSubtype="0" fill="hold" nodeType="withEffect">
                                  <p:stCondLst>
                                    <p:cond delay="0"/>
                                  </p:stCondLst>
                                  <p:childTnLst>
                                    <p:set>
                                      <p:cBhvr>
                                        <p:cTn id="49" dur="1" fill="hold">
                                          <p:stCondLst>
                                            <p:cond delay="0"/>
                                          </p:stCondLst>
                                        </p:cTn>
                                        <p:tgtEl>
                                          <p:spTgt spid="38927"/>
                                        </p:tgtEl>
                                        <p:attrNameLst>
                                          <p:attrName>style.visibility</p:attrName>
                                        </p:attrNameLst>
                                      </p:cBhvr>
                                      <p:to>
                                        <p:strVal val="visible"/>
                                      </p:to>
                                    </p:set>
                                  </p:childTnLst>
                                </p:cTn>
                              </p:par>
                              <p:par>
                                <p:cTn id="50" presetID="1" presetClass="entr" presetSubtype="0" fill="hold" grpId="0" nodeType="withEffect">
                                  <p:stCondLst>
                                    <p:cond delay="0"/>
                                  </p:stCondLst>
                                  <p:childTnLst>
                                    <p:set>
                                      <p:cBhvr>
                                        <p:cTn id="51" dur="1" fill="hold">
                                          <p:stCondLst>
                                            <p:cond delay="0"/>
                                          </p:stCondLst>
                                        </p:cTn>
                                        <p:tgtEl>
                                          <p:spTgt spid="38928"/>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grpId="0" nodeType="clickEffect">
                                  <p:stCondLst>
                                    <p:cond delay="0"/>
                                  </p:stCondLst>
                                  <p:childTnLst>
                                    <p:set>
                                      <p:cBhvr>
                                        <p:cTn id="55" dur="1" fill="hold">
                                          <p:stCondLst>
                                            <p:cond delay="0"/>
                                          </p:stCondLst>
                                        </p:cTn>
                                        <p:tgtEl>
                                          <p:spTgt spid="38931"/>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grpId="0" nodeType="clickEffect">
                                  <p:stCondLst>
                                    <p:cond delay="0"/>
                                  </p:stCondLst>
                                  <p:childTnLst>
                                    <p:set>
                                      <p:cBhvr>
                                        <p:cTn id="59" dur="1" fill="hold">
                                          <p:stCondLst>
                                            <p:cond delay="0"/>
                                          </p:stCondLst>
                                        </p:cTn>
                                        <p:tgtEl>
                                          <p:spTgt spid="38932"/>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grpId="0" nodeType="clickEffect">
                                  <p:stCondLst>
                                    <p:cond delay="0"/>
                                  </p:stCondLst>
                                  <p:childTnLst>
                                    <p:set>
                                      <p:cBhvr>
                                        <p:cTn id="63" dur="1" fill="hold">
                                          <p:stCondLst>
                                            <p:cond delay="0"/>
                                          </p:stCondLst>
                                        </p:cTn>
                                        <p:tgtEl>
                                          <p:spTgt spid="21"/>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1" presetClass="entr" presetSubtype="0" fill="hold" grpId="0" nodeType="clickEffect">
                                  <p:stCondLst>
                                    <p:cond delay="0"/>
                                  </p:stCondLst>
                                  <p:childTnLst>
                                    <p:set>
                                      <p:cBhvr>
                                        <p:cTn id="67" dur="1" fill="hold">
                                          <p:stCondLst>
                                            <p:cond delay="0"/>
                                          </p:stCondLst>
                                        </p:cTn>
                                        <p:tgtEl>
                                          <p:spTgt spid="389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7" grpId="0" build="allAtOnce"/>
      <p:bldP spid="38919" grpId="0" animBg="1"/>
      <p:bldP spid="38920" grpId="0"/>
      <p:bldP spid="38923" grpId="0"/>
      <p:bldP spid="38924" grpId="0" animBg="1"/>
      <p:bldP spid="38925" grpId="0"/>
      <p:bldP spid="38926" grpId="0" build="allAtOnce"/>
      <p:bldP spid="38928" grpId="0"/>
      <p:bldP spid="38929" grpId="0" animBg="1"/>
      <p:bldP spid="38930" grpId="0"/>
      <p:bldP spid="38931" grpId="0"/>
      <p:bldP spid="38932" grpId="0"/>
      <p:bldP spid="38933" grpId="0"/>
      <p:bldP spid="21"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50.3"/>
</p:tagLst>
</file>

<file path=ppt/tags/tag10.xml><?xml version="1.0" encoding="utf-8"?>
<p:tagLst xmlns:a="http://schemas.openxmlformats.org/drawingml/2006/main" xmlns:r="http://schemas.openxmlformats.org/officeDocument/2006/relationships" xmlns:p="http://schemas.openxmlformats.org/presentationml/2006/main">
  <p:tag name="TIMING" val="|13.1|28.7"/>
</p:tagLst>
</file>

<file path=ppt/tags/tag2.xml><?xml version="1.0" encoding="utf-8"?>
<p:tagLst xmlns:a="http://schemas.openxmlformats.org/drawingml/2006/main" xmlns:r="http://schemas.openxmlformats.org/officeDocument/2006/relationships" xmlns:p="http://schemas.openxmlformats.org/presentationml/2006/main">
  <p:tag name="TIMING" val="|126"/>
</p:tagLst>
</file>

<file path=ppt/tags/tag3.xml><?xml version="1.0" encoding="utf-8"?>
<p:tagLst xmlns:a="http://schemas.openxmlformats.org/drawingml/2006/main" xmlns:r="http://schemas.openxmlformats.org/officeDocument/2006/relationships" xmlns:p="http://schemas.openxmlformats.org/presentationml/2006/main">
  <p:tag name="TIMING" val="|22.1|12.2"/>
</p:tagLst>
</file>

<file path=ppt/tags/tag4.xml><?xml version="1.0" encoding="utf-8"?>
<p:tagLst xmlns:a="http://schemas.openxmlformats.org/drawingml/2006/main" xmlns:r="http://schemas.openxmlformats.org/officeDocument/2006/relationships" xmlns:p="http://schemas.openxmlformats.org/presentationml/2006/main">
  <p:tag name="TIMING" val="|21.3|29.5|1.6"/>
</p:tagLst>
</file>

<file path=ppt/tags/tag5.xml><?xml version="1.0" encoding="utf-8"?>
<p:tagLst xmlns:a="http://schemas.openxmlformats.org/drawingml/2006/main" xmlns:r="http://schemas.openxmlformats.org/officeDocument/2006/relationships" xmlns:p="http://schemas.openxmlformats.org/presentationml/2006/main">
  <p:tag name="TIMING" val="|13.1|26.9|10.6|5.7|24.7|11.7|7.4|8.7"/>
</p:tagLst>
</file>

<file path=ppt/tags/tag6.xml><?xml version="1.0" encoding="utf-8"?>
<p:tagLst xmlns:a="http://schemas.openxmlformats.org/drawingml/2006/main" xmlns:r="http://schemas.openxmlformats.org/officeDocument/2006/relationships" xmlns:p="http://schemas.openxmlformats.org/presentationml/2006/main">
  <p:tag name="TIMING" val="|54.5|10.1"/>
</p:tagLst>
</file>

<file path=ppt/tags/tag7.xml><?xml version="1.0" encoding="utf-8"?>
<p:tagLst xmlns:a="http://schemas.openxmlformats.org/drawingml/2006/main" xmlns:r="http://schemas.openxmlformats.org/officeDocument/2006/relationships" xmlns:p="http://schemas.openxmlformats.org/presentationml/2006/main">
  <p:tag name="TIMING" val="|27.6|22.5"/>
</p:tagLst>
</file>

<file path=ppt/tags/tag8.xml><?xml version="1.0" encoding="utf-8"?>
<p:tagLst xmlns:a="http://schemas.openxmlformats.org/drawingml/2006/main" xmlns:r="http://schemas.openxmlformats.org/officeDocument/2006/relationships" xmlns:p="http://schemas.openxmlformats.org/presentationml/2006/main">
  <p:tag name="TIMING" val="|7.7|6.8"/>
</p:tagLst>
</file>

<file path=ppt/tags/tag9.xml><?xml version="1.0" encoding="utf-8"?>
<p:tagLst xmlns:a="http://schemas.openxmlformats.org/drawingml/2006/main" xmlns:r="http://schemas.openxmlformats.org/officeDocument/2006/relationships" xmlns:p="http://schemas.openxmlformats.org/presentationml/2006/main">
  <p:tag name="TIMING" val="|7.3|34.5"/>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10.xml.rels><?xml version="1.0" encoding="UTF-8" standalone="yes"?>
<Relationships xmlns="http://schemas.openxmlformats.org/package/2006/relationships"><Relationship Id="rId1" Type="http://schemas.openxmlformats.org/officeDocument/2006/relationships/image" Target="../media/image1.jpeg"/></Relationships>
</file>

<file path=ppt/theme/_rels/theme11.xml.rels><?xml version="1.0" encoding="UTF-8" standalone="yes"?>
<Relationships xmlns="http://schemas.openxmlformats.org/package/2006/relationships"><Relationship Id="rId1" Type="http://schemas.openxmlformats.org/officeDocument/2006/relationships/image" Target="../media/image1.jpeg"/></Relationships>
</file>

<file path=ppt/theme/_rels/theme12.xml.rels><?xml version="1.0" encoding="UTF-8" standalone="yes"?>
<Relationships xmlns="http://schemas.openxmlformats.org/package/2006/relationships"><Relationship Id="rId1" Type="http://schemas.openxmlformats.org/officeDocument/2006/relationships/image" Target="../media/image1.jpeg"/></Relationships>
</file>

<file path=ppt/theme/_rels/theme13.xml.rels><?xml version="1.0" encoding="UTF-8" standalone="yes"?>
<Relationships xmlns="http://schemas.openxmlformats.org/package/2006/relationships"><Relationship Id="rId1" Type="http://schemas.openxmlformats.org/officeDocument/2006/relationships/image" Target="../media/image1.jpeg"/></Relationships>
</file>

<file path=ppt/theme/_rels/theme14.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1" Type="http://schemas.openxmlformats.org/officeDocument/2006/relationships/image" Target="../media/image1.jpeg"/></Relationships>
</file>

<file path=ppt/theme/_rels/theme6.xml.rels><?xml version="1.0" encoding="UTF-8" standalone="yes"?>
<Relationships xmlns="http://schemas.openxmlformats.org/package/2006/relationships"><Relationship Id="rId1" Type="http://schemas.openxmlformats.org/officeDocument/2006/relationships/image" Target="../media/image1.jpeg"/></Relationships>
</file>

<file path=ppt/theme/_rels/theme7.xml.rels><?xml version="1.0" encoding="UTF-8" standalone="yes"?>
<Relationships xmlns="http://schemas.openxmlformats.org/package/2006/relationships"><Relationship Id="rId1" Type="http://schemas.openxmlformats.org/officeDocument/2006/relationships/image" Target="../media/image1.jpeg"/></Relationships>
</file>

<file path=ppt/theme/_rels/theme8.xml.rels><?xml version="1.0" encoding="UTF-8" standalone="yes"?>
<Relationships xmlns="http://schemas.openxmlformats.org/package/2006/relationships"><Relationship Id="rId1" Type="http://schemas.openxmlformats.org/officeDocument/2006/relationships/image" Target="../media/image1.jpeg"/></Relationships>
</file>

<file path=ppt/theme/_rels/theme9.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Title &amp; Subtitle">
  <a:themeElements>
    <a:clrScheme name="Title &amp; Subtitl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Subtitle">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Subtitl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Blank">
  <a:themeElements>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Title &amp; Bullets - Left">
  <a:themeElements>
    <a:clrScheme name="Title &amp; Bullets - Lef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 Left">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 Lef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Title &amp; Bullets - 2 Column">
  <a:themeElements>
    <a:clrScheme name="Title &amp; Bullets - 2 Colum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 2 Colum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 2 Colum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Title &amp; Bullets - Right">
  <a:themeElements>
    <a:clrScheme name="Title &amp; Bullets - Righ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 Right">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 Righ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Title, Bullets &amp; Photo">
  <a:themeElements>
    <a:clrScheme name="Title, Bullets &amp; Phot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Bullets &amp; Photo">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Bullets &amp; Phot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itle &amp; Bullets">
  <a:themeElements>
    <a:clrScheme name="">
      <a:dk1>
        <a:srgbClr val="000000"/>
      </a:dk1>
      <a:lt1>
        <a:srgbClr val="FFFFFF"/>
      </a:lt1>
      <a:dk2>
        <a:srgbClr val="000000"/>
      </a:dk2>
      <a:lt2>
        <a:srgbClr val="808080"/>
      </a:lt2>
      <a:accent1>
        <a:srgbClr val="FFFFFF"/>
      </a:accent1>
      <a:accent2>
        <a:srgbClr val="333399"/>
      </a:accent2>
      <a:accent3>
        <a:srgbClr val="FFFFFF"/>
      </a:accent3>
      <a:accent4>
        <a:srgbClr val="000000"/>
      </a:accent4>
      <a:accent5>
        <a:srgbClr val="FFFFFF"/>
      </a:accent5>
      <a:accent6>
        <a:srgbClr val="2D2D8A"/>
      </a:accent6>
      <a:hlink>
        <a:srgbClr val="009999"/>
      </a:hlink>
      <a:folHlink>
        <a:srgbClr val="99CC00"/>
      </a:folHlink>
    </a:clrScheme>
    <a:fontScheme name="Title &amp; Bullets">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itle - Center">
  <a:themeElements>
    <a:clrScheme name="Title - Cen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 Center">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 Cen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Bullets">
  <a:themeElements>
    <a:clrScheme name="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ullets">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Photo - Horizontal">
  <a:themeElements>
    <a:clrScheme name="Photo - Horizont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hoto - Horizontal">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Horizont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Photo - Horizontal Reflection">
  <a:themeElements>
    <a:clrScheme name="Photo - Horizont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hoto - Horizontal Reflectio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Horizont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Photo - Vertical">
  <a:themeElements>
    <a:clrScheme name="Photo - Vertic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hoto - Vertical">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Vertic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Photo - Vertical Reflection">
  <a:themeElements>
    <a:clrScheme name="Photo - Vertic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hoto - Vertical Reflectio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Vertic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Title - Top">
  <a:themeElements>
    <a:clrScheme name="Title - To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 Top">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 To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8506</TotalTime>
  <Pages>0</Pages>
  <Words>1954</Words>
  <Characters>0</Characters>
  <Application>Microsoft Office PowerPoint</Application>
  <PresentationFormat>Custom</PresentationFormat>
  <Lines>0</Lines>
  <Paragraphs>189</Paragraphs>
  <Slides>21</Slides>
  <Notes>10</Notes>
  <HiddenSlides>0</HiddenSlides>
  <MMClips>1</MMClips>
  <ScaleCrop>false</ScaleCrop>
  <HeadingPairs>
    <vt:vector size="6" baseType="variant">
      <vt:variant>
        <vt:lpstr>Theme</vt:lpstr>
      </vt:variant>
      <vt:variant>
        <vt:i4>14</vt:i4>
      </vt:variant>
      <vt:variant>
        <vt:lpstr>Embedded OLE Servers</vt:lpstr>
      </vt:variant>
      <vt:variant>
        <vt:i4>1</vt:i4>
      </vt:variant>
      <vt:variant>
        <vt:lpstr>Slide Titles</vt:lpstr>
      </vt:variant>
      <vt:variant>
        <vt:i4>21</vt:i4>
      </vt:variant>
    </vt:vector>
  </HeadingPairs>
  <TitlesOfParts>
    <vt:vector size="36" baseType="lpstr">
      <vt:lpstr>Title &amp; Subtitle</vt:lpstr>
      <vt:lpstr>Title &amp; Bullets</vt:lpstr>
      <vt:lpstr>Title - Center</vt:lpstr>
      <vt:lpstr>Bullets</vt:lpstr>
      <vt:lpstr>Photo - Horizontal</vt:lpstr>
      <vt:lpstr>Photo - Horizontal Reflection</vt:lpstr>
      <vt:lpstr>Photo - Vertical</vt:lpstr>
      <vt:lpstr>Photo - Vertical Reflection</vt:lpstr>
      <vt:lpstr>Title - Top</vt:lpstr>
      <vt:lpstr>Blank</vt:lpstr>
      <vt:lpstr>Title &amp; Bullets - Left</vt:lpstr>
      <vt:lpstr>Title &amp; Bullets - 2 Column</vt:lpstr>
      <vt:lpstr>Title &amp; Bullets - Right</vt:lpstr>
      <vt:lpstr>Title, Bullets &amp; Photo</vt:lpstr>
      <vt:lpstr>Equation</vt:lpstr>
      <vt:lpstr>Minimal models of multidimensional neural computations</vt:lpstr>
      <vt:lpstr>Acknowledgements</vt:lpstr>
      <vt:lpstr>Slide 3</vt:lpstr>
      <vt:lpstr>Slide 4</vt:lpstr>
      <vt:lpstr>input/output functions in neural systems are multidimensional</vt:lpstr>
      <vt:lpstr> a principled way to model multidimensional    input/output functions with limited measurements</vt:lpstr>
      <vt:lpstr>Intuitive guide to minimal models</vt:lpstr>
      <vt:lpstr>Slide 8</vt:lpstr>
      <vt:lpstr>Slide 9</vt:lpstr>
      <vt:lpstr>Slide 10</vt:lpstr>
      <vt:lpstr>Slide 11</vt:lpstr>
      <vt:lpstr>Slide 12</vt:lpstr>
      <vt:lpstr>Slide 13</vt:lpstr>
      <vt:lpstr>Slide 14</vt:lpstr>
      <vt:lpstr>Slide 15</vt:lpstr>
      <vt:lpstr>Slide 16</vt:lpstr>
      <vt:lpstr>input/output functions in neural systems are multidimensional</vt:lpstr>
      <vt:lpstr>Slide 18</vt:lpstr>
      <vt:lpstr>Population results</vt:lpstr>
      <vt:lpstr>Summary</vt:lpstr>
      <vt:lpstr>Thank you</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Minimal models of multidimensional  computations</dc:title>
  <dc:subject/>
  <dc:creator/>
  <cp:keywords/>
  <dc:description/>
  <cp:lastModifiedBy>LENOVO USER</cp:lastModifiedBy>
  <cp:revision>27</cp:revision>
  <dcterms:modified xsi:type="dcterms:W3CDTF">2011-07-21T14:16:46Z</dcterms:modified>
</cp:coreProperties>
</file>