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avi" ContentType="video/avi"/>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256" r:id="rId2"/>
    <p:sldId id="300" r:id="rId3"/>
    <p:sldId id="429" r:id="rId4"/>
    <p:sldId id="426" r:id="rId5"/>
    <p:sldId id="422" r:id="rId6"/>
    <p:sldId id="395" r:id="rId7"/>
    <p:sldId id="382" r:id="rId8"/>
    <p:sldId id="411" r:id="rId9"/>
    <p:sldId id="389" r:id="rId10"/>
    <p:sldId id="314" r:id="rId11"/>
    <p:sldId id="423" r:id="rId12"/>
    <p:sldId id="315" r:id="rId13"/>
    <p:sldId id="391" r:id="rId14"/>
    <p:sldId id="420" r:id="rId15"/>
    <p:sldId id="418" r:id="rId16"/>
    <p:sldId id="421" r:id="rId17"/>
    <p:sldId id="419" r:id="rId18"/>
    <p:sldId id="424" r:id="rId19"/>
    <p:sldId id="320" r:id="rId20"/>
    <p:sldId id="321" r:id="rId21"/>
    <p:sldId id="399" r:id="rId22"/>
    <p:sldId id="324" r:id="rId23"/>
    <p:sldId id="431" r:id="rId24"/>
    <p:sldId id="432" r:id="rId25"/>
    <p:sldId id="333" r:id="rId26"/>
    <p:sldId id="400" r:id="rId27"/>
    <p:sldId id="405" r:id="rId28"/>
    <p:sldId id="433" r:id="rId29"/>
    <p:sldId id="436" r:id="rId30"/>
    <p:sldId id="437" r:id="rId31"/>
  </p:sldIdLst>
  <p:sldSz cx="10080625" cy="7559675"/>
  <p:notesSz cx="7315200" cy="96012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8"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19" autoAdjust="0"/>
  </p:normalViewPr>
  <p:slideViewPr>
    <p:cSldViewPr>
      <p:cViewPr varScale="1">
        <p:scale>
          <a:sx n="100" d="100"/>
          <a:sy n="100" d="100"/>
        </p:scale>
        <p:origin x="-154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749"/>
        <p:guide pos="203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
          <p:cNvSpPr>
            <a:spLocks noGrp="1" noRot="1" noChangeAspect="1" noChangeArrowheads="1"/>
          </p:cNvSpPr>
          <p:nvPr>
            <p:ph type="sldImg"/>
          </p:nvPr>
        </p:nvSpPr>
        <p:spPr bwMode="auto">
          <a:xfrm>
            <a:off x="1258888" y="728663"/>
            <a:ext cx="4795837" cy="3598862"/>
          </a:xfrm>
          <a:prstGeom prst="rect">
            <a:avLst/>
          </a:prstGeom>
          <a:noFill/>
          <a:ln w="9525">
            <a:noFill/>
            <a:round/>
            <a:headEnd/>
            <a:tailEnd/>
          </a:ln>
        </p:spPr>
      </p:sp>
      <p:sp>
        <p:nvSpPr>
          <p:cNvPr id="2050" name="Rectangle 2"/>
          <p:cNvSpPr>
            <a:spLocks noGrp="1" noChangeArrowheads="1"/>
          </p:cNvSpPr>
          <p:nvPr>
            <p:ph type="body"/>
          </p:nvPr>
        </p:nvSpPr>
        <p:spPr bwMode="auto">
          <a:xfrm>
            <a:off x="732118" y="4559663"/>
            <a:ext cx="5850965" cy="431872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173506" cy="47884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686716" algn="l"/>
                <a:tab pos="1373432" algn="l"/>
                <a:tab pos="2060148" algn="l"/>
                <a:tab pos="2746863" algn="l"/>
              </a:tabLst>
              <a:defRPr sz="1300" smtClean="0">
                <a:solidFill>
                  <a:srgbClr val="000000"/>
                </a:solidFill>
                <a:latin typeface="Times New Roman" pitchFamily="18" charset="0"/>
                <a:ea typeface="DejaVu Sans" charset="0"/>
                <a:cs typeface="DejaVu Sans" charset="0"/>
              </a:defRPr>
            </a:lvl1pPr>
          </a:lstStyle>
          <a:p>
            <a:pPr>
              <a:defRPr/>
            </a:pPr>
            <a:endParaRPr lang="en-US"/>
          </a:p>
        </p:txBody>
      </p:sp>
      <p:sp>
        <p:nvSpPr>
          <p:cNvPr id="2052" name="Rectangle 4"/>
          <p:cNvSpPr>
            <a:spLocks noGrp="1" noChangeArrowheads="1"/>
          </p:cNvSpPr>
          <p:nvPr>
            <p:ph type="dt"/>
          </p:nvPr>
        </p:nvSpPr>
        <p:spPr bwMode="auto">
          <a:xfrm>
            <a:off x="4140200" y="0"/>
            <a:ext cx="3173506" cy="47884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686716" algn="l"/>
                <a:tab pos="1373432" algn="l"/>
                <a:tab pos="2060148" algn="l"/>
                <a:tab pos="2746863" algn="l"/>
              </a:tabLst>
              <a:defRPr sz="1300" smtClean="0">
                <a:solidFill>
                  <a:srgbClr val="000000"/>
                </a:solidFill>
                <a:latin typeface="Times New Roman" pitchFamily="18" charset="0"/>
                <a:ea typeface="DejaVu Sans" charset="0"/>
                <a:cs typeface="DejaVu Sans" charset="0"/>
              </a:defRPr>
            </a:lvl1pPr>
          </a:lstStyle>
          <a:p>
            <a:pPr>
              <a:defRPr/>
            </a:pPr>
            <a:endParaRPr lang="en-US"/>
          </a:p>
        </p:txBody>
      </p:sp>
      <p:sp>
        <p:nvSpPr>
          <p:cNvPr id="2053" name="Rectangle 5"/>
          <p:cNvSpPr>
            <a:spLocks noGrp="1" noChangeArrowheads="1"/>
          </p:cNvSpPr>
          <p:nvPr>
            <p:ph type="ftr"/>
          </p:nvPr>
        </p:nvSpPr>
        <p:spPr bwMode="auto">
          <a:xfrm>
            <a:off x="0" y="9120837"/>
            <a:ext cx="3173506" cy="47884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686716" algn="l"/>
                <a:tab pos="1373432" algn="l"/>
                <a:tab pos="2060148" algn="l"/>
                <a:tab pos="2746863" algn="l"/>
              </a:tabLst>
              <a:defRPr sz="1300" smtClean="0">
                <a:solidFill>
                  <a:srgbClr val="000000"/>
                </a:solidFill>
                <a:latin typeface="Times New Roman" pitchFamily="18" charset="0"/>
                <a:ea typeface="DejaVu Sans" charset="0"/>
                <a:cs typeface="DejaVu Sans" charset="0"/>
              </a:defRPr>
            </a:lvl1pPr>
          </a:lstStyle>
          <a:p>
            <a:pPr>
              <a:defRPr/>
            </a:pPr>
            <a:endParaRPr lang="en-US"/>
          </a:p>
        </p:txBody>
      </p:sp>
      <p:sp>
        <p:nvSpPr>
          <p:cNvPr id="2054" name="Rectangle 6"/>
          <p:cNvSpPr>
            <a:spLocks noGrp="1" noChangeArrowheads="1"/>
          </p:cNvSpPr>
          <p:nvPr>
            <p:ph type="sldNum"/>
          </p:nvPr>
        </p:nvSpPr>
        <p:spPr bwMode="auto">
          <a:xfrm>
            <a:off x="4140200" y="9120837"/>
            <a:ext cx="3173506" cy="478848"/>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686716" algn="l"/>
                <a:tab pos="1373432" algn="l"/>
                <a:tab pos="2060148" algn="l"/>
                <a:tab pos="2746863" algn="l"/>
              </a:tabLst>
              <a:defRPr sz="1300" smtClean="0">
                <a:solidFill>
                  <a:srgbClr val="000000"/>
                </a:solidFill>
                <a:latin typeface="Times New Roman" pitchFamily="18" charset="0"/>
                <a:ea typeface="DejaVu Sans" charset="0"/>
                <a:cs typeface="DejaVu Sans" charset="0"/>
              </a:defRPr>
            </a:lvl1pPr>
          </a:lstStyle>
          <a:p>
            <a:pPr>
              <a:defRPr/>
            </a:pPr>
            <a:fld id="{2462B588-1DCE-4153-8DF1-0F0345D5E5FA}" type="slidenum">
              <a:rPr lang="en-US"/>
              <a:pPr>
                <a:defRPr/>
              </a:pPr>
              <a:t>‹#›</a:t>
            </a:fld>
            <a:endParaRPr lang="en-US"/>
          </a:p>
        </p:txBody>
      </p:sp>
    </p:spTree>
    <p:extLst>
      <p:ext uri="{BB962C8B-B14F-4D97-AF65-F5344CB8AC3E}">
        <p14:creationId xmlns:p14="http://schemas.microsoft.com/office/powerpoint/2010/main" xmlns="" val="8636022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6"/>
          <p:cNvSpPr>
            <a:spLocks noGrp="1" noChangeArrowheads="1"/>
          </p:cNvSpPr>
          <p:nvPr>
            <p:ph type="sldNum" sz="quarter"/>
          </p:nvPr>
        </p:nvSpPr>
        <p:spPr>
          <a:noFill/>
        </p:spPr>
        <p:txBody>
          <a:bodyPr/>
          <a:lstStyle/>
          <a:p>
            <a:fld id="{EA94C9FA-681C-431E-8744-C8166A357F5F}" type="slidenum">
              <a:rPr lang="en-US"/>
              <a:pPr/>
              <a:t>1</a:t>
            </a:fld>
            <a:endParaRPr lang="en-US"/>
          </a:p>
        </p:txBody>
      </p:sp>
      <p:sp>
        <p:nvSpPr>
          <p:cNvPr id="40963" name="Rectangle 1"/>
          <p:cNvSpPr txBox="1">
            <a:spLocks noGrp="1" noRot="1" noChangeAspect="1" noChangeArrowheads="1" noTextEdit="1"/>
          </p:cNvSpPr>
          <p:nvPr>
            <p:ph type="sldImg"/>
          </p:nvPr>
        </p:nvSpPr>
        <p:spPr>
          <a:xfrm>
            <a:off x="1257300" y="728663"/>
            <a:ext cx="4800600" cy="3600450"/>
          </a:xfrm>
          <a:solidFill>
            <a:srgbClr val="FFFFFF"/>
          </a:solidFill>
          <a:ln>
            <a:solidFill>
              <a:srgbClr val="000000"/>
            </a:solidFill>
            <a:miter lim="800000"/>
          </a:ln>
        </p:spPr>
      </p:sp>
      <p:sp>
        <p:nvSpPr>
          <p:cNvPr id="40964" name="Rectangle 2"/>
          <p:cNvSpPr txBox="1">
            <a:spLocks noGrp="1" noChangeArrowheads="1"/>
          </p:cNvSpPr>
          <p:nvPr>
            <p:ph type="body" idx="1"/>
          </p:nvPr>
        </p:nvSpPr>
        <p:spPr>
          <a:xfrm>
            <a:off x="732119" y="4559662"/>
            <a:ext cx="5852459" cy="4233863"/>
          </a:xfrm>
          <a:noFill/>
          <a:ln/>
        </p:spPr>
        <p:txBody>
          <a:bodyPr wrap="none" anchor="ct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12</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14</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16</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0D7400-D64E-4AC2-BA3B-8D4B24194587}" type="datetime1">
              <a:rPr lang="en-US">
                <a:cs typeface="Arial" pitchFamily="34" charset="0"/>
              </a:rPr>
              <a:pPr fontAlgn="base">
                <a:spcBef>
                  <a:spcPct val="0"/>
                </a:spcBef>
                <a:spcAft>
                  <a:spcPct val="0"/>
                </a:spcAft>
                <a:defRPr/>
              </a:pPr>
              <a:t>7/6/2010</a:t>
            </a:fld>
            <a:endParaRPr lang="en-US">
              <a:cs typeface="Arial" pitchFamily="34" charset="0"/>
            </a:endParaRPr>
          </a:p>
        </p:txBody>
      </p:sp>
      <p:sp>
        <p:nvSpPr>
          <p:cNvPr id="82947" name="Rectangle 1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6BAC3-EEF5-41B9-AB28-5C4C612CD3C1}" type="slidenum">
              <a:rPr lang="en-US">
                <a:cs typeface="Arial" pitchFamily="34" charset="0"/>
              </a:rPr>
              <a:pPr fontAlgn="base">
                <a:spcBef>
                  <a:spcPct val="0"/>
                </a:spcBef>
                <a:spcAft>
                  <a:spcPct val="0"/>
                </a:spcAft>
                <a:defRPr/>
              </a:pPr>
              <a:t>18</a:t>
            </a:fld>
            <a:endParaRPr lang="en-US">
              <a:cs typeface="Arial" pitchFamily="34" charset="0"/>
            </a:endParaRPr>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19</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21</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22</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23</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24</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25</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0D7400-D64E-4AC2-BA3B-8D4B24194587}" type="datetime1">
              <a:rPr lang="en-US">
                <a:cs typeface="Arial" pitchFamily="34" charset="0"/>
              </a:rPr>
              <a:pPr fontAlgn="base">
                <a:spcBef>
                  <a:spcPct val="0"/>
                </a:spcBef>
                <a:spcAft>
                  <a:spcPct val="0"/>
                </a:spcAft>
                <a:defRPr/>
              </a:pPr>
              <a:t>7/6/2010</a:t>
            </a:fld>
            <a:endParaRPr lang="en-US">
              <a:cs typeface="Arial" pitchFamily="34" charset="0"/>
            </a:endParaRPr>
          </a:p>
        </p:txBody>
      </p:sp>
      <p:sp>
        <p:nvSpPr>
          <p:cNvPr id="82947" name="Rectangle 1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6BAC3-EEF5-41B9-AB28-5C4C612CD3C1}" type="slidenum">
              <a:rPr lang="en-US">
                <a:cs typeface="Arial" pitchFamily="34" charset="0"/>
              </a:rPr>
              <a:pPr fontAlgn="base">
                <a:spcBef>
                  <a:spcPct val="0"/>
                </a:spcBef>
                <a:spcAft>
                  <a:spcPct val="0"/>
                </a:spcAft>
                <a:defRPr/>
              </a:pPr>
              <a:t>2</a:t>
            </a:fld>
            <a:endParaRPr lang="en-US">
              <a:cs typeface="Arial" pitchFamily="34" charset="0"/>
            </a:endParaRPr>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smtClean="0">
              <a:cs typeface="Arial" pitchFamily="34" charset="0"/>
            </a:endParaRPr>
          </a:p>
          <a:p>
            <a:pPr>
              <a:spcBef>
                <a:spcPct val="0"/>
              </a:spcBef>
            </a:pPr>
            <a:endParaRPr lang="en-US" baseline="0" dirty="0"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0D7400-D64E-4AC2-BA3B-8D4B24194587}" type="datetime1">
              <a:rPr lang="en-US">
                <a:cs typeface="Arial" pitchFamily="34" charset="0"/>
              </a:rPr>
              <a:pPr fontAlgn="base">
                <a:spcBef>
                  <a:spcPct val="0"/>
                </a:spcBef>
                <a:spcAft>
                  <a:spcPct val="0"/>
                </a:spcAft>
                <a:defRPr/>
              </a:pPr>
              <a:t>7/6/2010</a:t>
            </a:fld>
            <a:endParaRPr lang="en-US">
              <a:cs typeface="Arial" pitchFamily="34" charset="0"/>
            </a:endParaRPr>
          </a:p>
        </p:txBody>
      </p:sp>
      <p:sp>
        <p:nvSpPr>
          <p:cNvPr id="82947" name="Rectangle 1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6BAC3-EEF5-41B9-AB28-5C4C612CD3C1}" type="slidenum">
              <a:rPr lang="en-US">
                <a:cs typeface="Arial" pitchFamily="34" charset="0"/>
              </a:rPr>
              <a:pPr fontAlgn="base">
                <a:spcBef>
                  <a:spcPct val="0"/>
                </a:spcBef>
                <a:spcAft>
                  <a:spcPct val="0"/>
                </a:spcAft>
                <a:defRPr/>
              </a:pPr>
              <a:t>26</a:t>
            </a:fld>
            <a:endParaRPr lang="en-US">
              <a:cs typeface="Arial" pitchFamily="34" charset="0"/>
            </a:endParaRPr>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pPr>
              <a:defRPr/>
            </a:pPr>
            <a:fld id="{2462B588-1DCE-4153-8DF1-0F0345D5E5F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4D1CDC73-D157-4387-8B3B-F068ECC10D61}" type="datetime1">
              <a:rPr lang="en-US" smtClean="0">
                <a:cs typeface="Arial" pitchFamily="34" charset="0"/>
              </a:rPr>
              <a:pPr fontAlgn="base">
                <a:spcBef>
                  <a:spcPct val="0"/>
                </a:spcBef>
                <a:spcAft>
                  <a:spcPct val="0"/>
                </a:spcAft>
                <a:defRPr/>
              </a:pPr>
              <a:t>7/6/2010</a:t>
            </a:fld>
            <a:endParaRPr lang="en-US" smtClean="0">
              <a:cs typeface="Arial" pitchFamily="34" charset="0"/>
            </a:endParaRPr>
          </a:p>
        </p:txBody>
      </p:sp>
      <p:sp>
        <p:nvSpPr>
          <p:cNvPr id="29699" name="Rectangle 1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63F8BC-1E10-434B-80AB-6569C7031988}" type="slidenum">
              <a:rPr lang="en-US" smtClean="0">
                <a:cs typeface="Arial" pitchFamily="34" charset="0"/>
              </a:rPr>
              <a:pPr fontAlgn="base">
                <a:spcBef>
                  <a:spcPct val="0"/>
                </a:spcBef>
                <a:spcAft>
                  <a:spcPct val="0"/>
                </a:spcAft>
                <a:defRPr/>
              </a:pPr>
              <a:t>3</a:t>
            </a:fld>
            <a:endParaRPr lang="en-US" smtClean="0">
              <a:cs typeface="Arial" pitchFamily="34" charset="0"/>
            </a:endParaRPr>
          </a:p>
        </p:txBody>
      </p:sp>
      <p:sp>
        <p:nvSpPr>
          <p:cNvPr id="38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trike="noStrike" baseline="0" dirty="0" smtClean="0">
              <a:cs typeface="Arial" pitchFamily="34" charset="0"/>
            </a:endParaRPr>
          </a:p>
          <a:p>
            <a:pPr eaLnBrk="1" hangingPunct="1">
              <a:spcBef>
                <a:spcPct val="0"/>
              </a:spcBef>
            </a:pPr>
            <a:r>
              <a:rPr lang="en-US" strike="noStrike" baseline="0" dirty="0" smtClean="0">
                <a:cs typeface="Arial" pitchFamily="34" charset="0"/>
              </a:rPr>
              <a:t>In addition to place field activity, there is at least one other pattern CA1 neurons also exhibit, sometimes while the rats are exploring, but more often when they’ve stopped moving. </a:t>
            </a:r>
          </a:p>
          <a:p>
            <a:pPr eaLnBrk="1" hangingPunct="1">
              <a:spcBef>
                <a:spcPct val="0"/>
              </a:spcBef>
            </a:pPr>
            <a:endParaRPr lang="en-US" strike="noStrike" baseline="0" dirty="0" smtClean="0">
              <a:cs typeface="Arial" pitchFamily="34" charset="0"/>
            </a:endParaRPr>
          </a:p>
          <a:p>
            <a:pPr eaLnBrk="1" hangingPunct="1">
              <a:spcBef>
                <a:spcPct val="0"/>
              </a:spcBef>
            </a:pPr>
            <a:r>
              <a:rPr lang="en-US" strike="noStrike" baseline="0" dirty="0" smtClean="0">
                <a:cs typeface="Arial" pitchFamily="34" charset="0"/>
              </a:rPr>
              <a:t>During these times, unlike the sparseness during place field firing, a group of CA1 cells will rapidly spike. These spiking events are accompanied by a rapid about 200 Hz oscillation in the local field potential that we call a ripple. </a:t>
            </a:r>
          </a:p>
          <a:p>
            <a:pPr eaLnBrk="1" hangingPunct="1">
              <a:spcBef>
                <a:spcPct val="0"/>
              </a:spcBef>
            </a:pPr>
            <a:endParaRPr lang="en-US" strike="noStrike" baseline="0" dirty="0" smtClean="0">
              <a:cs typeface="Arial" pitchFamily="34" charset="0"/>
            </a:endParaRPr>
          </a:p>
          <a:p>
            <a:pPr eaLnBrk="1" hangingPunct="1">
              <a:spcBef>
                <a:spcPct val="0"/>
              </a:spcBef>
            </a:pPr>
            <a:r>
              <a:rPr lang="en-US" strike="noStrike" baseline="0" dirty="0" smtClean="0">
                <a:cs typeface="Arial" pitchFamily="34" charset="0"/>
              </a:rPr>
              <a:t>What’s neat is that it appears that the majority of these events correspond to an ordered recapitulation of recently experienced place field firing – as if the cells are replaying a recent sequence of events.</a:t>
            </a:r>
          </a:p>
          <a:p>
            <a:pPr eaLnBrk="1" hangingPunct="1">
              <a:spcBef>
                <a:spcPct val="0"/>
              </a:spcBef>
            </a:pPr>
            <a:endParaRPr lang="en-US" strike="noStrike" baseline="0" dirty="0" smtClean="0">
              <a:cs typeface="Arial" pitchFamily="34" charset="0"/>
            </a:endParaRPr>
          </a:p>
          <a:p>
            <a:pPr eaLnBrk="1" hangingPunct="1">
              <a:spcBef>
                <a:spcPct val="0"/>
              </a:spcBef>
            </a:pPr>
            <a:r>
              <a:rPr lang="en-US" strike="noStrike" baseline="0" dirty="0" smtClean="0">
                <a:cs typeface="Arial" pitchFamily="34" charset="0"/>
              </a:rPr>
              <a:t>Replay events are really neat – they appear to represent the memory of a sequence of events. “How did I get here?” “Where am I going?” “How did/or do I get from A to B?”. This sort of episodic memory could be really useful for guiding ongoing behavior – retrieval – or for training cortex about sequences of events – consolidation. Given that their timescale is appropriate for spike-timing dependent plasticity, this last possibility has become quite popular.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0D7400-D64E-4AC2-BA3B-8D4B24194587}" type="datetime1">
              <a:rPr lang="en-US">
                <a:cs typeface="Arial" pitchFamily="34" charset="0"/>
              </a:rPr>
              <a:pPr fontAlgn="base">
                <a:spcBef>
                  <a:spcPct val="0"/>
                </a:spcBef>
                <a:spcAft>
                  <a:spcPct val="0"/>
                </a:spcAft>
                <a:defRPr/>
              </a:pPr>
              <a:t>7/6/2010</a:t>
            </a:fld>
            <a:endParaRPr lang="en-US">
              <a:cs typeface="Arial" pitchFamily="34" charset="0"/>
            </a:endParaRPr>
          </a:p>
        </p:txBody>
      </p:sp>
      <p:sp>
        <p:nvSpPr>
          <p:cNvPr id="82947" name="Rectangle 1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6BAC3-EEF5-41B9-AB28-5C4C612CD3C1}" type="slidenum">
              <a:rPr lang="en-US">
                <a:cs typeface="Arial" pitchFamily="34" charset="0"/>
              </a:rPr>
              <a:pPr fontAlgn="base">
                <a:spcBef>
                  <a:spcPct val="0"/>
                </a:spcBef>
                <a:spcAft>
                  <a:spcPct val="0"/>
                </a:spcAft>
                <a:defRPr/>
              </a:pPr>
              <a:t>5</a:t>
            </a:fld>
            <a:endParaRPr lang="en-US">
              <a:cs typeface="Arial" pitchFamily="34" charset="0"/>
            </a:endParaRPr>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smtClean="0"/>
          </a:p>
          <a:p>
            <a:endParaRPr lang="en-US" dirty="0"/>
          </a:p>
        </p:txBody>
      </p:sp>
      <p:sp>
        <p:nvSpPr>
          <p:cNvPr id="4" name="Slide Number Placeholder 3"/>
          <p:cNvSpPr>
            <a:spLocks noGrp="1"/>
          </p:cNvSpPr>
          <p:nvPr>
            <p:ph type="sldNum" idx="10"/>
          </p:nvPr>
        </p:nvSpPr>
        <p:spPr/>
        <p:txBody>
          <a:bodyPr/>
          <a:lstStyle/>
          <a:p>
            <a:pPr>
              <a:defRPr/>
            </a:pPr>
            <a:fld id="{2462B588-1DCE-4153-8DF1-0F0345D5E5F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7</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cs typeface="Arial" pitchFamily="34" charset="0"/>
            </a:endParaRPr>
          </a:p>
          <a:p>
            <a:pPr eaLnBrk="1" hangingPunct="1">
              <a:spcBef>
                <a:spcPct val="0"/>
              </a:spcBef>
            </a:pPr>
            <a:r>
              <a:rPr lang="en-US" baseline="0" dirty="0" smtClean="0">
                <a:cs typeface="Arial" pitchFamily="34" charset="0"/>
              </a:rPr>
              <a:t>We made the fortuitous discovery that a combination of a certain kind of virus, and a particular promoter, expressed preferentially in the dentate </a:t>
            </a:r>
            <a:r>
              <a:rPr lang="en-US" baseline="0" dirty="0" err="1" smtClean="0">
                <a:cs typeface="Arial" pitchFamily="34" charset="0"/>
              </a:rPr>
              <a:t>gyrus</a:t>
            </a:r>
            <a:r>
              <a:rPr lang="en-US" baseline="0" dirty="0" smtClean="0">
                <a:cs typeface="Arial" pitchFamily="34" charset="0"/>
              </a:rPr>
              <a:t> granule cells – the ones that project excitation to area CA3. Specifically, this virus will drive expression out here in CA1, but not in CA3, so by injecting it in the right place, we would get selective dentate expression. </a:t>
            </a:r>
          </a:p>
          <a:p>
            <a:pPr eaLnBrk="1" hangingPunct="1">
              <a:spcBef>
                <a:spcPct val="0"/>
              </a:spcBef>
            </a:pPr>
            <a:endParaRPr lang="en-US" baseline="0" dirty="0" smtClean="0">
              <a:cs typeface="Arial" pitchFamily="34" charset="0"/>
            </a:endParaRPr>
          </a:p>
          <a:p>
            <a:pPr eaLnBrk="1" hangingPunct="1">
              <a:spcBef>
                <a:spcPct val="0"/>
              </a:spcBef>
            </a:pPr>
            <a:r>
              <a:rPr lang="en-US" baseline="0" dirty="0" smtClean="0">
                <a:cs typeface="Arial" pitchFamily="34" charset="0"/>
              </a:rPr>
              <a:t>This meant that if we could transmit blue light to these cells, we could generate the kind of impulse response we were hoping to use to probe the circuit. And in contrast to the kind of response we would get from electrical stimulation, we would know that this arose only because of excitatory cells spiking.</a:t>
            </a:r>
          </a:p>
          <a:p>
            <a:pPr eaLnBrk="1" hangingPunct="1">
              <a:spcBef>
                <a:spcPct val="0"/>
              </a:spcBef>
            </a:pPr>
            <a:endParaRPr lang="en-US" baseline="0" dirty="0" smtClean="0">
              <a:cs typeface="Arial" pitchFamily="34" charset="0"/>
            </a:endParaRPr>
          </a:p>
          <a:p>
            <a:pPr eaLnBrk="1" hangingPunct="1">
              <a:spcBef>
                <a:spcPct val="0"/>
              </a:spcBef>
            </a:pPr>
            <a:r>
              <a:rPr lang="en-US" baseline="0" dirty="0" smtClean="0">
                <a:cs typeface="Arial" pitchFamily="34" charset="0"/>
              </a:rPr>
              <a:t> So, we developed a </a:t>
            </a:r>
            <a:r>
              <a:rPr lang="en-US" baseline="0" dirty="0" err="1" smtClean="0">
                <a:cs typeface="Arial" pitchFamily="34" charset="0"/>
              </a:rPr>
              <a:t>microdrive</a:t>
            </a:r>
            <a:r>
              <a:rPr lang="en-US" baseline="0" dirty="0" smtClean="0">
                <a:cs typeface="Arial" pitchFamily="34" charset="0"/>
              </a:rPr>
              <a:t> that would allow us to chronically implant an optical fiber along with our recording electrodes. During an experiment, we connect the implanted optical fiber to a 473 nm laser.</a:t>
            </a:r>
          </a:p>
          <a:p>
            <a:pPr eaLnBrk="1" hangingPunct="1">
              <a:spcBef>
                <a:spcPct val="0"/>
              </a:spcBef>
            </a:pPr>
            <a:endParaRPr lang="en-US" dirty="0" smtClean="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9</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cs typeface="Arial" pitchFamily="34" charset="0"/>
              </a:rPr>
              <a:t>Ok, so here’s our first result</a:t>
            </a:r>
          </a:p>
          <a:p>
            <a:pPr eaLnBrk="1" hangingPunct="1">
              <a:spcBef>
                <a:spcPct val="0"/>
              </a:spcBef>
            </a:pPr>
            <a:endParaRPr lang="en-US" baseline="0" dirty="0" smtClean="0">
              <a:cs typeface="Arial" pitchFamily="34" charset="0"/>
            </a:endParaRPr>
          </a:p>
          <a:p>
            <a:pPr eaLnBrk="1" hangingPunct="1">
              <a:spcBef>
                <a:spcPct val="0"/>
              </a:spcBef>
            </a:pPr>
            <a:r>
              <a:rPr lang="en-US" baseline="0" dirty="0" smtClean="0">
                <a:cs typeface="Arial" pitchFamily="34" charset="0"/>
              </a:rPr>
              <a:t>Let’s focus in on the EPSPs we recorded in area CA1. This signal corresponds to a large depolarization of CA1’s inputs. Now notice that this was a case when the rat was moving somewhat quickly, 8 cm/s. Here’s another example, where now, the rat was moving quite a bit slower. Interestingly, the evoked response in CA1 is almost twice as big!</a:t>
            </a:r>
          </a:p>
          <a:p>
            <a:pPr eaLnBrk="1" hangingPunct="1">
              <a:spcBef>
                <a:spcPct val="0"/>
              </a:spcBef>
            </a:pPr>
            <a:endParaRPr lang="en-US" baseline="0" dirty="0" smtClean="0">
              <a:cs typeface="Arial" pitchFamily="34" charset="0"/>
            </a:endParaRPr>
          </a:p>
          <a:p>
            <a:pPr eaLnBrk="1" hangingPunct="1">
              <a:spcBef>
                <a:spcPct val="0"/>
              </a:spcBef>
            </a:pPr>
            <a:r>
              <a:rPr lang="en-US" dirty="0" smtClean="0">
                <a:cs typeface="Arial" pitchFamily="34" charset="0"/>
              </a:rPr>
              <a:t>I should point out</a:t>
            </a:r>
            <a:r>
              <a:rPr lang="en-US" baseline="0" dirty="0" smtClean="0">
                <a:cs typeface="Arial" pitchFamily="34" charset="0"/>
              </a:rPr>
              <a:t> at this point that in an electrical stimulation experiment back in the late 70’s, people had pointed out that if you stimulate the CA3-CA1 projection electrically, you get a big difference between when the animals are sitting still and when they’re moving. But do two behavioral states really capture the variation of the system – is this going to be like baseline activity and planning?</a:t>
            </a:r>
            <a:endParaRPr lang="en-US" dirty="0"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1"/>
          <p:cNvSpPr txBox="1">
            <a:spLocks noGrp="1" noChangeArrowheads="1"/>
          </p:cNvSpPr>
          <p:nvPr/>
        </p:nvSpPr>
        <p:spPr bwMode="auto">
          <a:xfrm>
            <a:off x="4143587" y="0"/>
            <a:ext cx="3169920" cy="480060"/>
          </a:xfrm>
          <a:prstGeom prst="rect">
            <a:avLst/>
          </a:prstGeom>
          <a:noFill/>
          <a:ln w="9525">
            <a:noFill/>
            <a:miter lim="800000"/>
            <a:headEnd/>
            <a:tailEnd/>
          </a:ln>
        </p:spPr>
        <p:txBody>
          <a:bodyPr lIns="96648" tIns="48325" rIns="96648" bIns="48325"/>
          <a:lstStyle/>
          <a:p>
            <a:pPr algn="r"/>
            <a:fld id="{C60265E6-8E91-44F5-97F2-8291120DACFC}" type="datetime1">
              <a:rPr lang="en-US" sz="1200">
                <a:latin typeface="Calibri" pitchFamily="34" charset="0"/>
                <a:cs typeface="Arial" pitchFamily="34" charset="0"/>
              </a:rPr>
              <a:pPr algn="r"/>
              <a:t>7/6/2010</a:t>
            </a:fld>
            <a:endParaRPr lang="en-US" sz="1200" dirty="0">
              <a:latin typeface="Calibri" pitchFamily="34" charset="0"/>
              <a:cs typeface="Arial" pitchFamily="34" charset="0"/>
            </a:endParaRPr>
          </a:p>
        </p:txBody>
      </p:sp>
      <p:sp>
        <p:nvSpPr>
          <p:cNvPr id="122883" name="Rectangle 13"/>
          <p:cNvSpPr txBox="1">
            <a:spLocks noGrp="1" noChangeArrowheads="1"/>
          </p:cNvSpPr>
          <p:nvPr/>
        </p:nvSpPr>
        <p:spPr bwMode="auto">
          <a:xfrm>
            <a:off x="4143587" y="9119473"/>
            <a:ext cx="3169920" cy="480060"/>
          </a:xfrm>
          <a:prstGeom prst="rect">
            <a:avLst/>
          </a:prstGeom>
          <a:noFill/>
          <a:ln w="9525">
            <a:noFill/>
            <a:miter lim="800000"/>
            <a:headEnd/>
            <a:tailEnd/>
          </a:ln>
        </p:spPr>
        <p:txBody>
          <a:bodyPr lIns="96648" tIns="48325" rIns="96648" bIns="48325" anchor="b"/>
          <a:lstStyle/>
          <a:p>
            <a:pPr algn="r"/>
            <a:fld id="{3CABB906-342C-4149-9A0B-69D129E566F7}" type="slidenum">
              <a:rPr lang="en-US" sz="1200">
                <a:latin typeface="Calibri" pitchFamily="34" charset="0"/>
                <a:cs typeface="Arial" pitchFamily="34" charset="0"/>
              </a:rPr>
              <a:pPr algn="r"/>
              <a:t>10</a:t>
            </a:fld>
            <a:endParaRPr lang="en-US" sz="1200" dirty="0">
              <a:latin typeface="Calibri" pitchFamily="34" charset="0"/>
              <a:cs typeface="Arial" pitchFamily="34" charset="0"/>
            </a:endParaRPr>
          </a:p>
        </p:txBody>
      </p:sp>
      <p:sp>
        <p:nvSpPr>
          <p:cNvPr id="12288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1"/>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0D7400-D64E-4AC2-BA3B-8D4B24194587}" type="datetime1">
              <a:rPr lang="en-US">
                <a:cs typeface="Arial" pitchFamily="34" charset="0"/>
              </a:rPr>
              <a:pPr fontAlgn="base">
                <a:spcBef>
                  <a:spcPct val="0"/>
                </a:spcBef>
                <a:spcAft>
                  <a:spcPct val="0"/>
                </a:spcAft>
                <a:defRPr/>
              </a:pPr>
              <a:t>7/6/2010</a:t>
            </a:fld>
            <a:endParaRPr lang="en-US">
              <a:cs typeface="Arial" pitchFamily="34" charset="0"/>
            </a:endParaRPr>
          </a:p>
        </p:txBody>
      </p:sp>
      <p:sp>
        <p:nvSpPr>
          <p:cNvPr id="82947" name="Rectangle 13"/>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C6BAC3-EEF5-41B9-AB28-5C4C612CD3C1}" type="slidenum">
              <a:rPr lang="en-US">
                <a:cs typeface="Arial" pitchFamily="34" charset="0"/>
              </a:rPr>
              <a:pPr fontAlgn="base">
                <a:spcBef>
                  <a:spcPct val="0"/>
                </a:spcBef>
                <a:spcAft>
                  <a:spcPct val="0"/>
                </a:spcAft>
                <a:defRPr/>
              </a:pPr>
              <a:t>11</a:t>
            </a:fld>
            <a:endParaRPr lang="en-US">
              <a:cs typeface="Arial" pitchFamily="34" charset="0"/>
            </a:endParaRPr>
          </a:p>
        </p:txBody>
      </p:sp>
      <p:sp>
        <p:nvSpPr>
          <p:cNvPr id="10854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E3147B4-7AB5-4F82-BD9E-53E7947BA62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2B87870-912B-4914-A3ED-C6BF39401D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64547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6454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858E678-A38B-47CA-ABDA-2FB7B7A5031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9387" cy="1260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03238" y="1768475"/>
            <a:ext cx="4457700"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BA5BE75-8B4A-4347-AEFD-BFC54F0D77E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683DC5B-C24F-46C4-A0F9-1D47C2A691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9729209-825B-4890-ACE0-1FB00DD448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223D826-E3B8-452F-A3FC-B4E3C9DBA0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8BDC4D7-0C5E-43F1-BCB4-E3D4A090F4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1B01004B-9919-4BF1-95AE-36114EF788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E73BA038-7362-4C27-B3BF-99AD426E21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C9F32D8-E6AB-49FC-B61C-69B2958BAD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B4FF9195-CF47-4189-BA9D-62DF5A0C4A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28224"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Lst>
              <a:defRPr sz="1400" smtClean="0">
                <a:solidFill>
                  <a:srgbClr val="000000"/>
                </a:solidFill>
                <a:latin typeface="Times New Roman" pitchFamily="18" charset="0"/>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723900" algn="l"/>
                <a:tab pos="1447800" algn="l"/>
                <a:tab pos="2171700" algn="l"/>
                <a:tab pos="2895600" algn="l"/>
              </a:tabLst>
              <a:defRPr sz="1400" smtClean="0">
                <a:solidFill>
                  <a:srgbClr val="000000"/>
                </a:solidFill>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6300"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Lst>
              <a:defRPr sz="1400" smtClean="0">
                <a:solidFill>
                  <a:srgbClr val="000000"/>
                </a:solidFill>
                <a:latin typeface="Times New Roman" pitchFamily="18" charset="0"/>
                <a:ea typeface="+mn-ea"/>
                <a:cs typeface="+mn-cs"/>
              </a:defRPr>
            </a:lvl1pPr>
          </a:lstStyle>
          <a:p>
            <a:pPr>
              <a:defRPr/>
            </a:pPr>
            <a:fld id="{FA2F2C27-888D-4997-AB49-3C1CA0A0F1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yriad Pro" pitchFamily="34" charset="0"/>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yriad Pro" pitchFamily="34"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yriad Pro" pitchFamily="34"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yriad Pro" pitchFamily="34"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yriad Pro" pitchFamily="34"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Arial" pitchFamily="34" charset="0"/>
          <a:ea typeface="DejaVu Sans" charset="0"/>
          <a:cs typeface="DejaVu San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yriad Pro" pitchFamily="34" charset="0"/>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8" charset="0"/>
        <a:defRPr sz="2800">
          <a:solidFill>
            <a:srgbClr val="000000"/>
          </a:solidFill>
          <a:latin typeface="Myriad Pro" pitchFamily="34" charset="0"/>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8" charset="0"/>
        <a:defRPr sz="2400">
          <a:solidFill>
            <a:srgbClr val="000000"/>
          </a:solidFill>
          <a:latin typeface="Myriad Pro" pitchFamily="34" charset="0"/>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yriad Pro" pitchFamily="34" charset="0"/>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yriad Pro" pitchFamily="34" charset="0"/>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media" Target="../media/media1.avi"/><Relationship Id="rId2" Type="http://schemas.openxmlformats.org/officeDocument/2006/relationships/slideLayout" Target="../slideLayouts/slideLayout6.xml"/><Relationship Id="rId1" Type="http://schemas.openxmlformats.org/officeDocument/2006/relationships/video" Target="../media/media1.avi"/><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755650" y="2311400"/>
            <a:ext cx="8569325" cy="1620837"/>
          </a:xfrm>
        </p:spPr>
        <p:txBody>
          <a:bodyPr/>
          <a:lstStyle/>
          <a:p>
            <a:pPr eaLnBrk="1"/>
            <a:r>
              <a:rPr lang="en-US" i="1" dirty="0" smtClean="0"/>
              <a:t>Slow down and remember: </a:t>
            </a:r>
            <a:r>
              <a:rPr lang="en-US" dirty="0" smtClean="0"/>
              <a:t/>
            </a:r>
            <a:br>
              <a:rPr lang="en-US" dirty="0" smtClean="0"/>
            </a:br>
            <a:r>
              <a:rPr lang="en-US" dirty="0" smtClean="0"/>
              <a:t>behavior modulates information flow in the hippocampus</a:t>
            </a:r>
            <a:br>
              <a:rPr lang="en-US" dirty="0" smtClean="0"/>
            </a:br>
            <a:endParaRPr lang="en-US" dirty="0" smtClean="0"/>
          </a:p>
        </p:txBody>
      </p:sp>
      <p:sp>
        <p:nvSpPr>
          <p:cNvPr id="2051" name="Subtitle 4"/>
          <p:cNvSpPr>
            <a:spLocks noGrp="1"/>
          </p:cNvSpPr>
          <p:nvPr>
            <p:ph type="subTitle" idx="1"/>
          </p:nvPr>
        </p:nvSpPr>
        <p:spPr>
          <a:xfrm>
            <a:off x="1512888" y="5276849"/>
            <a:ext cx="7056437" cy="1931988"/>
          </a:xfrm>
        </p:spPr>
        <p:txBody>
          <a:bodyPr/>
          <a:lstStyle/>
          <a:p>
            <a:pPr eaLnBrk="1"/>
            <a:r>
              <a:rPr lang="en-US" dirty="0" smtClean="0"/>
              <a:t>Caleb </a:t>
            </a:r>
            <a:r>
              <a:rPr lang="en-US" dirty="0" err="1" smtClean="0"/>
              <a:t>Kemere</a:t>
            </a:r>
            <a:endParaRPr lang="en-US" dirty="0" smtClean="0"/>
          </a:p>
          <a:p>
            <a:pPr eaLnBrk="1"/>
            <a:r>
              <a:rPr lang="en-US" dirty="0" smtClean="0"/>
              <a:t>Frank Lab, UCSF</a:t>
            </a:r>
          </a:p>
          <a:p>
            <a:pPr eaLnBrk="1"/>
            <a:r>
              <a:rPr lang="en-US" dirty="0" smtClean="0"/>
              <a:t>Sloan-Swartz Meeting 2010</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CA1 responses as a function of speed</a:t>
            </a:r>
          </a:p>
        </p:txBody>
      </p:sp>
      <p:pic>
        <p:nvPicPr>
          <p:cNvPr id="8" name="Picture 7" descr="epspVsSpeedExample.png"/>
          <p:cNvPicPr>
            <a:picLocks noChangeAspect="1"/>
          </p:cNvPicPr>
          <p:nvPr/>
        </p:nvPicPr>
        <p:blipFill>
          <a:blip r:embed="rId3" cstate="print"/>
          <a:stretch>
            <a:fillRect/>
          </a:stretch>
        </p:blipFill>
        <p:spPr>
          <a:xfrm>
            <a:off x="2068512" y="1753791"/>
            <a:ext cx="7198619" cy="4727226"/>
          </a:xfrm>
          <a:prstGeom prst="rect">
            <a:avLst/>
          </a:prstGeom>
        </p:spPr>
      </p:pic>
      <p:grpSp>
        <p:nvGrpSpPr>
          <p:cNvPr id="40" name="Group 39"/>
          <p:cNvGrpSpPr/>
          <p:nvPr/>
        </p:nvGrpSpPr>
        <p:grpSpPr>
          <a:xfrm>
            <a:off x="163512" y="1874837"/>
            <a:ext cx="1825833" cy="3830364"/>
            <a:chOff x="163512" y="1874837"/>
            <a:chExt cx="1825833" cy="3830364"/>
          </a:xfrm>
        </p:grpSpPr>
        <p:sp>
          <p:nvSpPr>
            <p:cNvPr id="37" name="Oval 36"/>
            <p:cNvSpPr/>
            <p:nvPr/>
          </p:nvSpPr>
          <p:spPr bwMode="auto">
            <a:xfrm>
              <a:off x="392112" y="4618037"/>
              <a:ext cx="1333001" cy="10871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1" name="Lightning Bolt 20"/>
            <p:cNvSpPr/>
            <p:nvPr/>
          </p:nvSpPr>
          <p:spPr bwMode="auto">
            <a:xfrm>
              <a:off x="163512" y="1874837"/>
              <a:ext cx="620712" cy="993141"/>
            </a:xfrm>
            <a:prstGeom prst="lightningBol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2200" b="1" i="0" u="none" strike="noStrike" cap="none" normalizeH="0" baseline="0" smtClean="0">
                <a:ln>
                  <a:noFill/>
                </a:ln>
                <a:effectLst/>
                <a:latin typeface="Myriad Pro Light" pitchFamily="34" charset="0"/>
              </a:endParaRPr>
            </a:p>
          </p:txBody>
        </p:sp>
        <p:grpSp>
          <p:nvGrpSpPr>
            <p:cNvPr id="35" name="Group 34"/>
            <p:cNvGrpSpPr/>
            <p:nvPr/>
          </p:nvGrpSpPr>
          <p:grpSpPr>
            <a:xfrm>
              <a:off x="544513" y="2103437"/>
              <a:ext cx="1444832" cy="3352800"/>
              <a:chOff x="6791940" y="1874837"/>
              <a:chExt cx="2035900" cy="4724400"/>
            </a:xfrm>
          </p:grpSpPr>
          <p:sp>
            <p:nvSpPr>
              <p:cNvPr id="29" name="Freeform 227"/>
              <p:cNvSpPr>
                <a:spLocks/>
              </p:cNvSpPr>
              <p:nvPr/>
            </p:nvSpPr>
            <p:spPr bwMode="auto">
              <a:xfrm>
                <a:off x="6791940" y="1874837"/>
                <a:ext cx="1448888"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DG</a:t>
                </a:r>
                <a:endParaRPr lang="en-US" sz="2800" b="1" spc="100" dirty="0">
                  <a:solidFill>
                    <a:schemeClr val="tx1"/>
                  </a:solidFill>
                  <a:latin typeface="Myriad Pro Light" pitchFamily="34" charset="0"/>
                </a:endParaRPr>
              </a:p>
            </p:txBody>
          </p:sp>
          <p:sp>
            <p:nvSpPr>
              <p:cNvPr id="30" name="Freeform 232"/>
              <p:cNvSpPr>
                <a:spLocks/>
              </p:cNvSpPr>
              <p:nvPr/>
            </p:nvSpPr>
            <p:spPr bwMode="auto">
              <a:xfrm>
                <a:off x="6792912" y="576797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CA1</a:t>
                </a:r>
                <a:endParaRPr lang="en-US" sz="2800" b="1" spc="100" dirty="0">
                  <a:solidFill>
                    <a:schemeClr val="tx1"/>
                  </a:solidFill>
                  <a:latin typeface="Myriad Pro Light" pitchFamily="34" charset="0"/>
                </a:endParaRPr>
              </a:p>
            </p:txBody>
          </p:sp>
          <p:sp>
            <p:nvSpPr>
              <p:cNvPr id="31" name="Freeform 251"/>
              <p:cNvSpPr>
                <a:spLocks/>
              </p:cNvSpPr>
              <p:nvPr/>
            </p:nvSpPr>
            <p:spPr bwMode="auto">
              <a:xfrm rot="5400000">
                <a:off x="8198522" y="3974427"/>
                <a:ext cx="747707" cy="510928"/>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38100" cap="flat">
                <a:solidFill>
                  <a:schemeClr val="tx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sz="2800"/>
              </a:p>
            </p:txBody>
          </p:sp>
          <p:sp>
            <p:nvSpPr>
              <p:cNvPr id="32" name="Freeform 236"/>
              <p:cNvSpPr>
                <a:spLocks/>
              </p:cNvSpPr>
              <p:nvPr/>
            </p:nvSpPr>
            <p:spPr bwMode="auto">
              <a:xfrm>
                <a:off x="6792912" y="3856037"/>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CA3</a:t>
                </a:r>
                <a:endParaRPr lang="en-US" sz="2800" b="1" spc="100" dirty="0">
                  <a:solidFill>
                    <a:schemeClr val="tx1"/>
                  </a:solidFill>
                  <a:latin typeface="Myriad Pro Light" pitchFamily="34" charset="0"/>
                </a:endParaRPr>
              </a:p>
            </p:txBody>
          </p:sp>
          <p:cxnSp>
            <p:nvCxnSpPr>
              <p:cNvPr id="33" name="Straight Arrow Connector 32"/>
              <p:cNvCxnSpPr/>
              <p:nvPr/>
            </p:nvCxnSpPr>
            <p:spPr bwMode="auto">
              <a:xfrm rot="5400000">
                <a:off x="7135384" y="5226843"/>
                <a:ext cx="762000" cy="1588"/>
              </a:xfrm>
              <a:prstGeom prst="straightConnector1">
                <a:avLst/>
              </a:prstGeom>
              <a:solidFill>
                <a:srgbClr val="00B8FF"/>
              </a:solidFill>
              <a:ln w="38100" cap="flat" cmpd="sng" algn="ctr">
                <a:solidFill>
                  <a:schemeClr val="tx2"/>
                </a:solidFill>
                <a:prstDash val="solid"/>
                <a:round/>
                <a:headEnd type="none" w="med" len="med"/>
                <a:tailEnd type="triangle" w="lg" len="lg"/>
              </a:ln>
              <a:effectLst/>
            </p:spPr>
          </p:cxnSp>
          <p:cxnSp>
            <p:nvCxnSpPr>
              <p:cNvPr id="34" name="Straight Arrow Connector 33"/>
              <p:cNvCxnSpPr/>
              <p:nvPr/>
            </p:nvCxnSpPr>
            <p:spPr bwMode="auto">
              <a:xfrm rot="5400000">
                <a:off x="7134193" y="3323034"/>
                <a:ext cx="762794" cy="1588"/>
              </a:xfrm>
              <a:prstGeom prst="straightConnector1">
                <a:avLst/>
              </a:prstGeom>
              <a:solidFill>
                <a:srgbClr val="00B8FF"/>
              </a:solidFill>
              <a:ln w="38100" cap="flat" cmpd="sng" algn="ctr">
                <a:solidFill>
                  <a:schemeClr val="tx2"/>
                </a:solidFill>
                <a:prstDash val="solid"/>
                <a:round/>
                <a:headEnd type="none" w="med" len="med"/>
                <a:tailEnd type="triangle" w="lg" len="lg"/>
              </a:ln>
              <a:effectLst/>
            </p:spPr>
          </p:cxnSp>
        </p:grpSp>
      </p:grpSp>
      <p:sp>
        <p:nvSpPr>
          <p:cNvPr id="41" name="TextBox 40"/>
          <p:cNvSpPr txBox="1"/>
          <p:nvPr/>
        </p:nvSpPr>
        <p:spPr>
          <a:xfrm>
            <a:off x="5040312" y="5380037"/>
            <a:ext cx="809837" cy="349968"/>
          </a:xfrm>
          <a:prstGeom prst="rect">
            <a:avLst/>
          </a:prstGeom>
          <a:noFill/>
        </p:spPr>
        <p:txBody>
          <a:bodyPr wrap="none" rtlCol="0">
            <a:spAutoFit/>
          </a:bodyPr>
          <a:lstStyle/>
          <a:p>
            <a:r>
              <a:rPr lang="en-US" dirty="0" smtClean="0">
                <a:latin typeface="Myriad Pro" pitchFamily="34" charset="0"/>
              </a:rPr>
              <a:t>R</a:t>
            </a:r>
            <a:r>
              <a:rPr lang="en-US" baseline="30000" dirty="0" smtClean="0">
                <a:latin typeface="Myriad Pro" pitchFamily="34" charset="0"/>
              </a:rPr>
              <a:t>2</a:t>
            </a:r>
            <a:r>
              <a:rPr lang="en-US" dirty="0" smtClean="0">
                <a:latin typeface="Myriad Pro" pitchFamily="34" charset="0"/>
              </a:rPr>
              <a:t>=0.5</a:t>
            </a:r>
            <a:endParaRPr lang="en-US" dirty="0">
              <a:latin typeface="Myriad Pro" pitchFamily="34" charset="0"/>
            </a:endParaRPr>
          </a:p>
        </p:txBody>
      </p:sp>
      <p:pic>
        <p:nvPicPr>
          <p:cNvPr id="38" name="Picture 3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44712" y="1189037"/>
            <a:ext cx="6019800" cy="5697741"/>
          </a:xfrm>
          <a:prstGeom prst="rect">
            <a:avLst/>
          </a:prstGeom>
          <a:solidFill>
            <a:schemeClr val="bg1"/>
          </a:solid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dirty="0" smtClean="0"/>
              <a:t>outline</a:t>
            </a:r>
          </a:p>
        </p:txBody>
      </p:sp>
      <p:sp>
        <p:nvSpPr>
          <p:cNvPr id="46082" name="Rectangle 3"/>
          <p:cNvSpPr>
            <a:spLocks noGrp="1" noChangeArrowheads="1"/>
          </p:cNvSpPr>
          <p:nvPr>
            <p:ph idx="1"/>
          </p:nvPr>
        </p:nvSpPr>
        <p:spPr/>
        <p:txBody>
          <a:bodyPr anchor="ctr" anchorCtr="1"/>
          <a:lstStyle/>
          <a:p>
            <a:pPr>
              <a:lnSpc>
                <a:spcPct val="100000"/>
              </a:lnSpc>
              <a:spcAft>
                <a:spcPts val="2400"/>
              </a:spcAft>
            </a:pPr>
            <a:r>
              <a:rPr lang="en-US" dirty="0" smtClean="0"/>
              <a:t>Are there two distinct circuit states?</a:t>
            </a:r>
            <a:r>
              <a:rPr lang="en-US" i="1" dirty="0" smtClean="0"/>
              <a:t/>
            </a:r>
            <a:br>
              <a:rPr lang="en-US" i="1" dirty="0" smtClean="0"/>
            </a:br>
            <a:r>
              <a:rPr lang="en-US" i="1" dirty="0" smtClean="0">
                <a:solidFill>
                  <a:schemeClr val="tx1"/>
                </a:solidFill>
              </a:rPr>
              <a:t>behavior (speed) </a:t>
            </a:r>
            <a:r>
              <a:rPr lang="en-US" b="1" i="1" dirty="0" smtClean="0">
                <a:solidFill>
                  <a:schemeClr val="tx1"/>
                </a:solidFill>
              </a:rPr>
              <a:t>smoothly </a:t>
            </a:r>
            <a:r>
              <a:rPr lang="en-US" i="1" dirty="0" smtClean="0">
                <a:solidFill>
                  <a:schemeClr val="tx1"/>
                </a:solidFill>
              </a:rPr>
              <a:t>modulates strength</a:t>
            </a:r>
          </a:p>
          <a:p>
            <a:pPr>
              <a:lnSpc>
                <a:spcPct val="100000"/>
              </a:lnSpc>
              <a:spcAft>
                <a:spcPts val="2400"/>
              </a:spcAft>
            </a:pPr>
            <a:r>
              <a:rPr lang="en-US" dirty="0" smtClean="0"/>
              <a:t>Is the whole circuit modulated by behavior?</a:t>
            </a:r>
          </a:p>
          <a:p>
            <a:pPr>
              <a:lnSpc>
                <a:spcPct val="100000"/>
              </a:lnSpc>
              <a:spcAft>
                <a:spcPts val="2400"/>
              </a:spcAft>
            </a:pPr>
            <a:r>
              <a:rPr lang="en-US" dirty="0" smtClean="0"/>
              <a:t>Can we see functional consequences?</a:t>
            </a:r>
          </a:p>
          <a:p>
            <a:pPr>
              <a:lnSpc>
                <a:spcPct val="100000"/>
              </a:lnSpc>
              <a:spcAft>
                <a:spcPts val="2400"/>
              </a:spcAft>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6082">
                                            <p:txEl>
                                              <p:pRg st="0" end="0"/>
                                            </p:txEl>
                                          </p:spTgt>
                                        </p:tgtEl>
                                        <p:attrNameLst>
                                          <p:attrName>style.color</p:attrName>
                                        </p:attrNameLst>
                                      </p:cBhvr>
                                      <p:to>
                                        <a:srgbClr val="B2B2B2"/>
                                      </p:to>
                                    </p:animClr>
                                  </p:childTnLst>
                                </p:cTn>
                              </p:par>
                              <p:par>
                                <p:cTn id="7" presetID="3" presetClass="emph" presetSubtype="2" fill="hold" nodeType="withEffect">
                                  <p:stCondLst>
                                    <p:cond delay="0"/>
                                  </p:stCondLst>
                                  <p:childTnLst>
                                    <p:animClr clrSpc="rgb" dir="cw">
                                      <p:cBhvr override="childStyle">
                                        <p:cTn id="8" dur="500" fill="hold"/>
                                        <p:tgtEl>
                                          <p:spTgt spid="46082">
                                            <p:txEl>
                                              <p:pRg st="2" end="2"/>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localizing modulation</a:t>
            </a:r>
          </a:p>
        </p:txBody>
      </p:sp>
      <p:grpSp>
        <p:nvGrpSpPr>
          <p:cNvPr id="2" name="Group 22"/>
          <p:cNvGrpSpPr/>
          <p:nvPr/>
        </p:nvGrpSpPr>
        <p:grpSpPr>
          <a:xfrm>
            <a:off x="1375019" y="1722437"/>
            <a:ext cx="4809865" cy="464423"/>
            <a:chOff x="1247261" y="1562561"/>
            <a:chExt cx="4362964" cy="421316"/>
          </a:xfrm>
        </p:grpSpPr>
        <p:sp>
          <p:nvSpPr>
            <p:cNvPr id="8" name="TextBox 7"/>
            <p:cNvSpPr txBox="1"/>
            <p:nvPr/>
          </p:nvSpPr>
          <p:spPr>
            <a:xfrm>
              <a:off x="1247261" y="1562561"/>
              <a:ext cx="3207720" cy="421316"/>
            </a:xfrm>
            <a:prstGeom prst="rect">
              <a:avLst/>
            </a:prstGeom>
            <a:noFill/>
          </p:spPr>
          <p:txBody>
            <a:bodyPr wrap="none" rtlCol="0">
              <a:spAutoFit/>
            </a:bodyPr>
            <a:lstStyle/>
            <a:p>
              <a:r>
                <a:rPr lang="en-US" sz="2600" dirty="0" smtClean="0">
                  <a:latin typeface="Myriad Pro" pitchFamily="34" charset="0"/>
                </a:rPr>
                <a:t>Granule cell excitability?</a:t>
              </a:r>
              <a:endParaRPr lang="en-US" sz="2600" dirty="0">
                <a:latin typeface="Myriad Pro" pitchFamily="34" charset="0"/>
              </a:endParaRPr>
            </a:p>
          </p:txBody>
        </p:sp>
        <p:cxnSp>
          <p:nvCxnSpPr>
            <p:cNvPr id="12" name="Straight Arrow Connector 11"/>
            <p:cNvCxnSpPr/>
            <p:nvPr/>
          </p:nvCxnSpPr>
          <p:spPr>
            <a:xfrm flipV="1">
              <a:off x="4831492" y="1790700"/>
              <a:ext cx="778733" cy="103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 name="Group 23"/>
          <p:cNvGrpSpPr/>
          <p:nvPr/>
        </p:nvGrpSpPr>
        <p:grpSpPr>
          <a:xfrm>
            <a:off x="1564994" y="3094037"/>
            <a:ext cx="4829903" cy="464423"/>
            <a:chOff x="1419585" y="3146477"/>
            <a:chExt cx="4381140" cy="421316"/>
          </a:xfrm>
        </p:grpSpPr>
        <p:sp>
          <p:nvSpPr>
            <p:cNvPr id="7" name="TextBox 6"/>
            <p:cNvSpPr txBox="1"/>
            <p:nvPr/>
          </p:nvSpPr>
          <p:spPr>
            <a:xfrm>
              <a:off x="1419585" y="3146477"/>
              <a:ext cx="2876659" cy="421316"/>
            </a:xfrm>
            <a:prstGeom prst="rect">
              <a:avLst/>
            </a:prstGeom>
            <a:noFill/>
          </p:spPr>
          <p:txBody>
            <a:bodyPr wrap="none" rtlCol="0">
              <a:spAutoFit/>
            </a:bodyPr>
            <a:lstStyle/>
            <a:p>
              <a:r>
                <a:rPr lang="en-US" sz="2600" dirty="0" smtClean="0">
                  <a:latin typeface="Myriad Pro" pitchFamily="34" charset="0"/>
                </a:rPr>
                <a:t>Mossy fiber pathway?</a:t>
              </a:r>
            </a:p>
          </p:txBody>
        </p:sp>
        <p:cxnSp>
          <p:nvCxnSpPr>
            <p:cNvPr id="20" name="Straight Arrow Connector 19"/>
            <p:cNvCxnSpPr/>
            <p:nvPr/>
          </p:nvCxnSpPr>
          <p:spPr>
            <a:xfrm>
              <a:off x="4762500" y="3390900"/>
              <a:ext cx="1038225"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Freeform 227"/>
          <p:cNvSpPr>
            <a:spLocks/>
          </p:cNvSpPr>
          <p:nvPr/>
        </p:nvSpPr>
        <p:spPr bwMode="auto">
          <a:xfrm>
            <a:off x="6791940" y="1570037"/>
            <a:ext cx="1448888"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DG</a:t>
            </a:r>
            <a:endParaRPr lang="en-US" sz="3600" b="1" spc="100" dirty="0">
              <a:solidFill>
                <a:schemeClr val="bg1"/>
              </a:solidFill>
              <a:latin typeface="Myriad Pro Light" pitchFamily="34" charset="0"/>
            </a:endParaRPr>
          </a:p>
        </p:txBody>
      </p:sp>
      <p:sp>
        <p:nvSpPr>
          <p:cNvPr id="26" name="Freeform 232"/>
          <p:cNvSpPr>
            <a:spLocks/>
          </p:cNvSpPr>
          <p:nvPr/>
        </p:nvSpPr>
        <p:spPr bwMode="auto">
          <a:xfrm>
            <a:off x="6792912" y="576797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CA1</a:t>
            </a:r>
            <a:endParaRPr lang="en-US" sz="3600" b="1" spc="100" dirty="0">
              <a:solidFill>
                <a:schemeClr val="bg1"/>
              </a:solidFill>
              <a:latin typeface="Myriad Pro Light" pitchFamily="34" charset="0"/>
            </a:endParaRPr>
          </a:p>
        </p:txBody>
      </p:sp>
      <p:sp>
        <p:nvSpPr>
          <p:cNvPr id="30" name="Freeform 251"/>
          <p:cNvSpPr>
            <a:spLocks/>
          </p:cNvSpPr>
          <p:nvPr/>
        </p:nvSpPr>
        <p:spPr bwMode="auto">
          <a:xfrm rot="5400000">
            <a:off x="8198522" y="3974427"/>
            <a:ext cx="747707" cy="510928"/>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chemeClr val="tx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33" name="Freeform 236"/>
          <p:cNvSpPr>
            <a:spLocks/>
          </p:cNvSpPr>
          <p:nvPr/>
        </p:nvSpPr>
        <p:spPr bwMode="auto">
          <a:xfrm>
            <a:off x="6792912" y="3856037"/>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CA3</a:t>
            </a:r>
            <a:endParaRPr lang="en-US" sz="3600" b="1" spc="100" dirty="0">
              <a:solidFill>
                <a:schemeClr val="bg1"/>
              </a:solidFill>
              <a:latin typeface="Myriad Pro Light" pitchFamily="34" charset="0"/>
            </a:endParaRPr>
          </a:p>
        </p:txBody>
      </p:sp>
      <p:cxnSp>
        <p:nvCxnSpPr>
          <p:cNvPr id="41" name="Straight Arrow Connector 40"/>
          <p:cNvCxnSpPr/>
          <p:nvPr/>
        </p:nvCxnSpPr>
        <p:spPr bwMode="auto">
          <a:xfrm rot="5400000">
            <a:off x="7135384" y="5226843"/>
            <a:ext cx="762000" cy="1588"/>
          </a:xfrm>
          <a:prstGeom prst="straightConnector1">
            <a:avLst/>
          </a:prstGeom>
          <a:solidFill>
            <a:srgbClr val="00B8FF"/>
          </a:solidFill>
          <a:ln w="50800" cap="flat" cmpd="sng" algn="ctr">
            <a:solidFill>
              <a:schemeClr val="tx2"/>
            </a:solidFill>
            <a:prstDash val="solid"/>
            <a:round/>
            <a:headEnd type="none" w="med" len="med"/>
            <a:tailEnd type="triangle" w="lg" len="lg"/>
          </a:ln>
          <a:effectLst/>
        </p:spPr>
      </p:cxnSp>
      <p:cxnSp>
        <p:nvCxnSpPr>
          <p:cNvPr id="42" name="Straight Arrow Connector 41"/>
          <p:cNvCxnSpPr/>
          <p:nvPr/>
        </p:nvCxnSpPr>
        <p:spPr bwMode="auto">
          <a:xfrm rot="5400000">
            <a:off x="6944884" y="3132137"/>
            <a:ext cx="1143000" cy="1588"/>
          </a:xfrm>
          <a:prstGeom prst="straightConnector1">
            <a:avLst/>
          </a:prstGeom>
          <a:solidFill>
            <a:srgbClr val="00B8FF"/>
          </a:solidFill>
          <a:ln w="50800" cap="flat" cmpd="sng" algn="ctr">
            <a:solidFill>
              <a:schemeClr val="tx2"/>
            </a:solidFill>
            <a:prstDash val="solid"/>
            <a:round/>
            <a:headEnd type="none" w="med" len="med"/>
            <a:tailEnd type="triangle" w="lg" len="lg"/>
          </a:ln>
          <a:effectLst/>
        </p:spPr>
      </p:cxnSp>
      <p:grpSp>
        <p:nvGrpSpPr>
          <p:cNvPr id="48" name="Group 47"/>
          <p:cNvGrpSpPr/>
          <p:nvPr/>
        </p:nvGrpSpPr>
        <p:grpSpPr>
          <a:xfrm>
            <a:off x="1154112" y="5144214"/>
            <a:ext cx="5183171" cy="464423"/>
            <a:chOff x="1154112" y="5144214"/>
            <a:chExt cx="5183171" cy="464423"/>
          </a:xfrm>
        </p:grpSpPr>
        <p:sp>
          <p:nvSpPr>
            <p:cNvPr id="10" name="TextBox 9"/>
            <p:cNvSpPr txBox="1"/>
            <p:nvPr/>
          </p:nvSpPr>
          <p:spPr>
            <a:xfrm>
              <a:off x="1154112" y="5144214"/>
              <a:ext cx="4290085" cy="464423"/>
            </a:xfrm>
            <a:prstGeom prst="rect">
              <a:avLst/>
            </a:prstGeom>
            <a:noFill/>
          </p:spPr>
          <p:txBody>
            <a:bodyPr wrap="none" rtlCol="0">
              <a:spAutoFit/>
            </a:bodyPr>
            <a:lstStyle/>
            <a:p>
              <a:r>
                <a:rPr lang="en-US" sz="2600" dirty="0" smtClean="0">
                  <a:latin typeface="Myriad Pro" pitchFamily="34" charset="0"/>
                </a:rPr>
                <a:t>Schaeffer collateral pathway? </a:t>
              </a:r>
            </a:p>
          </p:txBody>
        </p:sp>
        <p:cxnSp>
          <p:nvCxnSpPr>
            <p:cNvPr id="45" name="Straight Arrow Connector 44"/>
            <p:cNvCxnSpPr/>
            <p:nvPr/>
          </p:nvCxnSpPr>
          <p:spPr>
            <a:xfrm>
              <a:off x="5497512" y="5381626"/>
              <a:ext cx="839771"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localizing modulation: granule cells?</a:t>
            </a:r>
            <a:endParaRPr lang="en-US" dirty="0"/>
          </a:p>
        </p:txBody>
      </p:sp>
      <p:sp>
        <p:nvSpPr>
          <p:cNvPr id="5" name="TextBox 4"/>
          <p:cNvSpPr txBox="1"/>
          <p:nvPr/>
        </p:nvSpPr>
        <p:spPr>
          <a:xfrm>
            <a:off x="392112" y="2963012"/>
            <a:ext cx="2098973" cy="435825"/>
          </a:xfrm>
          <a:prstGeom prst="rect">
            <a:avLst/>
          </a:prstGeom>
          <a:noFill/>
        </p:spPr>
        <p:txBody>
          <a:bodyPr wrap="none" rtlCol="0">
            <a:spAutoFit/>
          </a:bodyPr>
          <a:lstStyle/>
          <a:p>
            <a:r>
              <a:rPr lang="en-US" sz="2400" b="1" dirty="0" smtClean="0">
                <a:solidFill>
                  <a:schemeClr val="tx2"/>
                </a:solidFill>
                <a:latin typeface="Myriad Pro" pitchFamily="34" charset="0"/>
              </a:rPr>
              <a:t>DG Pop. Spike</a:t>
            </a:r>
            <a:endParaRPr lang="en-US" sz="2400" b="1" dirty="0">
              <a:solidFill>
                <a:schemeClr val="tx2"/>
              </a:solidFill>
              <a:latin typeface="Myriad Pro" pitchFamily="34" charset="0"/>
            </a:endParaRPr>
          </a:p>
        </p:txBody>
      </p:sp>
      <p:pic>
        <p:nvPicPr>
          <p:cNvPr id="35" name="Picture 34" descr="control-granulecellpopspike.png"/>
          <p:cNvPicPr>
            <a:picLocks noChangeAspect="1"/>
          </p:cNvPicPr>
          <p:nvPr/>
        </p:nvPicPr>
        <p:blipFill>
          <a:blip r:embed="rId2" cstate="print"/>
          <a:srcRect t="6371"/>
          <a:stretch>
            <a:fillRect/>
          </a:stretch>
        </p:blipFill>
        <p:spPr>
          <a:xfrm>
            <a:off x="2754312" y="1417637"/>
            <a:ext cx="4277877" cy="4092741"/>
          </a:xfrm>
          <a:prstGeom prst="rect">
            <a:avLst/>
          </a:prstGeom>
          <a:noFill/>
          <a:ln>
            <a:noFill/>
          </a:ln>
        </p:spPr>
      </p:pic>
      <p:grpSp>
        <p:nvGrpSpPr>
          <p:cNvPr id="67" name="Group 66"/>
          <p:cNvGrpSpPr/>
          <p:nvPr/>
        </p:nvGrpSpPr>
        <p:grpSpPr>
          <a:xfrm>
            <a:off x="11112" y="2865437"/>
            <a:ext cx="9183798" cy="2112225"/>
            <a:chOff x="11112" y="5492566"/>
            <a:chExt cx="9183798" cy="2112225"/>
          </a:xfrm>
        </p:grpSpPr>
        <p:grpSp>
          <p:nvGrpSpPr>
            <p:cNvPr id="59" name="Group 58"/>
            <p:cNvGrpSpPr/>
            <p:nvPr/>
          </p:nvGrpSpPr>
          <p:grpSpPr>
            <a:xfrm>
              <a:off x="1535112" y="5949766"/>
              <a:ext cx="3067154" cy="1655025"/>
              <a:chOff x="1535112" y="5568766"/>
              <a:chExt cx="3067154" cy="1655025"/>
            </a:xfrm>
          </p:grpSpPr>
          <p:sp>
            <p:nvSpPr>
              <p:cNvPr id="24" name="Oval 23"/>
              <p:cNvSpPr/>
              <p:nvPr/>
            </p:nvSpPr>
            <p:spPr bwMode="auto">
              <a:xfrm>
                <a:off x="1535112" y="5568766"/>
                <a:ext cx="1981200" cy="13716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5" name="TextBox 24"/>
              <p:cNvSpPr txBox="1"/>
              <p:nvPr/>
            </p:nvSpPr>
            <p:spPr>
              <a:xfrm>
                <a:off x="2982912" y="6787966"/>
                <a:ext cx="1619354" cy="435825"/>
              </a:xfrm>
              <a:prstGeom prst="rect">
                <a:avLst/>
              </a:prstGeom>
              <a:noFill/>
            </p:spPr>
            <p:txBody>
              <a:bodyPr wrap="none" rtlCol="0">
                <a:spAutoFit/>
              </a:bodyPr>
              <a:lstStyle/>
              <a:p>
                <a:r>
                  <a:rPr lang="en-US" sz="2400" b="1" i="1" dirty="0" smtClean="0">
                    <a:solidFill>
                      <a:schemeClr val="accent1"/>
                    </a:solidFill>
                    <a:latin typeface="+mj-lt"/>
                  </a:rPr>
                  <a:t>pop spike</a:t>
                </a:r>
                <a:endParaRPr lang="en-US" sz="2400" b="1" i="1" dirty="0">
                  <a:solidFill>
                    <a:schemeClr val="accent1"/>
                  </a:solidFill>
                  <a:latin typeface="+mj-lt"/>
                </a:endParaRPr>
              </a:p>
            </p:txBody>
          </p:sp>
        </p:grpSp>
        <p:sp>
          <p:nvSpPr>
            <p:cNvPr id="10" name="Freeform 227"/>
            <p:cNvSpPr>
              <a:spLocks/>
            </p:cNvSpPr>
            <p:nvPr/>
          </p:nvSpPr>
          <p:spPr bwMode="auto">
            <a:xfrm>
              <a:off x="1893327" y="6292600"/>
              <a:ext cx="1243826"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DG</a:t>
              </a:r>
              <a:endParaRPr lang="en-US" sz="3600" b="1" spc="100" dirty="0">
                <a:solidFill>
                  <a:schemeClr val="bg1"/>
                </a:solidFill>
                <a:latin typeface="Myriad Pro Light" pitchFamily="34" charset="0"/>
              </a:endParaRPr>
            </a:p>
          </p:txBody>
        </p:sp>
        <p:sp>
          <p:nvSpPr>
            <p:cNvPr id="12" name="Freeform 232"/>
            <p:cNvSpPr>
              <a:spLocks/>
            </p:cNvSpPr>
            <p:nvPr/>
          </p:nvSpPr>
          <p:spPr bwMode="auto">
            <a:xfrm>
              <a:off x="7150953" y="6292600"/>
              <a:ext cx="1242160"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cap="flat">
              <a:solidFill>
                <a:srgbClr val="000000"/>
              </a:solidFill>
              <a:prstDash val="solid"/>
              <a:miter lim="800000"/>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CA1</a:t>
              </a:r>
              <a:endParaRPr lang="en-US" sz="3600" b="1" spc="100" dirty="0">
                <a:solidFill>
                  <a:schemeClr val="bg1"/>
                </a:solidFill>
                <a:latin typeface="Myriad Pro Light" pitchFamily="34" charset="0"/>
              </a:endParaRPr>
            </a:p>
          </p:txBody>
        </p:sp>
        <p:sp>
          <p:nvSpPr>
            <p:cNvPr id="16" name="Freeform 251"/>
            <p:cNvSpPr>
              <a:spLocks/>
            </p:cNvSpPr>
            <p:nvPr/>
          </p:nvSpPr>
          <p:spPr bwMode="auto">
            <a:xfrm>
              <a:off x="4735512" y="5684837"/>
              <a:ext cx="815193" cy="439642"/>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8" name="Line 290"/>
            <p:cNvSpPr>
              <a:spLocks noChangeShapeType="1"/>
            </p:cNvSpPr>
            <p:nvPr/>
          </p:nvSpPr>
          <p:spPr bwMode="auto">
            <a:xfrm>
              <a:off x="8697912" y="6649408"/>
              <a:ext cx="496998"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9" name="Freeform 236"/>
            <p:cNvSpPr>
              <a:spLocks/>
            </p:cNvSpPr>
            <p:nvPr/>
          </p:nvSpPr>
          <p:spPr bwMode="auto">
            <a:xfrm>
              <a:off x="4582710" y="6292600"/>
              <a:ext cx="1242160"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CA3</a:t>
              </a:r>
              <a:endParaRPr lang="en-US" sz="3600" b="1" spc="100" dirty="0">
                <a:solidFill>
                  <a:schemeClr val="bg1"/>
                </a:solidFill>
                <a:latin typeface="Myriad Pro Light" pitchFamily="34" charset="0"/>
              </a:endParaRPr>
            </a:p>
          </p:txBody>
        </p:sp>
        <p:sp>
          <p:nvSpPr>
            <p:cNvPr id="20" name="Line 290"/>
            <p:cNvSpPr>
              <a:spLocks noChangeShapeType="1"/>
            </p:cNvSpPr>
            <p:nvPr/>
          </p:nvSpPr>
          <p:spPr bwMode="auto">
            <a:xfrm>
              <a:off x="3369553" y="6649408"/>
              <a:ext cx="832560"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31" name="Line 290"/>
            <p:cNvSpPr>
              <a:spLocks noChangeShapeType="1"/>
            </p:cNvSpPr>
            <p:nvPr/>
          </p:nvSpPr>
          <p:spPr bwMode="auto">
            <a:xfrm>
              <a:off x="6107112" y="6675437"/>
              <a:ext cx="832560"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nvGrpSpPr>
            <p:cNvPr id="60" name="Group 59"/>
            <p:cNvGrpSpPr/>
            <p:nvPr/>
          </p:nvGrpSpPr>
          <p:grpSpPr>
            <a:xfrm>
              <a:off x="11112" y="5492566"/>
              <a:ext cx="1814140" cy="1039066"/>
              <a:chOff x="11112" y="5111566"/>
              <a:chExt cx="1814140" cy="1039066"/>
            </a:xfrm>
          </p:grpSpPr>
          <p:cxnSp>
            <p:nvCxnSpPr>
              <p:cNvPr id="42" name="Straight Arrow Connector 41"/>
              <p:cNvCxnSpPr>
                <a:endCxn id="24" idx="1"/>
              </p:cNvCxnSpPr>
              <p:nvPr/>
            </p:nvCxnSpPr>
            <p:spPr bwMode="auto">
              <a:xfrm>
                <a:off x="1306512" y="5837237"/>
                <a:ext cx="518740" cy="313395"/>
              </a:xfrm>
              <a:prstGeom prst="straightConnector1">
                <a:avLst/>
              </a:prstGeom>
              <a:solidFill>
                <a:srgbClr val="00B8FF"/>
              </a:solidFill>
              <a:ln w="38100" cap="flat" cmpd="sng" algn="ctr">
                <a:solidFill>
                  <a:srgbClr val="00B0F0"/>
                </a:solidFill>
                <a:prstDash val="solid"/>
                <a:round/>
                <a:headEnd type="none" w="med" len="med"/>
                <a:tailEnd type="arrow"/>
              </a:ln>
              <a:effectLst/>
            </p:spPr>
          </p:cxnSp>
          <p:sp>
            <p:nvSpPr>
              <p:cNvPr id="43" name="TextBox 42"/>
              <p:cNvSpPr txBox="1"/>
              <p:nvPr/>
            </p:nvSpPr>
            <p:spPr>
              <a:xfrm>
                <a:off x="11112" y="5111566"/>
                <a:ext cx="1707519" cy="435825"/>
              </a:xfrm>
              <a:prstGeom prst="rect">
                <a:avLst/>
              </a:prstGeom>
              <a:noFill/>
            </p:spPr>
            <p:txBody>
              <a:bodyPr wrap="square" rtlCol="0">
                <a:spAutoFit/>
              </a:bodyPr>
              <a:lstStyle/>
              <a:p>
                <a:r>
                  <a:rPr lang="en-US" sz="2400" b="1" i="1" dirty="0" smtClean="0">
                    <a:solidFill>
                      <a:srgbClr val="00B0F0"/>
                    </a:solidFill>
                    <a:latin typeface="+mj-lt"/>
                  </a:rPr>
                  <a:t>ChR2 </a:t>
                </a:r>
                <a:r>
                  <a:rPr lang="en-US" sz="2400" b="1" i="1" dirty="0" err="1" smtClean="0">
                    <a:solidFill>
                      <a:srgbClr val="00B0F0"/>
                    </a:solidFill>
                    <a:latin typeface="+mj-lt"/>
                  </a:rPr>
                  <a:t>stim</a:t>
                </a:r>
                <a:endParaRPr lang="en-US" sz="2400" b="1" i="1" dirty="0">
                  <a:solidFill>
                    <a:srgbClr val="00B0F0"/>
                  </a:solidFill>
                  <a:latin typeface="+mj-lt"/>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33  E" pathEditMode="relative" ptsTypes="">
                                      <p:cBhvr>
                                        <p:cTn id="6" dur="1000" fill="hold"/>
                                        <p:tgtEl>
                                          <p:spTgt spid="67"/>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144712" y="1570037"/>
            <a:ext cx="1295400" cy="762000"/>
            <a:chOff x="925512" y="1798637"/>
            <a:chExt cx="2133600" cy="762000"/>
          </a:xfrm>
        </p:grpSpPr>
        <p:cxnSp>
          <p:nvCxnSpPr>
            <p:cNvPr id="19" name="Straight Connector 18"/>
            <p:cNvCxnSpPr/>
            <p:nvPr/>
          </p:nvCxnSpPr>
          <p:spPr bwMode="auto">
            <a:xfrm>
              <a:off x="925512" y="1798637"/>
              <a:ext cx="2133600" cy="762000"/>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H="1">
              <a:off x="925512" y="1798637"/>
              <a:ext cx="2133600" cy="762000"/>
            </a:xfrm>
            <a:prstGeom prst="line">
              <a:avLst/>
            </a:prstGeom>
            <a:solidFill>
              <a:srgbClr val="00B8FF"/>
            </a:solidFill>
            <a:ln w="38100" cap="flat" cmpd="sng" algn="ctr">
              <a:solidFill>
                <a:srgbClr val="FF0000"/>
              </a:solidFill>
              <a:prstDash val="solid"/>
              <a:round/>
              <a:headEnd type="none" w="med" len="med"/>
              <a:tailEnd type="none" w="med" len="med"/>
            </a:ln>
            <a:effectLst/>
          </p:spPr>
        </p:cxnSp>
      </p:grpSp>
      <p:sp>
        <p:nvSpPr>
          <p:cNvPr id="60418" name="Rectangle 2"/>
          <p:cNvSpPr>
            <a:spLocks noGrp="1" noChangeArrowheads="1"/>
          </p:cNvSpPr>
          <p:nvPr>
            <p:ph type="title"/>
          </p:nvPr>
        </p:nvSpPr>
        <p:spPr/>
        <p:txBody>
          <a:bodyPr/>
          <a:lstStyle/>
          <a:p>
            <a:r>
              <a:rPr lang="en-US" dirty="0" smtClean="0"/>
              <a:t>localizing modulation</a:t>
            </a:r>
          </a:p>
        </p:txBody>
      </p:sp>
      <p:grpSp>
        <p:nvGrpSpPr>
          <p:cNvPr id="2" name="Group 22"/>
          <p:cNvGrpSpPr/>
          <p:nvPr/>
        </p:nvGrpSpPr>
        <p:grpSpPr>
          <a:xfrm>
            <a:off x="1375019" y="1722437"/>
            <a:ext cx="4809865" cy="464423"/>
            <a:chOff x="1247261" y="1562561"/>
            <a:chExt cx="4362964" cy="421316"/>
          </a:xfrm>
        </p:grpSpPr>
        <p:sp>
          <p:nvSpPr>
            <p:cNvPr id="8" name="TextBox 7"/>
            <p:cNvSpPr txBox="1"/>
            <p:nvPr/>
          </p:nvSpPr>
          <p:spPr>
            <a:xfrm>
              <a:off x="1247261" y="1562561"/>
              <a:ext cx="3207720" cy="421316"/>
            </a:xfrm>
            <a:prstGeom prst="rect">
              <a:avLst/>
            </a:prstGeom>
            <a:noFill/>
          </p:spPr>
          <p:txBody>
            <a:bodyPr wrap="none" rtlCol="0">
              <a:spAutoFit/>
            </a:bodyPr>
            <a:lstStyle/>
            <a:p>
              <a:r>
                <a:rPr lang="en-US" sz="2600" dirty="0" smtClean="0">
                  <a:latin typeface="Myriad Pro" pitchFamily="34" charset="0"/>
                </a:rPr>
                <a:t>Granule cell excitability?</a:t>
              </a:r>
              <a:endParaRPr lang="en-US" sz="2600" dirty="0">
                <a:latin typeface="Myriad Pro" pitchFamily="34" charset="0"/>
              </a:endParaRPr>
            </a:p>
          </p:txBody>
        </p:sp>
        <p:cxnSp>
          <p:nvCxnSpPr>
            <p:cNvPr id="12" name="Straight Arrow Connector 11"/>
            <p:cNvCxnSpPr/>
            <p:nvPr/>
          </p:nvCxnSpPr>
          <p:spPr>
            <a:xfrm flipV="1">
              <a:off x="4831492" y="1790700"/>
              <a:ext cx="778733" cy="103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3" name="Group 23"/>
          <p:cNvGrpSpPr/>
          <p:nvPr/>
        </p:nvGrpSpPr>
        <p:grpSpPr>
          <a:xfrm>
            <a:off x="1564994" y="3094037"/>
            <a:ext cx="4829903" cy="464423"/>
            <a:chOff x="1419585" y="3146477"/>
            <a:chExt cx="4381140" cy="421316"/>
          </a:xfrm>
        </p:grpSpPr>
        <p:sp>
          <p:nvSpPr>
            <p:cNvPr id="7" name="TextBox 6"/>
            <p:cNvSpPr txBox="1"/>
            <p:nvPr/>
          </p:nvSpPr>
          <p:spPr>
            <a:xfrm>
              <a:off x="1419585" y="3146477"/>
              <a:ext cx="2876659" cy="421316"/>
            </a:xfrm>
            <a:prstGeom prst="rect">
              <a:avLst/>
            </a:prstGeom>
            <a:noFill/>
          </p:spPr>
          <p:txBody>
            <a:bodyPr wrap="none" rtlCol="0">
              <a:spAutoFit/>
            </a:bodyPr>
            <a:lstStyle/>
            <a:p>
              <a:r>
                <a:rPr lang="en-US" sz="2600" dirty="0" smtClean="0">
                  <a:latin typeface="Myriad Pro" pitchFamily="34" charset="0"/>
                </a:rPr>
                <a:t>Mossy fiber pathway?</a:t>
              </a:r>
            </a:p>
          </p:txBody>
        </p:sp>
        <p:cxnSp>
          <p:nvCxnSpPr>
            <p:cNvPr id="20" name="Straight Arrow Connector 19"/>
            <p:cNvCxnSpPr/>
            <p:nvPr/>
          </p:nvCxnSpPr>
          <p:spPr>
            <a:xfrm>
              <a:off x="4762500" y="3390900"/>
              <a:ext cx="1038225"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Freeform 227"/>
          <p:cNvSpPr>
            <a:spLocks/>
          </p:cNvSpPr>
          <p:nvPr/>
        </p:nvSpPr>
        <p:spPr bwMode="auto">
          <a:xfrm>
            <a:off x="6791940" y="1570037"/>
            <a:ext cx="1448888"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DG</a:t>
            </a:r>
            <a:endParaRPr lang="en-US" sz="3600" b="1" spc="100" dirty="0">
              <a:solidFill>
                <a:schemeClr val="bg1"/>
              </a:solidFill>
              <a:latin typeface="Myriad Pro Light" pitchFamily="34" charset="0"/>
            </a:endParaRPr>
          </a:p>
        </p:txBody>
      </p:sp>
      <p:sp>
        <p:nvSpPr>
          <p:cNvPr id="26" name="Freeform 232"/>
          <p:cNvSpPr>
            <a:spLocks/>
          </p:cNvSpPr>
          <p:nvPr/>
        </p:nvSpPr>
        <p:spPr bwMode="auto">
          <a:xfrm>
            <a:off x="6792912" y="576797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CA1</a:t>
            </a:r>
            <a:endParaRPr lang="en-US" sz="3600" b="1" spc="100" dirty="0">
              <a:solidFill>
                <a:schemeClr val="bg1"/>
              </a:solidFill>
              <a:latin typeface="Myriad Pro Light" pitchFamily="34" charset="0"/>
            </a:endParaRPr>
          </a:p>
        </p:txBody>
      </p:sp>
      <p:sp>
        <p:nvSpPr>
          <p:cNvPr id="30" name="Freeform 251"/>
          <p:cNvSpPr>
            <a:spLocks/>
          </p:cNvSpPr>
          <p:nvPr/>
        </p:nvSpPr>
        <p:spPr bwMode="auto">
          <a:xfrm rot="5400000">
            <a:off x="8198522" y="3974427"/>
            <a:ext cx="747707" cy="510928"/>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chemeClr val="tx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33" name="Freeform 236"/>
          <p:cNvSpPr>
            <a:spLocks/>
          </p:cNvSpPr>
          <p:nvPr/>
        </p:nvSpPr>
        <p:spPr bwMode="auto">
          <a:xfrm>
            <a:off x="6792912" y="3856037"/>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CA3</a:t>
            </a:r>
            <a:endParaRPr lang="en-US" sz="3600" b="1" spc="100" dirty="0">
              <a:solidFill>
                <a:schemeClr val="bg1"/>
              </a:solidFill>
              <a:latin typeface="Myriad Pro Light" pitchFamily="34" charset="0"/>
            </a:endParaRPr>
          </a:p>
        </p:txBody>
      </p:sp>
      <p:cxnSp>
        <p:nvCxnSpPr>
          <p:cNvPr id="41" name="Straight Arrow Connector 40"/>
          <p:cNvCxnSpPr/>
          <p:nvPr/>
        </p:nvCxnSpPr>
        <p:spPr bwMode="auto">
          <a:xfrm rot="5400000">
            <a:off x="7135384" y="5226843"/>
            <a:ext cx="762000" cy="1588"/>
          </a:xfrm>
          <a:prstGeom prst="straightConnector1">
            <a:avLst/>
          </a:prstGeom>
          <a:solidFill>
            <a:srgbClr val="00B8FF"/>
          </a:solidFill>
          <a:ln w="50800" cap="flat" cmpd="sng" algn="ctr">
            <a:solidFill>
              <a:schemeClr val="tx2"/>
            </a:solidFill>
            <a:prstDash val="solid"/>
            <a:round/>
            <a:headEnd type="none" w="med" len="med"/>
            <a:tailEnd type="triangle" w="lg" len="lg"/>
          </a:ln>
          <a:effectLst/>
        </p:spPr>
      </p:cxnSp>
      <p:cxnSp>
        <p:nvCxnSpPr>
          <p:cNvPr id="42" name="Straight Arrow Connector 41"/>
          <p:cNvCxnSpPr/>
          <p:nvPr/>
        </p:nvCxnSpPr>
        <p:spPr bwMode="auto">
          <a:xfrm rot="5400000">
            <a:off x="6944884" y="3132137"/>
            <a:ext cx="1143000" cy="1588"/>
          </a:xfrm>
          <a:prstGeom prst="straightConnector1">
            <a:avLst/>
          </a:prstGeom>
          <a:solidFill>
            <a:srgbClr val="00B8FF"/>
          </a:solidFill>
          <a:ln w="50800" cap="flat" cmpd="sng" algn="ctr">
            <a:solidFill>
              <a:schemeClr val="tx2"/>
            </a:solidFill>
            <a:prstDash val="solid"/>
            <a:round/>
            <a:headEnd type="none" w="med" len="med"/>
            <a:tailEnd type="triangle" w="lg" len="lg"/>
          </a:ln>
          <a:effectLst/>
        </p:spPr>
      </p:cxnSp>
      <p:grpSp>
        <p:nvGrpSpPr>
          <p:cNvPr id="4" name="Group 47"/>
          <p:cNvGrpSpPr/>
          <p:nvPr/>
        </p:nvGrpSpPr>
        <p:grpSpPr>
          <a:xfrm>
            <a:off x="1154112" y="5144214"/>
            <a:ext cx="5183171" cy="464423"/>
            <a:chOff x="1154112" y="5144214"/>
            <a:chExt cx="5183171" cy="464423"/>
          </a:xfrm>
        </p:grpSpPr>
        <p:sp>
          <p:nvSpPr>
            <p:cNvPr id="10" name="TextBox 9"/>
            <p:cNvSpPr txBox="1"/>
            <p:nvPr/>
          </p:nvSpPr>
          <p:spPr>
            <a:xfrm>
              <a:off x="1154112" y="5144214"/>
              <a:ext cx="4290085" cy="464423"/>
            </a:xfrm>
            <a:prstGeom prst="rect">
              <a:avLst/>
            </a:prstGeom>
            <a:noFill/>
          </p:spPr>
          <p:txBody>
            <a:bodyPr wrap="none" rtlCol="0">
              <a:spAutoFit/>
            </a:bodyPr>
            <a:lstStyle/>
            <a:p>
              <a:r>
                <a:rPr lang="en-US" sz="2600" dirty="0" smtClean="0">
                  <a:latin typeface="Myriad Pro" pitchFamily="34" charset="0"/>
                </a:rPr>
                <a:t>Schaeffer collateral pathway? </a:t>
              </a:r>
            </a:p>
          </p:txBody>
        </p:sp>
        <p:cxnSp>
          <p:nvCxnSpPr>
            <p:cNvPr id="45" name="Straight Arrow Connector 44"/>
            <p:cNvCxnSpPr/>
            <p:nvPr/>
          </p:nvCxnSpPr>
          <p:spPr>
            <a:xfrm>
              <a:off x="5497512" y="5381626"/>
              <a:ext cx="839771"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localizing modulation: mossy fibers?</a:t>
            </a:r>
            <a:endParaRPr lang="en-US" dirty="0"/>
          </a:p>
        </p:txBody>
      </p:sp>
      <p:pic>
        <p:nvPicPr>
          <p:cNvPr id="43" name="Picture 42" descr="controls-mossyfiber.png"/>
          <p:cNvPicPr>
            <a:picLocks noChangeAspect="1"/>
          </p:cNvPicPr>
          <p:nvPr/>
        </p:nvPicPr>
        <p:blipFill>
          <a:blip r:embed="rId2" cstate="print"/>
          <a:srcRect t="7020"/>
          <a:stretch>
            <a:fillRect/>
          </a:stretch>
        </p:blipFill>
        <p:spPr>
          <a:xfrm>
            <a:off x="2930325" y="1417637"/>
            <a:ext cx="4091187" cy="4037085"/>
          </a:xfrm>
          <a:prstGeom prst="rect">
            <a:avLst/>
          </a:prstGeom>
        </p:spPr>
      </p:pic>
      <p:sp>
        <p:nvSpPr>
          <p:cNvPr id="45" name="TextBox 44"/>
          <p:cNvSpPr txBox="1"/>
          <p:nvPr/>
        </p:nvSpPr>
        <p:spPr>
          <a:xfrm>
            <a:off x="315912" y="2941637"/>
            <a:ext cx="2233497" cy="435825"/>
          </a:xfrm>
          <a:prstGeom prst="rect">
            <a:avLst/>
          </a:prstGeom>
          <a:noFill/>
        </p:spPr>
        <p:txBody>
          <a:bodyPr wrap="none" rtlCol="0">
            <a:spAutoFit/>
          </a:bodyPr>
          <a:lstStyle/>
          <a:p>
            <a:r>
              <a:rPr lang="en-US" sz="2400" b="1" dirty="0" smtClean="0">
                <a:solidFill>
                  <a:schemeClr val="tx2"/>
                </a:solidFill>
                <a:latin typeface="Myriad Pro" pitchFamily="34" charset="0"/>
              </a:rPr>
              <a:t>CA3 Pop. Spike</a:t>
            </a:r>
            <a:endParaRPr lang="en-US" sz="2400" b="1" dirty="0">
              <a:solidFill>
                <a:schemeClr val="tx2"/>
              </a:solidFill>
              <a:latin typeface="Myriad Pro" pitchFamily="34" charset="0"/>
            </a:endParaRPr>
          </a:p>
        </p:txBody>
      </p:sp>
      <p:grpSp>
        <p:nvGrpSpPr>
          <p:cNvPr id="72" name="Group 71"/>
          <p:cNvGrpSpPr/>
          <p:nvPr/>
        </p:nvGrpSpPr>
        <p:grpSpPr>
          <a:xfrm>
            <a:off x="11112" y="2865437"/>
            <a:ext cx="9183798" cy="2112225"/>
            <a:chOff x="11112" y="5492566"/>
            <a:chExt cx="9183798" cy="2112225"/>
          </a:xfrm>
        </p:grpSpPr>
        <p:grpSp>
          <p:nvGrpSpPr>
            <p:cNvPr id="30" name="Group 57"/>
            <p:cNvGrpSpPr/>
            <p:nvPr/>
          </p:nvGrpSpPr>
          <p:grpSpPr>
            <a:xfrm>
              <a:off x="4202112" y="5949766"/>
              <a:ext cx="3143354" cy="1655025"/>
              <a:chOff x="4202112" y="5568766"/>
              <a:chExt cx="3143354" cy="1655025"/>
            </a:xfrm>
          </p:grpSpPr>
          <p:sp>
            <p:nvSpPr>
              <p:cNvPr id="32" name="Oval 31"/>
              <p:cNvSpPr/>
              <p:nvPr/>
            </p:nvSpPr>
            <p:spPr bwMode="auto">
              <a:xfrm>
                <a:off x="4202112" y="5568766"/>
                <a:ext cx="1981200" cy="13716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33" name="TextBox 32"/>
              <p:cNvSpPr txBox="1"/>
              <p:nvPr/>
            </p:nvSpPr>
            <p:spPr>
              <a:xfrm>
                <a:off x="5726112" y="6787966"/>
                <a:ext cx="1619354" cy="435825"/>
              </a:xfrm>
              <a:prstGeom prst="rect">
                <a:avLst/>
              </a:prstGeom>
              <a:noFill/>
            </p:spPr>
            <p:txBody>
              <a:bodyPr wrap="none" rtlCol="0">
                <a:spAutoFit/>
              </a:bodyPr>
              <a:lstStyle/>
              <a:p>
                <a:r>
                  <a:rPr lang="en-US" sz="2400" b="1" i="1" dirty="0" smtClean="0">
                    <a:solidFill>
                      <a:schemeClr val="accent1"/>
                    </a:solidFill>
                    <a:latin typeface="+mj-lt"/>
                  </a:rPr>
                  <a:t>pop spike</a:t>
                </a:r>
                <a:endParaRPr lang="en-US" sz="2400" b="1" i="1" dirty="0">
                  <a:solidFill>
                    <a:schemeClr val="accent1"/>
                  </a:solidFill>
                  <a:latin typeface="+mj-lt"/>
                </a:endParaRPr>
              </a:p>
            </p:txBody>
          </p:sp>
        </p:grpSp>
        <p:grpSp>
          <p:nvGrpSpPr>
            <p:cNvPr id="34" name="Group 59"/>
            <p:cNvGrpSpPr/>
            <p:nvPr/>
          </p:nvGrpSpPr>
          <p:grpSpPr>
            <a:xfrm>
              <a:off x="11112" y="5492566"/>
              <a:ext cx="1814140" cy="658066"/>
              <a:chOff x="11112" y="5111566"/>
              <a:chExt cx="1814140" cy="658066"/>
            </a:xfrm>
          </p:grpSpPr>
          <p:cxnSp>
            <p:nvCxnSpPr>
              <p:cNvPr id="39" name="Straight Arrow Connector 38"/>
              <p:cNvCxnSpPr/>
              <p:nvPr/>
            </p:nvCxnSpPr>
            <p:spPr bwMode="auto">
              <a:xfrm>
                <a:off x="1306512" y="5456237"/>
                <a:ext cx="518740" cy="313395"/>
              </a:xfrm>
              <a:prstGeom prst="straightConnector1">
                <a:avLst/>
              </a:prstGeom>
              <a:solidFill>
                <a:srgbClr val="00B8FF"/>
              </a:solidFill>
              <a:ln w="38100" cap="flat" cmpd="sng" algn="ctr">
                <a:solidFill>
                  <a:srgbClr val="00B0F0"/>
                </a:solidFill>
                <a:prstDash val="solid"/>
                <a:round/>
                <a:headEnd type="none" w="med" len="med"/>
                <a:tailEnd type="arrow"/>
              </a:ln>
              <a:effectLst/>
            </p:spPr>
          </p:cxnSp>
          <p:sp>
            <p:nvSpPr>
              <p:cNvPr id="40" name="TextBox 39"/>
              <p:cNvSpPr txBox="1"/>
              <p:nvPr/>
            </p:nvSpPr>
            <p:spPr>
              <a:xfrm>
                <a:off x="11112" y="5111566"/>
                <a:ext cx="1707519" cy="435825"/>
              </a:xfrm>
              <a:prstGeom prst="rect">
                <a:avLst/>
              </a:prstGeom>
              <a:noFill/>
            </p:spPr>
            <p:txBody>
              <a:bodyPr wrap="square" rtlCol="0">
                <a:spAutoFit/>
              </a:bodyPr>
              <a:lstStyle/>
              <a:p>
                <a:r>
                  <a:rPr lang="en-US" sz="2400" b="1" i="1" dirty="0" smtClean="0">
                    <a:solidFill>
                      <a:srgbClr val="00B0F0"/>
                    </a:solidFill>
                    <a:latin typeface="+mj-lt"/>
                  </a:rPr>
                  <a:t>ChR2 </a:t>
                </a:r>
                <a:r>
                  <a:rPr lang="en-US" sz="2400" b="1" i="1" dirty="0" err="1" smtClean="0">
                    <a:solidFill>
                      <a:srgbClr val="00B0F0"/>
                    </a:solidFill>
                    <a:latin typeface="+mj-lt"/>
                  </a:rPr>
                  <a:t>stim</a:t>
                </a:r>
                <a:endParaRPr lang="en-US" sz="2400" b="1" i="1" dirty="0">
                  <a:solidFill>
                    <a:srgbClr val="00B0F0"/>
                  </a:solidFill>
                  <a:latin typeface="+mj-lt"/>
                </a:endParaRPr>
              </a:p>
            </p:txBody>
          </p:sp>
        </p:grpSp>
        <p:sp>
          <p:nvSpPr>
            <p:cNvPr id="10" name="Freeform 227"/>
            <p:cNvSpPr>
              <a:spLocks/>
            </p:cNvSpPr>
            <p:nvPr/>
          </p:nvSpPr>
          <p:spPr bwMode="auto">
            <a:xfrm>
              <a:off x="1893327" y="6292600"/>
              <a:ext cx="1243826"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DG</a:t>
              </a:r>
              <a:endParaRPr lang="en-US" sz="3600" b="1" spc="100" dirty="0">
                <a:solidFill>
                  <a:schemeClr val="bg1"/>
                </a:solidFill>
                <a:latin typeface="Myriad Pro Light" pitchFamily="34" charset="0"/>
              </a:endParaRPr>
            </a:p>
          </p:txBody>
        </p:sp>
        <p:sp>
          <p:nvSpPr>
            <p:cNvPr id="12" name="Freeform 232"/>
            <p:cNvSpPr>
              <a:spLocks/>
            </p:cNvSpPr>
            <p:nvPr/>
          </p:nvSpPr>
          <p:spPr bwMode="auto">
            <a:xfrm>
              <a:off x="7150953" y="6292600"/>
              <a:ext cx="1242160"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cap="flat">
              <a:solidFill>
                <a:srgbClr val="000000"/>
              </a:solidFill>
              <a:prstDash val="solid"/>
              <a:miter lim="800000"/>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CA1</a:t>
              </a:r>
              <a:endParaRPr lang="en-US" sz="3600" b="1" spc="100" dirty="0">
                <a:solidFill>
                  <a:schemeClr val="bg1"/>
                </a:solidFill>
                <a:latin typeface="Myriad Pro Light" pitchFamily="34" charset="0"/>
              </a:endParaRPr>
            </a:p>
          </p:txBody>
        </p:sp>
        <p:sp>
          <p:nvSpPr>
            <p:cNvPr id="16" name="Freeform 251"/>
            <p:cNvSpPr>
              <a:spLocks/>
            </p:cNvSpPr>
            <p:nvPr/>
          </p:nvSpPr>
          <p:spPr bwMode="auto">
            <a:xfrm>
              <a:off x="4735512" y="5684837"/>
              <a:ext cx="815193" cy="439642"/>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8" name="Line 290"/>
            <p:cNvSpPr>
              <a:spLocks noChangeShapeType="1"/>
            </p:cNvSpPr>
            <p:nvPr/>
          </p:nvSpPr>
          <p:spPr bwMode="auto">
            <a:xfrm>
              <a:off x="8697912" y="6649408"/>
              <a:ext cx="496998"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9" name="Freeform 236"/>
            <p:cNvSpPr>
              <a:spLocks/>
            </p:cNvSpPr>
            <p:nvPr/>
          </p:nvSpPr>
          <p:spPr bwMode="auto">
            <a:xfrm>
              <a:off x="4582710" y="6292600"/>
              <a:ext cx="1242160"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CA3</a:t>
              </a:r>
              <a:endParaRPr lang="en-US" sz="3600" b="1" spc="100" dirty="0">
                <a:solidFill>
                  <a:schemeClr val="bg1"/>
                </a:solidFill>
                <a:latin typeface="Myriad Pro Light" pitchFamily="34" charset="0"/>
              </a:endParaRPr>
            </a:p>
          </p:txBody>
        </p:sp>
        <p:sp>
          <p:nvSpPr>
            <p:cNvPr id="20" name="Line 290"/>
            <p:cNvSpPr>
              <a:spLocks noChangeShapeType="1"/>
            </p:cNvSpPr>
            <p:nvPr/>
          </p:nvSpPr>
          <p:spPr bwMode="auto">
            <a:xfrm>
              <a:off x="3369553" y="6649408"/>
              <a:ext cx="832560"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31" name="Line 290"/>
            <p:cNvSpPr>
              <a:spLocks noChangeShapeType="1"/>
            </p:cNvSpPr>
            <p:nvPr/>
          </p:nvSpPr>
          <p:spPr bwMode="auto">
            <a:xfrm>
              <a:off x="6107112" y="6675437"/>
              <a:ext cx="832560"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67" name="Line 290"/>
            <p:cNvSpPr>
              <a:spLocks noChangeShapeType="1"/>
            </p:cNvSpPr>
            <p:nvPr/>
          </p:nvSpPr>
          <p:spPr bwMode="auto">
            <a:xfrm>
              <a:off x="3363912" y="6650723"/>
              <a:ext cx="832560" cy="0"/>
            </a:xfrm>
            <a:prstGeom prst="line">
              <a:avLst/>
            </a:prstGeom>
            <a:noFill/>
            <a:ln w="50800" cap="flat">
              <a:solidFill>
                <a:schemeClr val="tx2">
                  <a:lumMod val="60000"/>
                  <a:lumOff val="40000"/>
                </a:schemeClr>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61  E" pathEditMode="relative" ptsTypes="">
                                      <p:cBhvr>
                                        <p:cTn id="6" dur="1000" fill="hold"/>
                                        <p:tgtEl>
                                          <p:spTgt spid="72"/>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4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2144712" y="1570037"/>
            <a:ext cx="1295400" cy="762000"/>
            <a:chOff x="925512" y="1798637"/>
            <a:chExt cx="2133600" cy="762000"/>
          </a:xfrm>
        </p:grpSpPr>
        <p:cxnSp>
          <p:nvCxnSpPr>
            <p:cNvPr id="19" name="Straight Connector 18"/>
            <p:cNvCxnSpPr/>
            <p:nvPr/>
          </p:nvCxnSpPr>
          <p:spPr bwMode="auto">
            <a:xfrm>
              <a:off x="925512" y="1798637"/>
              <a:ext cx="2133600" cy="762000"/>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21" name="Straight Connector 20"/>
            <p:cNvCxnSpPr/>
            <p:nvPr/>
          </p:nvCxnSpPr>
          <p:spPr bwMode="auto">
            <a:xfrm flipH="1">
              <a:off x="925512" y="1798637"/>
              <a:ext cx="2133600" cy="762000"/>
            </a:xfrm>
            <a:prstGeom prst="line">
              <a:avLst/>
            </a:prstGeom>
            <a:solidFill>
              <a:srgbClr val="00B8FF"/>
            </a:solidFill>
            <a:ln w="38100" cap="flat" cmpd="sng" algn="ctr">
              <a:solidFill>
                <a:srgbClr val="FF0000"/>
              </a:solidFill>
              <a:prstDash val="solid"/>
              <a:round/>
              <a:headEnd type="none" w="med" len="med"/>
              <a:tailEnd type="none" w="med" len="med"/>
            </a:ln>
            <a:effectLst/>
          </p:spPr>
        </p:cxnSp>
      </p:grpSp>
      <p:sp>
        <p:nvSpPr>
          <p:cNvPr id="60418" name="Rectangle 2"/>
          <p:cNvSpPr>
            <a:spLocks noGrp="1" noChangeArrowheads="1"/>
          </p:cNvSpPr>
          <p:nvPr>
            <p:ph type="title"/>
          </p:nvPr>
        </p:nvSpPr>
        <p:spPr/>
        <p:txBody>
          <a:bodyPr/>
          <a:lstStyle/>
          <a:p>
            <a:r>
              <a:rPr lang="en-US" dirty="0" smtClean="0"/>
              <a:t>localizing modulation</a:t>
            </a:r>
          </a:p>
        </p:txBody>
      </p:sp>
      <p:grpSp>
        <p:nvGrpSpPr>
          <p:cNvPr id="3" name="Group 22"/>
          <p:cNvGrpSpPr/>
          <p:nvPr/>
        </p:nvGrpSpPr>
        <p:grpSpPr>
          <a:xfrm>
            <a:off x="1375019" y="1722437"/>
            <a:ext cx="4809865" cy="464423"/>
            <a:chOff x="1247261" y="1562561"/>
            <a:chExt cx="4362964" cy="421316"/>
          </a:xfrm>
        </p:grpSpPr>
        <p:sp>
          <p:nvSpPr>
            <p:cNvPr id="8" name="TextBox 7"/>
            <p:cNvSpPr txBox="1"/>
            <p:nvPr/>
          </p:nvSpPr>
          <p:spPr>
            <a:xfrm>
              <a:off x="1247261" y="1562561"/>
              <a:ext cx="3207720" cy="421316"/>
            </a:xfrm>
            <a:prstGeom prst="rect">
              <a:avLst/>
            </a:prstGeom>
            <a:noFill/>
          </p:spPr>
          <p:txBody>
            <a:bodyPr wrap="none" rtlCol="0">
              <a:spAutoFit/>
            </a:bodyPr>
            <a:lstStyle/>
            <a:p>
              <a:r>
                <a:rPr lang="en-US" sz="2600" dirty="0" smtClean="0">
                  <a:latin typeface="Myriad Pro" pitchFamily="34" charset="0"/>
                </a:rPr>
                <a:t>Granule cell excitability?</a:t>
              </a:r>
              <a:endParaRPr lang="en-US" sz="2600" dirty="0">
                <a:latin typeface="Myriad Pro" pitchFamily="34" charset="0"/>
              </a:endParaRPr>
            </a:p>
          </p:txBody>
        </p:sp>
        <p:cxnSp>
          <p:nvCxnSpPr>
            <p:cNvPr id="12" name="Straight Arrow Connector 11"/>
            <p:cNvCxnSpPr/>
            <p:nvPr/>
          </p:nvCxnSpPr>
          <p:spPr>
            <a:xfrm flipV="1">
              <a:off x="4831492" y="1790700"/>
              <a:ext cx="778733" cy="103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 name="Group 23"/>
          <p:cNvGrpSpPr/>
          <p:nvPr/>
        </p:nvGrpSpPr>
        <p:grpSpPr>
          <a:xfrm>
            <a:off x="1564994" y="3094037"/>
            <a:ext cx="4829903" cy="464423"/>
            <a:chOff x="1419585" y="3146477"/>
            <a:chExt cx="4381140" cy="421316"/>
          </a:xfrm>
        </p:grpSpPr>
        <p:sp>
          <p:nvSpPr>
            <p:cNvPr id="7" name="TextBox 6"/>
            <p:cNvSpPr txBox="1"/>
            <p:nvPr/>
          </p:nvSpPr>
          <p:spPr>
            <a:xfrm>
              <a:off x="1419585" y="3146477"/>
              <a:ext cx="2876659" cy="421316"/>
            </a:xfrm>
            <a:prstGeom prst="rect">
              <a:avLst/>
            </a:prstGeom>
            <a:noFill/>
          </p:spPr>
          <p:txBody>
            <a:bodyPr wrap="none" rtlCol="0">
              <a:spAutoFit/>
            </a:bodyPr>
            <a:lstStyle/>
            <a:p>
              <a:r>
                <a:rPr lang="en-US" sz="2600" dirty="0" smtClean="0">
                  <a:latin typeface="Myriad Pro" pitchFamily="34" charset="0"/>
                </a:rPr>
                <a:t>Mossy fiber pathway?</a:t>
              </a:r>
            </a:p>
          </p:txBody>
        </p:sp>
        <p:cxnSp>
          <p:nvCxnSpPr>
            <p:cNvPr id="20" name="Straight Arrow Connector 19"/>
            <p:cNvCxnSpPr/>
            <p:nvPr/>
          </p:nvCxnSpPr>
          <p:spPr>
            <a:xfrm>
              <a:off x="4762500" y="3390900"/>
              <a:ext cx="1038225" cy="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24" name="Freeform 227"/>
          <p:cNvSpPr>
            <a:spLocks/>
          </p:cNvSpPr>
          <p:nvPr/>
        </p:nvSpPr>
        <p:spPr bwMode="auto">
          <a:xfrm>
            <a:off x="6791940" y="1570037"/>
            <a:ext cx="1448888"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DG</a:t>
            </a:r>
            <a:endParaRPr lang="en-US" sz="3600" b="1" spc="100" dirty="0">
              <a:solidFill>
                <a:schemeClr val="bg1"/>
              </a:solidFill>
              <a:latin typeface="Myriad Pro Light" pitchFamily="34" charset="0"/>
            </a:endParaRPr>
          </a:p>
        </p:txBody>
      </p:sp>
      <p:sp>
        <p:nvSpPr>
          <p:cNvPr id="26" name="Freeform 232"/>
          <p:cNvSpPr>
            <a:spLocks/>
          </p:cNvSpPr>
          <p:nvPr/>
        </p:nvSpPr>
        <p:spPr bwMode="auto">
          <a:xfrm>
            <a:off x="6792912" y="576797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CA1</a:t>
            </a:r>
            <a:endParaRPr lang="en-US" sz="3600" b="1" spc="100" dirty="0">
              <a:solidFill>
                <a:schemeClr val="bg1"/>
              </a:solidFill>
              <a:latin typeface="Myriad Pro Light" pitchFamily="34" charset="0"/>
            </a:endParaRPr>
          </a:p>
        </p:txBody>
      </p:sp>
      <p:sp>
        <p:nvSpPr>
          <p:cNvPr id="30" name="Freeform 251"/>
          <p:cNvSpPr>
            <a:spLocks/>
          </p:cNvSpPr>
          <p:nvPr/>
        </p:nvSpPr>
        <p:spPr bwMode="auto">
          <a:xfrm rot="5400000">
            <a:off x="8198522" y="3974427"/>
            <a:ext cx="747707" cy="510928"/>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chemeClr val="tx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33" name="Freeform 236"/>
          <p:cNvSpPr>
            <a:spLocks/>
          </p:cNvSpPr>
          <p:nvPr/>
        </p:nvSpPr>
        <p:spPr bwMode="auto">
          <a:xfrm>
            <a:off x="6792912" y="3856037"/>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CA3</a:t>
            </a:r>
            <a:endParaRPr lang="en-US" sz="3600" b="1" spc="100" dirty="0">
              <a:solidFill>
                <a:schemeClr val="bg1"/>
              </a:solidFill>
              <a:latin typeface="Myriad Pro Light" pitchFamily="34" charset="0"/>
            </a:endParaRPr>
          </a:p>
        </p:txBody>
      </p:sp>
      <p:cxnSp>
        <p:nvCxnSpPr>
          <p:cNvPr id="41" name="Straight Arrow Connector 40"/>
          <p:cNvCxnSpPr/>
          <p:nvPr/>
        </p:nvCxnSpPr>
        <p:spPr bwMode="auto">
          <a:xfrm rot="5400000">
            <a:off x="7135384" y="5226843"/>
            <a:ext cx="762000" cy="1588"/>
          </a:xfrm>
          <a:prstGeom prst="straightConnector1">
            <a:avLst/>
          </a:prstGeom>
          <a:solidFill>
            <a:srgbClr val="00B8FF"/>
          </a:solidFill>
          <a:ln w="50800" cap="flat" cmpd="sng" algn="ctr">
            <a:solidFill>
              <a:schemeClr val="tx2"/>
            </a:solidFill>
            <a:prstDash val="solid"/>
            <a:round/>
            <a:headEnd type="none" w="med" len="med"/>
            <a:tailEnd type="triangle" w="lg" len="lg"/>
          </a:ln>
          <a:effectLst/>
        </p:spPr>
      </p:cxnSp>
      <p:cxnSp>
        <p:nvCxnSpPr>
          <p:cNvPr id="42" name="Straight Arrow Connector 41"/>
          <p:cNvCxnSpPr/>
          <p:nvPr/>
        </p:nvCxnSpPr>
        <p:spPr bwMode="auto">
          <a:xfrm rot="5400000">
            <a:off x="6944884" y="3132137"/>
            <a:ext cx="1143000" cy="1588"/>
          </a:xfrm>
          <a:prstGeom prst="straightConnector1">
            <a:avLst/>
          </a:prstGeom>
          <a:solidFill>
            <a:srgbClr val="00B8FF"/>
          </a:solidFill>
          <a:ln w="50800" cap="flat" cmpd="sng" algn="ctr">
            <a:solidFill>
              <a:schemeClr val="tx2"/>
            </a:solidFill>
            <a:prstDash val="solid"/>
            <a:round/>
            <a:headEnd type="none" w="med" len="med"/>
            <a:tailEnd type="triangle" w="lg" len="lg"/>
          </a:ln>
          <a:effectLst/>
        </p:spPr>
      </p:cxnSp>
      <p:grpSp>
        <p:nvGrpSpPr>
          <p:cNvPr id="5" name="Group 47"/>
          <p:cNvGrpSpPr/>
          <p:nvPr/>
        </p:nvGrpSpPr>
        <p:grpSpPr>
          <a:xfrm>
            <a:off x="1154112" y="5144214"/>
            <a:ext cx="5183171" cy="464423"/>
            <a:chOff x="1154112" y="5144214"/>
            <a:chExt cx="5183171" cy="464423"/>
          </a:xfrm>
        </p:grpSpPr>
        <p:sp>
          <p:nvSpPr>
            <p:cNvPr id="10" name="TextBox 9"/>
            <p:cNvSpPr txBox="1"/>
            <p:nvPr/>
          </p:nvSpPr>
          <p:spPr>
            <a:xfrm>
              <a:off x="1154112" y="5144214"/>
              <a:ext cx="4290085" cy="464423"/>
            </a:xfrm>
            <a:prstGeom prst="rect">
              <a:avLst/>
            </a:prstGeom>
            <a:noFill/>
          </p:spPr>
          <p:txBody>
            <a:bodyPr wrap="none" rtlCol="0">
              <a:spAutoFit/>
            </a:bodyPr>
            <a:lstStyle/>
            <a:p>
              <a:r>
                <a:rPr lang="en-US" sz="2600" dirty="0" smtClean="0">
                  <a:latin typeface="Myriad Pro" pitchFamily="34" charset="0"/>
                </a:rPr>
                <a:t>Schaeffer collateral pathway? </a:t>
              </a:r>
            </a:p>
          </p:txBody>
        </p:sp>
        <p:cxnSp>
          <p:nvCxnSpPr>
            <p:cNvPr id="45" name="Straight Arrow Connector 44"/>
            <p:cNvCxnSpPr/>
            <p:nvPr/>
          </p:nvCxnSpPr>
          <p:spPr>
            <a:xfrm>
              <a:off x="5497512" y="5381626"/>
              <a:ext cx="839771" cy="158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2" name="Group 17"/>
          <p:cNvGrpSpPr/>
          <p:nvPr/>
        </p:nvGrpSpPr>
        <p:grpSpPr>
          <a:xfrm>
            <a:off x="2144712" y="2941637"/>
            <a:ext cx="1295400" cy="762000"/>
            <a:chOff x="925512" y="1798637"/>
            <a:chExt cx="2133600" cy="762000"/>
          </a:xfrm>
        </p:grpSpPr>
        <p:cxnSp>
          <p:nvCxnSpPr>
            <p:cNvPr id="23" name="Straight Connector 22"/>
            <p:cNvCxnSpPr/>
            <p:nvPr/>
          </p:nvCxnSpPr>
          <p:spPr bwMode="auto">
            <a:xfrm>
              <a:off x="925512" y="1798637"/>
              <a:ext cx="2133600" cy="762000"/>
            </a:xfrm>
            <a:prstGeom prst="line">
              <a:avLst/>
            </a:prstGeom>
            <a:solidFill>
              <a:srgbClr val="00B8FF"/>
            </a:solidFill>
            <a:ln w="38100" cap="flat" cmpd="sng" algn="ctr">
              <a:solidFill>
                <a:srgbClr val="FF0000"/>
              </a:solidFill>
              <a:prstDash val="solid"/>
              <a:round/>
              <a:headEnd type="none" w="med" len="med"/>
              <a:tailEnd type="none" w="med" len="med"/>
            </a:ln>
            <a:effectLst/>
          </p:spPr>
        </p:cxnSp>
        <p:cxnSp>
          <p:nvCxnSpPr>
            <p:cNvPr id="25" name="Straight Connector 24"/>
            <p:cNvCxnSpPr/>
            <p:nvPr/>
          </p:nvCxnSpPr>
          <p:spPr bwMode="auto">
            <a:xfrm flipH="1">
              <a:off x="925512" y="1798637"/>
              <a:ext cx="2133600" cy="762000"/>
            </a:xfrm>
            <a:prstGeom prst="line">
              <a:avLst/>
            </a:prstGeom>
            <a:solidFill>
              <a:srgbClr val="00B8FF"/>
            </a:solidFill>
            <a:ln w="38100" cap="flat" cmpd="sng" algn="ctr">
              <a:solidFill>
                <a:srgbClr val="FF0000"/>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localizing modulation: SC?</a:t>
            </a:r>
            <a:endParaRPr lang="en-US" dirty="0"/>
          </a:p>
        </p:txBody>
      </p:sp>
      <p:pic>
        <p:nvPicPr>
          <p:cNvPr id="37" name="Picture 36" descr="controls-electrical.png"/>
          <p:cNvPicPr>
            <a:picLocks noChangeAspect="1"/>
          </p:cNvPicPr>
          <p:nvPr/>
        </p:nvPicPr>
        <p:blipFill>
          <a:blip r:embed="rId2" cstate="print"/>
          <a:srcRect t="5317"/>
          <a:stretch>
            <a:fillRect/>
          </a:stretch>
        </p:blipFill>
        <p:spPr>
          <a:xfrm>
            <a:off x="2903655" y="1385624"/>
            <a:ext cx="4117857" cy="4070613"/>
          </a:xfrm>
          <a:prstGeom prst="rect">
            <a:avLst/>
          </a:prstGeom>
        </p:spPr>
      </p:pic>
      <p:sp>
        <p:nvSpPr>
          <p:cNvPr id="38" name="TextBox 37"/>
          <p:cNvSpPr txBox="1"/>
          <p:nvPr/>
        </p:nvSpPr>
        <p:spPr>
          <a:xfrm>
            <a:off x="392112" y="2941637"/>
            <a:ext cx="1601592" cy="435825"/>
          </a:xfrm>
          <a:prstGeom prst="rect">
            <a:avLst/>
          </a:prstGeom>
          <a:noFill/>
        </p:spPr>
        <p:txBody>
          <a:bodyPr wrap="none" rtlCol="0">
            <a:spAutoFit/>
          </a:bodyPr>
          <a:lstStyle/>
          <a:p>
            <a:r>
              <a:rPr lang="en-US" sz="2400" b="1" dirty="0" smtClean="0">
                <a:solidFill>
                  <a:schemeClr val="tx2"/>
                </a:solidFill>
                <a:latin typeface="Myriad Pro" pitchFamily="34" charset="0"/>
              </a:rPr>
              <a:t>CA1 </a:t>
            </a:r>
            <a:r>
              <a:rPr lang="en-US" sz="2400" b="1" dirty="0" err="1" smtClean="0">
                <a:solidFill>
                  <a:schemeClr val="tx2"/>
                </a:solidFill>
                <a:latin typeface="Myriad Pro" pitchFamily="34" charset="0"/>
              </a:rPr>
              <a:t>fEPSP</a:t>
            </a:r>
            <a:endParaRPr lang="en-US" sz="2400" b="1" dirty="0">
              <a:solidFill>
                <a:schemeClr val="tx2"/>
              </a:solidFill>
              <a:latin typeface="Myriad Pro" pitchFamily="34" charset="0"/>
            </a:endParaRPr>
          </a:p>
        </p:txBody>
      </p:sp>
      <p:grpSp>
        <p:nvGrpSpPr>
          <p:cNvPr id="87" name="Group 86"/>
          <p:cNvGrpSpPr/>
          <p:nvPr/>
        </p:nvGrpSpPr>
        <p:grpSpPr>
          <a:xfrm>
            <a:off x="1876394" y="2636837"/>
            <a:ext cx="7742067" cy="2377154"/>
            <a:chOff x="1893327" y="5267508"/>
            <a:chExt cx="7742067" cy="2377154"/>
          </a:xfrm>
        </p:grpSpPr>
        <p:grpSp>
          <p:nvGrpSpPr>
            <p:cNvPr id="25" name="Group 44"/>
            <p:cNvGrpSpPr/>
            <p:nvPr/>
          </p:nvGrpSpPr>
          <p:grpSpPr>
            <a:xfrm>
              <a:off x="1992312" y="5267508"/>
              <a:ext cx="7643082" cy="2377154"/>
              <a:chOff x="1371600" y="4810308"/>
              <a:chExt cx="7643082" cy="2377154"/>
            </a:xfrm>
          </p:grpSpPr>
          <p:sp>
            <p:nvSpPr>
              <p:cNvPr id="26" name="Oval 25"/>
              <p:cNvSpPr/>
              <p:nvPr/>
            </p:nvSpPr>
            <p:spPr bwMode="auto">
              <a:xfrm>
                <a:off x="6172200" y="5532437"/>
                <a:ext cx="1981200" cy="137160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7" name="TextBox 26"/>
              <p:cNvSpPr txBox="1"/>
              <p:nvPr/>
            </p:nvSpPr>
            <p:spPr>
              <a:xfrm>
                <a:off x="7735165" y="6751637"/>
                <a:ext cx="1279517" cy="435825"/>
              </a:xfrm>
              <a:prstGeom prst="rect">
                <a:avLst/>
              </a:prstGeom>
              <a:noFill/>
            </p:spPr>
            <p:txBody>
              <a:bodyPr wrap="none" rtlCol="0">
                <a:spAutoFit/>
              </a:bodyPr>
              <a:lstStyle/>
              <a:p>
                <a:r>
                  <a:rPr lang="en-US" sz="2400" b="1" i="1" dirty="0" err="1" smtClean="0">
                    <a:solidFill>
                      <a:schemeClr val="accent1"/>
                    </a:solidFill>
                    <a:latin typeface="+mj-lt"/>
                  </a:rPr>
                  <a:t>fEPSPs</a:t>
                </a:r>
                <a:endParaRPr lang="en-US" sz="2400" b="1" i="1" dirty="0">
                  <a:solidFill>
                    <a:schemeClr val="accent1"/>
                  </a:solidFill>
                  <a:latin typeface="+mj-lt"/>
                </a:endParaRPr>
              </a:p>
            </p:txBody>
          </p:sp>
          <p:cxnSp>
            <p:nvCxnSpPr>
              <p:cNvPr id="28" name="Straight Arrow Connector 27"/>
              <p:cNvCxnSpPr>
                <a:stCxn id="29" idx="2"/>
              </p:cNvCxnSpPr>
              <p:nvPr/>
            </p:nvCxnSpPr>
            <p:spPr bwMode="auto">
              <a:xfrm rot="16200000" flipH="1">
                <a:off x="2919456" y="4834165"/>
                <a:ext cx="554777" cy="1378712"/>
              </a:xfrm>
              <a:prstGeom prst="straightConnector1">
                <a:avLst/>
              </a:prstGeom>
              <a:solidFill>
                <a:srgbClr val="00B8FF"/>
              </a:solidFill>
              <a:ln w="38100" cap="flat" cmpd="sng" algn="ctr">
                <a:solidFill>
                  <a:srgbClr val="FFC000"/>
                </a:solidFill>
                <a:prstDash val="solid"/>
                <a:round/>
                <a:headEnd type="none" w="med" len="med"/>
                <a:tailEnd type="arrow"/>
              </a:ln>
              <a:effectLst/>
            </p:spPr>
          </p:cxnSp>
          <p:sp>
            <p:nvSpPr>
              <p:cNvPr id="29" name="TextBox 28"/>
              <p:cNvSpPr txBox="1"/>
              <p:nvPr/>
            </p:nvSpPr>
            <p:spPr>
              <a:xfrm>
                <a:off x="1371600" y="4810308"/>
                <a:ext cx="2271776" cy="435825"/>
              </a:xfrm>
              <a:prstGeom prst="rect">
                <a:avLst/>
              </a:prstGeom>
              <a:noFill/>
            </p:spPr>
            <p:txBody>
              <a:bodyPr wrap="none" rtlCol="0">
                <a:spAutoFit/>
              </a:bodyPr>
              <a:lstStyle/>
              <a:p>
                <a:r>
                  <a:rPr lang="en-US" sz="2400" b="1" i="1" dirty="0" smtClean="0">
                    <a:solidFill>
                      <a:srgbClr val="FFC000"/>
                    </a:solidFill>
                    <a:latin typeface="+mj-lt"/>
                  </a:rPr>
                  <a:t>Electrical </a:t>
                </a:r>
                <a:r>
                  <a:rPr lang="en-US" sz="2400" b="1" i="1" dirty="0" err="1" smtClean="0">
                    <a:solidFill>
                      <a:srgbClr val="FFC000"/>
                    </a:solidFill>
                    <a:latin typeface="+mj-lt"/>
                  </a:rPr>
                  <a:t>stim</a:t>
                </a:r>
                <a:endParaRPr lang="en-US" sz="2400" b="1" i="1" dirty="0">
                  <a:solidFill>
                    <a:srgbClr val="FFC000"/>
                  </a:solidFill>
                  <a:latin typeface="+mj-lt"/>
                </a:endParaRPr>
              </a:p>
            </p:txBody>
          </p:sp>
        </p:grpSp>
        <p:sp>
          <p:nvSpPr>
            <p:cNvPr id="10" name="Freeform 227"/>
            <p:cNvSpPr>
              <a:spLocks/>
            </p:cNvSpPr>
            <p:nvPr/>
          </p:nvSpPr>
          <p:spPr bwMode="auto">
            <a:xfrm>
              <a:off x="1893327" y="6292600"/>
              <a:ext cx="1243826"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DG</a:t>
              </a:r>
              <a:endParaRPr lang="en-US" sz="3600" b="1" spc="100" dirty="0">
                <a:solidFill>
                  <a:schemeClr val="bg1"/>
                </a:solidFill>
                <a:latin typeface="Myriad Pro Light" pitchFamily="34" charset="0"/>
              </a:endParaRPr>
            </a:p>
          </p:txBody>
        </p:sp>
        <p:sp>
          <p:nvSpPr>
            <p:cNvPr id="12" name="Freeform 232"/>
            <p:cNvSpPr>
              <a:spLocks/>
            </p:cNvSpPr>
            <p:nvPr/>
          </p:nvSpPr>
          <p:spPr bwMode="auto">
            <a:xfrm>
              <a:off x="7150953" y="6292600"/>
              <a:ext cx="1242160"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cap="flat">
              <a:solidFill>
                <a:srgbClr val="000000"/>
              </a:solidFill>
              <a:prstDash val="solid"/>
              <a:miter lim="800000"/>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CA1</a:t>
              </a:r>
              <a:endParaRPr lang="en-US" sz="3600" b="1" spc="100" dirty="0">
                <a:solidFill>
                  <a:schemeClr val="bg1"/>
                </a:solidFill>
                <a:latin typeface="Myriad Pro Light" pitchFamily="34" charset="0"/>
              </a:endParaRPr>
            </a:p>
          </p:txBody>
        </p:sp>
        <p:sp>
          <p:nvSpPr>
            <p:cNvPr id="16" name="Freeform 251"/>
            <p:cNvSpPr>
              <a:spLocks/>
            </p:cNvSpPr>
            <p:nvPr/>
          </p:nvSpPr>
          <p:spPr bwMode="auto">
            <a:xfrm>
              <a:off x="4735512" y="5684837"/>
              <a:ext cx="815193" cy="439642"/>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8" name="Line 290"/>
            <p:cNvSpPr>
              <a:spLocks noChangeShapeType="1"/>
            </p:cNvSpPr>
            <p:nvPr/>
          </p:nvSpPr>
          <p:spPr bwMode="auto">
            <a:xfrm>
              <a:off x="8697912" y="6649408"/>
              <a:ext cx="496998"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9" name="Freeform 236"/>
            <p:cNvSpPr>
              <a:spLocks/>
            </p:cNvSpPr>
            <p:nvPr/>
          </p:nvSpPr>
          <p:spPr bwMode="auto">
            <a:xfrm>
              <a:off x="4582710" y="6292600"/>
              <a:ext cx="1242160" cy="71361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3600" b="1" spc="100" dirty="0" smtClean="0">
                  <a:solidFill>
                    <a:schemeClr val="bg1"/>
                  </a:solidFill>
                  <a:latin typeface="Myriad Pro Light" pitchFamily="34" charset="0"/>
                </a:rPr>
                <a:t>CA3</a:t>
              </a:r>
              <a:endParaRPr lang="en-US" sz="3600" b="1" spc="100" dirty="0">
                <a:solidFill>
                  <a:schemeClr val="bg1"/>
                </a:solidFill>
                <a:latin typeface="Myriad Pro Light" pitchFamily="34" charset="0"/>
              </a:endParaRPr>
            </a:p>
          </p:txBody>
        </p:sp>
        <p:sp>
          <p:nvSpPr>
            <p:cNvPr id="20" name="Line 290"/>
            <p:cNvSpPr>
              <a:spLocks noChangeShapeType="1"/>
            </p:cNvSpPr>
            <p:nvPr/>
          </p:nvSpPr>
          <p:spPr bwMode="auto">
            <a:xfrm>
              <a:off x="3369553" y="6649408"/>
              <a:ext cx="832560"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31" name="Line 290"/>
            <p:cNvSpPr>
              <a:spLocks noChangeShapeType="1"/>
            </p:cNvSpPr>
            <p:nvPr/>
          </p:nvSpPr>
          <p:spPr bwMode="auto">
            <a:xfrm>
              <a:off x="6107112" y="6675437"/>
              <a:ext cx="832560"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sp>
        <p:nvSpPr>
          <p:cNvPr id="21" name="TextBox 20"/>
          <p:cNvSpPr txBox="1"/>
          <p:nvPr/>
        </p:nvSpPr>
        <p:spPr>
          <a:xfrm>
            <a:off x="7935912" y="2580829"/>
            <a:ext cx="1828800" cy="1122808"/>
          </a:xfrm>
          <a:prstGeom prst="rect">
            <a:avLst/>
          </a:prstGeom>
          <a:noFill/>
        </p:spPr>
        <p:txBody>
          <a:bodyPr wrap="square" rtlCol="0">
            <a:spAutoFit/>
          </a:bodyPr>
          <a:lstStyle/>
          <a:p>
            <a:r>
              <a:rPr lang="en-US" sz="2400" b="1" i="1" dirty="0" smtClean="0">
                <a:solidFill>
                  <a:schemeClr val="tx2"/>
                </a:solidFill>
                <a:latin typeface="Myriad Pro Cond" pitchFamily="34" charset="0"/>
              </a:rPr>
              <a:t>Controls for questions about </a:t>
            </a:r>
            <a:r>
              <a:rPr lang="en-US" sz="2400" b="1" i="1" dirty="0" err="1" smtClean="0">
                <a:solidFill>
                  <a:schemeClr val="tx2"/>
                </a:solidFill>
                <a:latin typeface="Myriad Pro Cond" pitchFamily="34" charset="0"/>
              </a:rPr>
              <a:t>optogenetics</a:t>
            </a:r>
            <a:r>
              <a:rPr lang="en-US" sz="2400" b="1" i="1" dirty="0" smtClean="0">
                <a:solidFill>
                  <a:schemeClr val="tx2"/>
                </a:solidFill>
                <a:latin typeface="Myriad Pro Cond" pitchFamily="34" charset="0"/>
              </a:rPr>
              <a:t>!</a:t>
            </a:r>
            <a:endParaRPr lang="en-US" sz="2400" b="1" i="1" dirty="0">
              <a:solidFill>
                <a:schemeClr val="tx2"/>
              </a:solidFill>
              <a:latin typeface="Myriad Pro Cond"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33361  E" pathEditMode="relative" ptsTypes="">
                                      <p:cBhvr>
                                        <p:cTn id="6" dur="1000" fill="hold"/>
                                        <p:tgtEl>
                                          <p:spTgt spid="87"/>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dirty="0" smtClean="0"/>
              <a:t>outline</a:t>
            </a:r>
          </a:p>
        </p:txBody>
      </p:sp>
      <p:sp>
        <p:nvSpPr>
          <p:cNvPr id="46082" name="Rectangle 3"/>
          <p:cNvSpPr>
            <a:spLocks noGrp="1" noChangeArrowheads="1"/>
          </p:cNvSpPr>
          <p:nvPr>
            <p:ph idx="1"/>
          </p:nvPr>
        </p:nvSpPr>
        <p:spPr/>
        <p:txBody>
          <a:bodyPr anchor="ctr" anchorCtr="1"/>
          <a:lstStyle/>
          <a:p>
            <a:pPr>
              <a:lnSpc>
                <a:spcPct val="100000"/>
              </a:lnSpc>
              <a:spcAft>
                <a:spcPts val="2400"/>
              </a:spcAft>
            </a:pPr>
            <a:r>
              <a:rPr lang="en-US" dirty="0" smtClean="0"/>
              <a:t>Are there two distinct circuit states?</a:t>
            </a:r>
            <a:r>
              <a:rPr lang="en-US" i="1" dirty="0" smtClean="0"/>
              <a:t/>
            </a:r>
            <a:br>
              <a:rPr lang="en-US" i="1" dirty="0" smtClean="0"/>
            </a:br>
            <a:r>
              <a:rPr lang="en-US" i="1" dirty="0" smtClean="0">
                <a:solidFill>
                  <a:schemeClr val="tx1"/>
                </a:solidFill>
              </a:rPr>
              <a:t>speed smoothly modulates strength</a:t>
            </a:r>
          </a:p>
          <a:p>
            <a:pPr>
              <a:lnSpc>
                <a:spcPct val="100000"/>
              </a:lnSpc>
              <a:spcAft>
                <a:spcPts val="2400"/>
              </a:spcAft>
            </a:pPr>
            <a:r>
              <a:rPr lang="en-US" dirty="0" smtClean="0"/>
              <a:t>Is the whole circuit modulated by behavior?</a:t>
            </a:r>
            <a:r>
              <a:rPr lang="en-US" i="1" dirty="0" smtClean="0"/>
              <a:t/>
            </a:r>
            <a:br>
              <a:rPr lang="en-US" i="1" dirty="0" smtClean="0"/>
            </a:br>
            <a:r>
              <a:rPr lang="en-US" i="1" dirty="0" smtClean="0">
                <a:solidFill>
                  <a:schemeClr val="tx1"/>
                </a:solidFill>
              </a:rPr>
              <a:t>evidence points to </a:t>
            </a:r>
            <a:r>
              <a:rPr lang="en-US" b="1" i="1" dirty="0" smtClean="0">
                <a:solidFill>
                  <a:schemeClr val="tx1"/>
                </a:solidFill>
              </a:rPr>
              <a:t>Schaffer collaterals</a:t>
            </a:r>
          </a:p>
          <a:p>
            <a:pPr>
              <a:lnSpc>
                <a:spcPct val="100000"/>
              </a:lnSpc>
              <a:spcAft>
                <a:spcPts val="2400"/>
              </a:spcAft>
            </a:pPr>
            <a:r>
              <a:rPr lang="en-US" dirty="0" smtClean="0"/>
              <a:t>Can we see functional consequences?</a:t>
            </a:r>
          </a:p>
          <a:p>
            <a:pPr>
              <a:lnSpc>
                <a:spcPct val="100000"/>
              </a:lnSpc>
              <a:spcAft>
                <a:spcPts val="2400"/>
              </a:spcAft>
            </a:pP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6082">
                                            <p:txEl>
                                              <p:pRg st="0" end="0"/>
                                            </p:txEl>
                                          </p:spTgt>
                                        </p:tgtEl>
                                        <p:attrNameLst>
                                          <p:attrName>style.color</p:attrName>
                                        </p:attrNameLst>
                                      </p:cBhvr>
                                      <p:to>
                                        <a:srgbClr val="B2B2B2"/>
                                      </p:to>
                                    </p:animClr>
                                  </p:childTnLst>
                                </p:cTn>
                              </p:par>
                              <p:par>
                                <p:cTn id="7" presetID="3" presetClass="emph" presetSubtype="2" fill="hold" nodeType="withEffect">
                                  <p:stCondLst>
                                    <p:cond delay="0"/>
                                  </p:stCondLst>
                                  <p:childTnLst>
                                    <p:animClr clrSpc="rgb" dir="cw">
                                      <p:cBhvr override="childStyle">
                                        <p:cTn id="8" dur="500" fill="hold"/>
                                        <p:tgtEl>
                                          <p:spTgt spid="46082">
                                            <p:txEl>
                                              <p:pRg st="1" end="1"/>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speed and information flow</a:t>
            </a:r>
          </a:p>
        </p:txBody>
      </p:sp>
      <p:sp>
        <p:nvSpPr>
          <p:cNvPr id="7" name="Content Placeholder 6"/>
          <p:cNvSpPr>
            <a:spLocks noGrp="1"/>
          </p:cNvSpPr>
          <p:nvPr>
            <p:ph idx="1"/>
          </p:nvPr>
        </p:nvSpPr>
        <p:spPr/>
        <p:txBody>
          <a:bodyPr anchor="ctr" anchorCtr="0"/>
          <a:lstStyle/>
          <a:p>
            <a:pPr lvl="1"/>
            <a:endParaRPr lang="en-US" sz="3200" dirty="0" smtClean="0"/>
          </a:p>
          <a:p>
            <a:pPr lvl="1"/>
            <a:endParaRPr lang="en-US" sz="3200" dirty="0" smtClean="0"/>
          </a:p>
          <a:p>
            <a:pPr lvl="1"/>
            <a:endParaRPr lang="en-US" sz="3200" dirty="0" smtClean="0"/>
          </a:p>
          <a:p>
            <a:pPr lvl="1"/>
            <a:r>
              <a:rPr lang="en-US" sz="3200" dirty="0" smtClean="0"/>
              <a:t>Predictions: hippocampal output through CA1 should be</a:t>
            </a:r>
          </a:p>
          <a:p>
            <a:pPr lvl="2">
              <a:lnSpc>
                <a:spcPct val="150000"/>
              </a:lnSpc>
            </a:pPr>
            <a:r>
              <a:rPr lang="en-US" sz="3200" dirty="0" smtClean="0"/>
              <a:t>– driven more by CA3 at low speeds</a:t>
            </a:r>
          </a:p>
          <a:p>
            <a:pPr lvl="2">
              <a:lnSpc>
                <a:spcPct val="150000"/>
              </a:lnSpc>
            </a:pPr>
            <a:r>
              <a:rPr lang="en-US" sz="3200" i="1" dirty="0" smtClean="0"/>
              <a:t>– driven more by EC at high speeds?</a:t>
            </a:r>
          </a:p>
          <a:p>
            <a:pPr lvl="2"/>
            <a:endParaRPr lang="en-US" sz="2800" dirty="0" smtClean="0"/>
          </a:p>
        </p:txBody>
      </p:sp>
      <p:sp>
        <p:nvSpPr>
          <p:cNvPr id="8" name="Rectangle 7"/>
          <p:cNvSpPr/>
          <p:nvPr/>
        </p:nvSpPr>
        <p:spPr>
          <a:xfrm>
            <a:off x="3045661" y="6446837"/>
            <a:ext cx="6315832" cy="535981"/>
          </a:xfrm>
          <a:prstGeom prst="rect">
            <a:avLst/>
          </a:prstGeom>
        </p:spPr>
        <p:txBody>
          <a:bodyPr wrap="none">
            <a:spAutoFit/>
          </a:bodyPr>
          <a:lstStyle/>
          <a:p>
            <a:pPr marL="1322925" lvl="2" indent="-314982" algn="r" eaLnBrk="0">
              <a:spcBef>
                <a:spcPct val="20000"/>
              </a:spcBef>
              <a:spcAft>
                <a:spcPts val="850"/>
              </a:spcAft>
              <a:defRPr/>
            </a:pPr>
            <a:r>
              <a:rPr lang="en-US" sz="3100" i="1" kern="0" dirty="0" smtClean="0">
                <a:solidFill>
                  <a:srgbClr val="1F497D"/>
                </a:solidFill>
                <a:latin typeface="Myriad Pro" pitchFamily="34" charset="0"/>
                <a:cs typeface="Arial" pitchFamily="34" charset="0"/>
              </a:rPr>
              <a:t>collaboration with  Maggie Carr</a:t>
            </a:r>
            <a:endParaRPr lang="en-US" sz="2600" i="1" kern="0" dirty="0" smtClean="0">
              <a:solidFill>
                <a:srgbClr val="1F497D"/>
              </a:solidFill>
              <a:latin typeface="Myriad Pro" pitchFamily="34" charset="0"/>
              <a:cs typeface="Arial" pitchFamily="34" charset="0"/>
            </a:endParaRPr>
          </a:p>
        </p:txBody>
      </p:sp>
      <p:grpSp>
        <p:nvGrpSpPr>
          <p:cNvPr id="9" name="Group 31"/>
          <p:cNvGrpSpPr/>
          <p:nvPr/>
        </p:nvGrpSpPr>
        <p:grpSpPr>
          <a:xfrm>
            <a:off x="2091790" y="1341437"/>
            <a:ext cx="5767922" cy="2245630"/>
            <a:chOff x="3132137" y="2843213"/>
            <a:chExt cx="6784975" cy="2641600"/>
          </a:xfrm>
        </p:grpSpPr>
        <p:sp>
          <p:nvSpPr>
            <p:cNvPr id="10" name="Freeform 227"/>
            <p:cNvSpPr>
              <a:spLocks/>
            </p:cNvSpPr>
            <p:nvPr/>
          </p:nvSpPr>
          <p:spPr bwMode="auto">
            <a:xfrm>
              <a:off x="5037137" y="4138613"/>
              <a:ext cx="1184275" cy="679450"/>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3200" b="1" spc="100" dirty="0" smtClean="0">
                  <a:solidFill>
                    <a:schemeClr val="tx1"/>
                  </a:solidFill>
                  <a:latin typeface="Myriad Pro Light" pitchFamily="34" charset="0"/>
                </a:rPr>
                <a:t>DG</a:t>
              </a:r>
              <a:endParaRPr lang="en-US" sz="3200" b="1" spc="100" dirty="0">
                <a:solidFill>
                  <a:schemeClr val="tx1"/>
                </a:solidFill>
                <a:latin typeface="Myriad Pro Light" pitchFamily="34" charset="0"/>
              </a:endParaRPr>
            </a:p>
          </p:txBody>
        </p:sp>
        <p:sp>
          <p:nvSpPr>
            <p:cNvPr id="11" name="Freeform 232"/>
            <p:cNvSpPr>
              <a:spLocks/>
            </p:cNvSpPr>
            <p:nvPr/>
          </p:nvSpPr>
          <p:spPr bwMode="auto">
            <a:xfrm>
              <a:off x="8121650" y="3148013"/>
              <a:ext cx="1182687" cy="679450"/>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3200" b="1" spc="100" dirty="0" smtClean="0">
                  <a:solidFill>
                    <a:schemeClr val="tx1"/>
                  </a:solidFill>
                  <a:latin typeface="Myriad Pro Light" pitchFamily="34" charset="0"/>
                </a:rPr>
                <a:t>CA1</a:t>
              </a:r>
              <a:endParaRPr lang="en-US" sz="3200" b="1" spc="100" dirty="0">
                <a:solidFill>
                  <a:schemeClr val="tx1"/>
                </a:solidFill>
                <a:latin typeface="Myriad Pro Light" pitchFamily="34" charset="0"/>
              </a:endParaRPr>
            </a:p>
          </p:txBody>
        </p:sp>
        <p:sp>
          <p:nvSpPr>
            <p:cNvPr id="12" name="Freeform 242"/>
            <p:cNvSpPr>
              <a:spLocks/>
            </p:cNvSpPr>
            <p:nvPr/>
          </p:nvSpPr>
          <p:spPr bwMode="auto">
            <a:xfrm>
              <a:off x="3817937" y="3170237"/>
              <a:ext cx="1189037" cy="679450"/>
            </a:xfrm>
            <a:custGeom>
              <a:avLst/>
              <a:gdLst/>
              <a:ahLst/>
              <a:cxnLst>
                <a:cxn ang="0">
                  <a:pos x="200" y="74"/>
                </a:cxn>
                <a:cxn ang="0">
                  <a:pos x="160" y="114"/>
                </a:cxn>
                <a:cxn ang="0">
                  <a:pos x="40" y="114"/>
                </a:cxn>
                <a:cxn ang="0">
                  <a:pos x="0" y="74"/>
                </a:cxn>
                <a:cxn ang="0">
                  <a:pos x="0" y="40"/>
                </a:cxn>
                <a:cxn ang="0">
                  <a:pos x="40" y="0"/>
                </a:cxn>
                <a:cxn ang="0">
                  <a:pos x="160" y="0"/>
                </a:cxn>
                <a:cxn ang="0">
                  <a:pos x="200" y="40"/>
                </a:cxn>
                <a:cxn ang="0">
                  <a:pos x="200" y="74"/>
                </a:cxn>
              </a:cxnLst>
              <a:rect l="0" t="0" r="r" b="b"/>
              <a:pathLst>
                <a:path w="200" h="114">
                  <a:moveTo>
                    <a:pt x="200" y="74"/>
                  </a:moveTo>
                  <a:cubicBezTo>
                    <a:pt x="200" y="96"/>
                    <a:pt x="182" y="114"/>
                    <a:pt x="160" y="114"/>
                  </a:cubicBezTo>
                  <a:cubicBezTo>
                    <a:pt x="40" y="114"/>
                    <a:pt x="40" y="114"/>
                    <a:pt x="40" y="114"/>
                  </a:cubicBezTo>
                  <a:cubicBezTo>
                    <a:pt x="18" y="114"/>
                    <a:pt x="0" y="96"/>
                    <a:pt x="0" y="74"/>
                  </a:cubicBezTo>
                  <a:cubicBezTo>
                    <a:pt x="0" y="40"/>
                    <a:pt x="0" y="40"/>
                    <a:pt x="0" y="40"/>
                  </a:cubicBezTo>
                  <a:cubicBezTo>
                    <a:pt x="0" y="18"/>
                    <a:pt x="18" y="0"/>
                    <a:pt x="40" y="0"/>
                  </a:cubicBezTo>
                  <a:cubicBezTo>
                    <a:pt x="160" y="0"/>
                    <a:pt x="160" y="0"/>
                    <a:pt x="160" y="0"/>
                  </a:cubicBezTo>
                  <a:cubicBezTo>
                    <a:pt x="182" y="0"/>
                    <a:pt x="200" y="18"/>
                    <a:pt x="200" y="40"/>
                  </a:cubicBezTo>
                  <a:lnTo>
                    <a:pt x="200" y="74"/>
                  </a:lnTo>
                  <a:close/>
                </a:path>
              </a:pathLst>
            </a:custGeom>
            <a:solidFill>
              <a:schemeClr val="tx1">
                <a:lumMod val="50000"/>
                <a:lumOff val="50000"/>
              </a:schemeClr>
            </a:solidFill>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ctr" anchorCtr="1" compatLnSpc="1">
              <a:prstTxWarp prst="textNoShape">
                <a:avLst/>
              </a:prstTxWarp>
            </a:bodyPr>
            <a:lstStyle/>
            <a:p>
              <a:r>
                <a:rPr lang="en-US" sz="3200" b="1" spc="100" dirty="0" smtClean="0">
                  <a:latin typeface="Myriad Pro Light" pitchFamily="34" charset="0"/>
                </a:rPr>
                <a:t>EC</a:t>
              </a:r>
              <a:endParaRPr lang="en-US" sz="3200" b="1" spc="100" dirty="0">
                <a:latin typeface="Myriad Pro Light" pitchFamily="34" charset="0"/>
              </a:endParaRPr>
            </a:p>
          </p:txBody>
        </p:sp>
        <p:sp>
          <p:nvSpPr>
            <p:cNvPr id="13" name="Freeform 251"/>
            <p:cNvSpPr>
              <a:spLocks/>
            </p:cNvSpPr>
            <p:nvPr/>
          </p:nvSpPr>
          <p:spPr bwMode="auto">
            <a:xfrm flipV="1">
              <a:off x="6942269" y="4895868"/>
              <a:ext cx="861880" cy="588945"/>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chemeClr val="accent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4" name="Line 288"/>
            <p:cNvSpPr>
              <a:spLocks noChangeShapeType="1"/>
            </p:cNvSpPr>
            <p:nvPr/>
          </p:nvSpPr>
          <p:spPr bwMode="auto">
            <a:xfrm flipV="1">
              <a:off x="5189538" y="3529013"/>
              <a:ext cx="2743200" cy="0"/>
            </a:xfrm>
            <a:prstGeom prst="line">
              <a:avLst/>
            </a:prstGeom>
            <a:noFill/>
            <a:ln w="50800" cap="flat">
              <a:solidFill>
                <a:schemeClr val="accent3"/>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5" name="Line 290"/>
            <p:cNvSpPr>
              <a:spLocks noChangeShapeType="1"/>
            </p:cNvSpPr>
            <p:nvPr/>
          </p:nvSpPr>
          <p:spPr bwMode="auto">
            <a:xfrm flipV="1">
              <a:off x="9391650" y="3452813"/>
              <a:ext cx="525462"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6" name="Freeform 236"/>
            <p:cNvSpPr>
              <a:spLocks/>
            </p:cNvSpPr>
            <p:nvPr/>
          </p:nvSpPr>
          <p:spPr bwMode="auto">
            <a:xfrm>
              <a:off x="6865937" y="4138613"/>
              <a:ext cx="1182687" cy="679450"/>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3200" b="1" spc="100" dirty="0" smtClean="0">
                  <a:solidFill>
                    <a:schemeClr val="tx1"/>
                  </a:solidFill>
                  <a:latin typeface="Myriad Pro Light" pitchFamily="34" charset="0"/>
                </a:rPr>
                <a:t>CA3</a:t>
              </a:r>
              <a:endParaRPr lang="en-US" sz="3200" b="1" spc="100" dirty="0">
                <a:solidFill>
                  <a:schemeClr val="tx1"/>
                </a:solidFill>
                <a:latin typeface="Myriad Pro Light" pitchFamily="34" charset="0"/>
              </a:endParaRPr>
            </a:p>
          </p:txBody>
        </p:sp>
        <p:sp>
          <p:nvSpPr>
            <p:cNvPr id="17" name="Line 290"/>
            <p:cNvSpPr>
              <a:spLocks noChangeShapeType="1"/>
            </p:cNvSpPr>
            <p:nvPr/>
          </p:nvSpPr>
          <p:spPr bwMode="auto">
            <a:xfrm flipV="1">
              <a:off x="6281736" y="4463646"/>
              <a:ext cx="569912" cy="0"/>
            </a:xfrm>
            <a:prstGeom prst="line">
              <a:avLst/>
            </a:prstGeom>
            <a:noFill/>
            <a:ln w="50800" cap="flat">
              <a:solidFill>
                <a:schemeClr val="accent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nvGrpSpPr>
            <p:cNvPr id="18" name="Group 29"/>
            <p:cNvGrpSpPr/>
            <p:nvPr/>
          </p:nvGrpSpPr>
          <p:grpSpPr>
            <a:xfrm>
              <a:off x="3132137" y="2843213"/>
              <a:ext cx="569912" cy="1219200"/>
              <a:chOff x="4430712" y="1700213"/>
              <a:chExt cx="569912" cy="1219200"/>
            </a:xfrm>
          </p:grpSpPr>
          <p:sp>
            <p:nvSpPr>
              <p:cNvPr id="21" name="Line 247"/>
              <p:cNvSpPr>
                <a:spLocks noChangeShapeType="1"/>
              </p:cNvSpPr>
              <p:nvPr/>
            </p:nvSpPr>
            <p:spPr bwMode="auto">
              <a:xfrm flipV="1">
                <a:off x="4430712" y="2462213"/>
                <a:ext cx="533400" cy="45720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22" name="Line 290"/>
              <p:cNvSpPr>
                <a:spLocks noChangeShapeType="1"/>
              </p:cNvSpPr>
              <p:nvPr/>
            </p:nvSpPr>
            <p:spPr bwMode="auto">
              <a:xfrm flipV="1">
                <a:off x="4430712" y="2309813"/>
                <a:ext cx="569912"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23" name="Line 247"/>
              <p:cNvSpPr>
                <a:spLocks noChangeShapeType="1"/>
              </p:cNvSpPr>
              <p:nvPr/>
            </p:nvSpPr>
            <p:spPr bwMode="auto">
              <a:xfrm>
                <a:off x="4430712" y="1700213"/>
                <a:ext cx="533400" cy="45720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sp>
          <p:nvSpPr>
            <p:cNvPr id="19" name="Arc 18"/>
            <p:cNvSpPr/>
            <p:nvPr/>
          </p:nvSpPr>
          <p:spPr bwMode="auto">
            <a:xfrm rot="5400000">
              <a:off x="7704137" y="3376613"/>
              <a:ext cx="1066800" cy="1066800"/>
            </a:xfrm>
            <a:prstGeom prst="arc">
              <a:avLst/>
            </a:prstGeom>
            <a:ln w="50800">
              <a:miter lim="800000"/>
              <a:headEnd type="triangle" w="lg" len="lg"/>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0" name="Arc 19"/>
            <p:cNvSpPr/>
            <p:nvPr/>
          </p:nvSpPr>
          <p:spPr bwMode="auto">
            <a:xfrm rot="10800000">
              <a:off x="4427537" y="3452813"/>
              <a:ext cx="1066800" cy="1066800"/>
            </a:xfrm>
            <a:prstGeom prst="arc">
              <a:avLst/>
            </a:prstGeom>
            <a:ln w="50800">
              <a:miter lim="800000"/>
              <a:headEnd type="triangle" w="lg" len="lg"/>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dirty="0" err="1" smtClean="0"/>
              <a:t>hippocampal</a:t>
            </a:r>
            <a:r>
              <a:rPr lang="en-US" dirty="0" smtClean="0"/>
              <a:t> circuit: simple model </a:t>
            </a:r>
          </a:p>
        </p:txBody>
      </p:sp>
      <p:sp>
        <p:nvSpPr>
          <p:cNvPr id="7" name="TextBox 6"/>
          <p:cNvSpPr txBox="1"/>
          <p:nvPr/>
        </p:nvSpPr>
        <p:spPr>
          <a:xfrm>
            <a:off x="530081" y="2619958"/>
            <a:ext cx="1377237" cy="893834"/>
          </a:xfrm>
          <a:prstGeom prst="rect">
            <a:avLst/>
          </a:prstGeom>
          <a:noFill/>
        </p:spPr>
        <p:txBody>
          <a:bodyPr wrap="none" rtlCol="0">
            <a:spAutoFit/>
          </a:bodyPr>
          <a:lstStyle/>
          <a:p>
            <a:pPr algn="ctr"/>
            <a:r>
              <a:rPr lang="en-US" sz="2800" dirty="0" smtClean="0">
                <a:latin typeface="Myriad Pro" pitchFamily="34" charset="0"/>
              </a:rPr>
              <a:t>Sensory</a:t>
            </a:r>
          </a:p>
          <a:p>
            <a:pPr algn="ctr"/>
            <a:r>
              <a:rPr lang="en-US" sz="2800" dirty="0" smtClean="0">
                <a:latin typeface="Myriad Pro" pitchFamily="34" charset="0"/>
              </a:rPr>
              <a:t>Input</a:t>
            </a:r>
            <a:endParaRPr lang="en-US" sz="2800" dirty="0">
              <a:latin typeface="Myriad Pro" pitchFamily="34" charset="0"/>
            </a:endParaRPr>
          </a:p>
        </p:txBody>
      </p:sp>
      <p:sp>
        <p:nvSpPr>
          <p:cNvPr id="22" name="Rounded Rectangle 21"/>
          <p:cNvSpPr/>
          <p:nvPr/>
        </p:nvSpPr>
        <p:spPr bwMode="auto">
          <a:xfrm>
            <a:off x="6335712" y="2520283"/>
            <a:ext cx="2895600" cy="12192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r>
              <a:rPr lang="en-US" sz="3200" dirty="0" smtClean="0">
                <a:latin typeface="Myriad Pro" pitchFamily="34" charset="0"/>
              </a:rPr>
              <a:t>hippocampus</a:t>
            </a:r>
          </a:p>
          <a:p>
            <a:pPr algn="ctr"/>
            <a:r>
              <a:rPr lang="en-US" sz="2400" dirty="0" smtClean="0">
                <a:latin typeface="Myriad Pro" pitchFamily="34" charset="0"/>
              </a:rPr>
              <a:t>(rapid plasticity)</a:t>
            </a:r>
            <a:endParaRPr kumimoji="0" lang="en-US" sz="1800" b="0" i="0" u="none" strike="noStrike" cap="none" normalizeH="0" baseline="0" dirty="0" smtClean="0">
              <a:ln>
                <a:noFill/>
              </a:ln>
              <a:effectLst/>
              <a:latin typeface="Myriad Pro" pitchFamily="34" charset="0"/>
            </a:endParaRPr>
          </a:p>
        </p:txBody>
      </p:sp>
      <p:sp>
        <p:nvSpPr>
          <p:cNvPr id="24" name="Rounded Rectangle 23"/>
          <p:cNvSpPr/>
          <p:nvPr/>
        </p:nvSpPr>
        <p:spPr bwMode="auto">
          <a:xfrm>
            <a:off x="2754312" y="2520283"/>
            <a:ext cx="2667000" cy="1219200"/>
          </a:xfrm>
          <a:prstGeom prst="round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1" compatLnSpc="1">
            <a:prstTxWarp prst="textNoShape">
              <a:avLst/>
            </a:prstTxWarp>
          </a:bodyPr>
          <a:lstStyle/>
          <a:p>
            <a:pPr algn="ctr"/>
            <a:r>
              <a:rPr lang="en-US" sz="3200" dirty="0" err="1" smtClean="0">
                <a:latin typeface="Myriad Pro" pitchFamily="34" charset="0"/>
              </a:rPr>
              <a:t>neocortex</a:t>
            </a:r>
            <a:endParaRPr lang="en-US" sz="3200" dirty="0" smtClean="0">
              <a:latin typeface="Myriad Pro" pitchFamily="34" charset="0"/>
            </a:endParaRPr>
          </a:p>
          <a:p>
            <a:pPr algn="ctr"/>
            <a:r>
              <a:rPr lang="en-US" sz="2400" dirty="0" smtClean="0">
                <a:latin typeface="Myriad Pro" pitchFamily="34" charset="0"/>
              </a:rPr>
              <a:t>(slow plasticity)</a:t>
            </a:r>
            <a:endParaRPr kumimoji="0" lang="en-US" sz="2400" b="0" i="0" u="none" strike="noStrike" cap="none" normalizeH="0" baseline="0" dirty="0" smtClean="0">
              <a:ln>
                <a:noFill/>
              </a:ln>
              <a:effectLst/>
              <a:latin typeface="Myriad Pro" pitchFamily="34" charset="0"/>
            </a:endParaRPr>
          </a:p>
        </p:txBody>
      </p:sp>
      <p:cxnSp>
        <p:nvCxnSpPr>
          <p:cNvPr id="28" name="Straight Arrow Connector 27"/>
          <p:cNvCxnSpPr>
            <a:stCxn id="24" idx="3"/>
            <a:endCxn id="22" idx="1"/>
          </p:cNvCxnSpPr>
          <p:nvPr/>
        </p:nvCxnSpPr>
        <p:spPr bwMode="auto">
          <a:xfrm>
            <a:off x="5421312" y="3129883"/>
            <a:ext cx="914400" cy="1588"/>
          </a:xfrm>
          <a:prstGeom prst="straightConnector1">
            <a:avLst/>
          </a:prstGeom>
          <a:solidFill>
            <a:srgbClr val="00B8FF"/>
          </a:solidFill>
          <a:ln w="38100" cap="flat" cmpd="sng" algn="ctr">
            <a:solidFill>
              <a:schemeClr val="tx2"/>
            </a:solidFill>
            <a:prstDash val="solid"/>
            <a:round/>
            <a:headEnd type="none" w="med" len="med"/>
            <a:tailEnd type="arrow"/>
          </a:ln>
          <a:effectLst/>
        </p:spPr>
      </p:cxnSp>
      <p:cxnSp>
        <p:nvCxnSpPr>
          <p:cNvPr id="33" name="Straight Arrow Connector 32"/>
          <p:cNvCxnSpPr>
            <a:stCxn id="7" idx="3"/>
            <a:endCxn id="24" idx="1"/>
          </p:cNvCxnSpPr>
          <p:nvPr/>
        </p:nvCxnSpPr>
        <p:spPr bwMode="auto">
          <a:xfrm>
            <a:off x="1907318" y="3066875"/>
            <a:ext cx="846994" cy="63008"/>
          </a:xfrm>
          <a:prstGeom prst="curvedConnector3">
            <a:avLst>
              <a:gd name="adj1" fmla="val 50000"/>
            </a:avLst>
          </a:prstGeom>
          <a:solidFill>
            <a:srgbClr val="00B8FF"/>
          </a:solidFill>
          <a:ln w="38100" cap="flat" cmpd="sng" algn="ctr">
            <a:solidFill>
              <a:schemeClr val="tx2"/>
            </a:solidFill>
            <a:prstDash val="solid"/>
            <a:round/>
            <a:headEnd type="none" w="med" len="med"/>
            <a:tailEnd type="arrow"/>
          </a:ln>
          <a:effectLst/>
        </p:spPr>
      </p:cxnSp>
      <p:cxnSp>
        <p:nvCxnSpPr>
          <p:cNvPr id="40" name="Elbow Connector 39"/>
          <p:cNvCxnSpPr>
            <a:stCxn id="22" idx="2"/>
            <a:endCxn id="24" idx="2"/>
          </p:cNvCxnSpPr>
          <p:nvPr/>
        </p:nvCxnSpPr>
        <p:spPr bwMode="auto">
          <a:xfrm rot="5400000">
            <a:off x="5935662" y="1891633"/>
            <a:ext cx="1588" cy="3695700"/>
          </a:xfrm>
          <a:prstGeom prst="bentConnector3">
            <a:avLst>
              <a:gd name="adj1" fmla="val 44701777"/>
            </a:avLst>
          </a:prstGeom>
          <a:solidFill>
            <a:srgbClr val="00B8FF"/>
          </a:solidFill>
          <a:ln w="38100" cap="flat" cmpd="sng" algn="ctr">
            <a:solidFill>
              <a:schemeClr val="tx2"/>
            </a:solidFill>
            <a:prstDash val="solid"/>
            <a:round/>
            <a:headEnd type="none" w="med" len="med"/>
            <a:tailEnd type="arrow"/>
          </a:ln>
          <a:effectLst/>
        </p:spPr>
      </p:cxnSp>
      <p:sp>
        <p:nvSpPr>
          <p:cNvPr id="47" name="TextBox 46"/>
          <p:cNvSpPr txBox="1"/>
          <p:nvPr/>
        </p:nvSpPr>
        <p:spPr>
          <a:xfrm>
            <a:off x="620712" y="4807950"/>
            <a:ext cx="8915400" cy="2096087"/>
          </a:xfrm>
          <a:prstGeom prst="rect">
            <a:avLst/>
          </a:prstGeom>
          <a:noFill/>
        </p:spPr>
        <p:txBody>
          <a:bodyPr wrap="square" rtlCol="0">
            <a:spAutoFit/>
          </a:bodyPr>
          <a:lstStyle/>
          <a:p>
            <a:pPr marL="457200" indent="-457200"/>
            <a:r>
              <a:rPr lang="en-US" sz="2800" dirty="0" smtClean="0">
                <a:latin typeface="Myriad Pro" pitchFamily="34" charset="0"/>
              </a:rPr>
              <a:t>Provide spatial information (“</a:t>
            </a:r>
            <a:r>
              <a:rPr lang="en-US" sz="2800" i="1" dirty="0" smtClean="0">
                <a:latin typeface="Myriad Pro" pitchFamily="34" charset="0"/>
              </a:rPr>
              <a:t>Where am I now?“)</a:t>
            </a:r>
          </a:p>
          <a:p>
            <a:pPr marL="457200" indent="-457200"/>
            <a:endParaRPr lang="en-US" sz="2800" dirty="0" smtClean="0">
              <a:latin typeface="Myriad Pro" pitchFamily="34" charset="0"/>
            </a:endParaRPr>
          </a:p>
          <a:p>
            <a:pPr marL="457200" indent="-457200"/>
            <a:r>
              <a:rPr lang="en-US" sz="2800" dirty="0" smtClean="0">
                <a:latin typeface="Myriad Pro" pitchFamily="34" charset="0"/>
              </a:rPr>
              <a:t>Retrieve recently learned sequences </a:t>
            </a:r>
            <a:r>
              <a:rPr lang="en-US" sz="2800" i="1" dirty="0" smtClean="0">
                <a:latin typeface="Myriad Pro" pitchFamily="34" charset="0"/>
              </a:rPr>
              <a:t>(“What was I doing?”)</a:t>
            </a:r>
          </a:p>
          <a:p>
            <a:pPr marL="457200" indent="-457200"/>
            <a:endParaRPr lang="en-US" sz="2800" i="1" dirty="0" smtClean="0">
              <a:latin typeface="Myriad Pro" pitchFamily="34" charset="0"/>
            </a:endParaRPr>
          </a:p>
          <a:p>
            <a:r>
              <a:rPr lang="en-US" sz="2800" dirty="0" smtClean="0">
                <a:latin typeface="Myriad Pro" pitchFamily="34" charset="0"/>
              </a:rPr>
              <a:t>Consolidate into long term storage (</a:t>
            </a:r>
            <a:r>
              <a:rPr lang="en-US" sz="2800" i="1" dirty="0" smtClean="0">
                <a:latin typeface="Myriad Pro" pitchFamily="34" charset="0"/>
              </a:rPr>
              <a:t>“What did I do?”</a:t>
            </a:r>
            <a:r>
              <a:rPr lang="en-US" sz="2800" dirty="0" smtClean="0">
                <a:latin typeface="Myriad Pro" pitchFamily="34" charset="0"/>
              </a:rPr>
              <a:t>)</a:t>
            </a:r>
          </a:p>
        </p:txBody>
      </p:sp>
      <p:sp>
        <p:nvSpPr>
          <p:cNvPr id="21" name="TextBox 20"/>
          <p:cNvSpPr txBox="1"/>
          <p:nvPr/>
        </p:nvSpPr>
        <p:spPr>
          <a:xfrm>
            <a:off x="7783512" y="3839158"/>
            <a:ext cx="1149995" cy="550279"/>
          </a:xfrm>
          <a:prstGeom prst="rect">
            <a:avLst/>
          </a:prstGeom>
          <a:noFill/>
        </p:spPr>
        <p:txBody>
          <a:bodyPr wrap="none" rtlCol="0">
            <a:spAutoFit/>
          </a:bodyPr>
          <a:lstStyle/>
          <a:p>
            <a:r>
              <a:rPr lang="en-US" sz="3200" b="1" dirty="0" smtClean="0">
                <a:solidFill>
                  <a:schemeClr val="bg1">
                    <a:lumMod val="65000"/>
                  </a:schemeClr>
                </a:solidFill>
                <a:latin typeface="Myriad Pro Light" pitchFamily="34" charset="0"/>
              </a:rPr>
              <a:t>(CA1)</a:t>
            </a:r>
            <a:endParaRPr lang="en-US" sz="3200" b="1" dirty="0">
              <a:solidFill>
                <a:schemeClr val="bg1">
                  <a:lumMod val="65000"/>
                </a:schemeClr>
              </a:solidFill>
              <a:latin typeface="Myriad Pro Light" pitchFamily="34" charset="0"/>
            </a:endParaRPr>
          </a:p>
        </p:txBody>
      </p:sp>
      <p:sp>
        <p:nvSpPr>
          <p:cNvPr id="23" name="TextBox 22"/>
          <p:cNvSpPr txBox="1"/>
          <p:nvPr/>
        </p:nvSpPr>
        <p:spPr>
          <a:xfrm>
            <a:off x="5421312" y="2450679"/>
            <a:ext cx="890500" cy="550279"/>
          </a:xfrm>
          <a:prstGeom prst="rect">
            <a:avLst/>
          </a:prstGeom>
          <a:noFill/>
        </p:spPr>
        <p:txBody>
          <a:bodyPr wrap="none" rtlCol="0">
            <a:spAutoFit/>
          </a:bodyPr>
          <a:lstStyle/>
          <a:p>
            <a:r>
              <a:rPr lang="en-US" sz="3200" b="1" dirty="0" smtClean="0">
                <a:solidFill>
                  <a:schemeClr val="bg1">
                    <a:lumMod val="65000"/>
                  </a:schemeClr>
                </a:solidFill>
                <a:latin typeface="Myriad Pro Light" pitchFamily="34" charset="0"/>
              </a:rPr>
              <a:t>(EC)</a:t>
            </a:r>
            <a:endParaRPr lang="en-US" sz="3200" b="1" dirty="0">
              <a:solidFill>
                <a:schemeClr val="bg1">
                  <a:lumMod val="65000"/>
                </a:schemeClr>
              </a:solidFill>
              <a:latin typeface="Myriad Pro Light" pitchFamily="34" charset="0"/>
            </a:endParaRPr>
          </a:p>
        </p:txBody>
      </p:sp>
      <p:sp>
        <p:nvSpPr>
          <p:cNvPr id="12" name="Rectangle 11"/>
          <p:cNvSpPr/>
          <p:nvPr/>
        </p:nvSpPr>
        <p:spPr>
          <a:xfrm>
            <a:off x="4659312" y="1722437"/>
            <a:ext cx="5050422" cy="493084"/>
          </a:xfrm>
          <a:prstGeom prst="rect">
            <a:avLst/>
          </a:prstGeom>
        </p:spPr>
        <p:txBody>
          <a:bodyPr wrap="none">
            <a:spAutoFit/>
          </a:bodyPr>
          <a:lstStyle/>
          <a:p>
            <a:pPr marL="457200" lvl="0" indent="-457200"/>
            <a:r>
              <a:rPr lang="en-US" sz="2800" dirty="0" smtClean="0">
                <a:solidFill>
                  <a:prstClr val="black"/>
                </a:solidFill>
                <a:latin typeface="Myriad Pro" pitchFamily="34" charset="0"/>
              </a:rPr>
              <a:t>Rapidly encode new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ripples</a:t>
            </a:r>
            <a:endParaRPr lang="en-US" dirty="0"/>
          </a:p>
        </p:txBody>
      </p:sp>
      <p:pic>
        <p:nvPicPr>
          <p:cNvPr id="8" name="Picture 7" descr="ripplesSlope.png"/>
          <p:cNvPicPr>
            <a:picLocks noChangeAspect="1"/>
          </p:cNvPicPr>
          <p:nvPr/>
        </p:nvPicPr>
        <p:blipFill>
          <a:blip r:embed="rId2" cstate="print"/>
          <a:stretch>
            <a:fillRect/>
          </a:stretch>
        </p:blipFill>
        <p:spPr>
          <a:xfrm>
            <a:off x="789487" y="2532187"/>
            <a:ext cx="9051425" cy="4448050"/>
          </a:xfrm>
          <a:prstGeom prst="rect">
            <a:avLst/>
          </a:prstGeom>
        </p:spPr>
      </p:pic>
      <p:grpSp>
        <p:nvGrpSpPr>
          <p:cNvPr id="10" name="Group 34"/>
          <p:cNvGrpSpPr/>
          <p:nvPr/>
        </p:nvGrpSpPr>
        <p:grpSpPr>
          <a:xfrm>
            <a:off x="2906712" y="1284906"/>
            <a:ext cx="4038600" cy="1047131"/>
            <a:chOff x="5718211" y="1570975"/>
            <a:chExt cx="5690756" cy="1475502"/>
          </a:xfrm>
        </p:grpSpPr>
        <p:sp>
          <p:nvSpPr>
            <p:cNvPr id="12" name="Freeform 227"/>
            <p:cNvSpPr>
              <a:spLocks/>
            </p:cNvSpPr>
            <p:nvPr/>
          </p:nvSpPr>
          <p:spPr bwMode="auto">
            <a:xfrm>
              <a:off x="5718211" y="2215211"/>
              <a:ext cx="1448888"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DG</a:t>
              </a:r>
              <a:endParaRPr lang="en-US" sz="2800" b="1" spc="100" dirty="0">
                <a:solidFill>
                  <a:schemeClr val="tx1"/>
                </a:solidFill>
                <a:latin typeface="Myriad Pro Light" pitchFamily="34" charset="0"/>
              </a:endParaRPr>
            </a:p>
          </p:txBody>
        </p:sp>
        <p:sp>
          <p:nvSpPr>
            <p:cNvPr id="14" name="Freeform 232"/>
            <p:cNvSpPr>
              <a:spLocks/>
            </p:cNvSpPr>
            <p:nvPr/>
          </p:nvSpPr>
          <p:spPr bwMode="auto">
            <a:xfrm>
              <a:off x="9962022" y="221521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CA1</a:t>
              </a:r>
              <a:endParaRPr lang="en-US" sz="2800" b="1" spc="100" dirty="0">
                <a:solidFill>
                  <a:schemeClr val="tx1"/>
                </a:solidFill>
                <a:latin typeface="Myriad Pro Light" pitchFamily="34" charset="0"/>
              </a:endParaRPr>
            </a:p>
          </p:txBody>
        </p:sp>
        <p:sp>
          <p:nvSpPr>
            <p:cNvPr id="15" name="Freeform 251"/>
            <p:cNvSpPr>
              <a:spLocks/>
            </p:cNvSpPr>
            <p:nvPr/>
          </p:nvSpPr>
          <p:spPr bwMode="auto">
            <a:xfrm>
              <a:off x="8136685" y="1570975"/>
              <a:ext cx="747708" cy="510928"/>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38100" cap="flat">
              <a:solidFill>
                <a:schemeClr val="tx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sz="2800"/>
            </a:p>
          </p:txBody>
        </p:sp>
        <p:sp>
          <p:nvSpPr>
            <p:cNvPr id="16" name="Freeform 236"/>
            <p:cNvSpPr>
              <a:spLocks/>
            </p:cNvSpPr>
            <p:nvPr/>
          </p:nvSpPr>
          <p:spPr bwMode="auto">
            <a:xfrm>
              <a:off x="7814567" y="221521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CA3</a:t>
              </a:r>
              <a:endParaRPr lang="en-US" sz="2800" b="1" spc="100" dirty="0">
                <a:solidFill>
                  <a:schemeClr val="tx1"/>
                </a:solidFill>
                <a:latin typeface="Myriad Pro Light" pitchFamily="34" charset="0"/>
              </a:endParaRPr>
            </a:p>
          </p:txBody>
        </p:sp>
        <p:cxnSp>
          <p:nvCxnSpPr>
            <p:cNvPr id="17" name="Straight Arrow Connector 16"/>
            <p:cNvCxnSpPr/>
            <p:nvPr/>
          </p:nvCxnSpPr>
          <p:spPr bwMode="auto">
            <a:xfrm>
              <a:off x="9368885" y="2644703"/>
              <a:ext cx="536864" cy="2238"/>
            </a:xfrm>
            <a:prstGeom prst="straightConnector1">
              <a:avLst/>
            </a:prstGeom>
            <a:solidFill>
              <a:srgbClr val="00B8FF"/>
            </a:solidFill>
            <a:ln w="38100" cap="flat" cmpd="sng" algn="ctr">
              <a:solidFill>
                <a:schemeClr val="tx2"/>
              </a:solidFill>
              <a:prstDash val="solid"/>
              <a:round/>
              <a:headEnd type="none" w="med" len="med"/>
              <a:tailEnd type="triangle" w="lg" len="lg"/>
            </a:ln>
            <a:effectLst/>
          </p:spPr>
        </p:cxnSp>
        <p:cxnSp>
          <p:nvCxnSpPr>
            <p:cNvPr id="18" name="Straight Arrow Connector 17"/>
            <p:cNvCxnSpPr/>
            <p:nvPr/>
          </p:nvCxnSpPr>
          <p:spPr bwMode="auto">
            <a:xfrm>
              <a:off x="7221430" y="2644703"/>
              <a:ext cx="536864" cy="2238"/>
            </a:xfrm>
            <a:prstGeom prst="straightConnector1">
              <a:avLst/>
            </a:prstGeom>
            <a:solidFill>
              <a:srgbClr val="00B8FF"/>
            </a:solidFill>
            <a:ln w="38100" cap="flat" cmpd="sng" algn="ctr">
              <a:solidFill>
                <a:schemeClr val="bg1">
                  <a:lumMod val="50000"/>
                </a:schemeClr>
              </a:solidFill>
              <a:prstDash val="solid"/>
              <a:round/>
              <a:headEnd type="none" w="med" len="med"/>
              <a:tailEnd type="triangle" w="lg" len="lg"/>
            </a:ln>
            <a:effectLst/>
          </p:spPr>
        </p:cxnSp>
      </p:grpSp>
      <p:sp>
        <p:nvSpPr>
          <p:cNvPr id="20" name="Rectangle 19"/>
          <p:cNvSpPr/>
          <p:nvPr/>
        </p:nvSpPr>
        <p:spPr bwMode="auto">
          <a:xfrm>
            <a:off x="4583112" y="2532187"/>
            <a:ext cx="5486400" cy="44480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grpSp>
        <p:nvGrpSpPr>
          <p:cNvPr id="22" name="Group 21"/>
          <p:cNvGrpSpPr/>
          <p:nvPr/>
        </p:nvGrpSpPr>
        <p:grpSpPr>
          <a:xfrm>
            <a:off x="620712" y="4237037"/>
            <a:ext cx="3810000" cy="2286000"/>
            <a:chOff x="620712" y="4237037"/>
            <a:chExt cx="3810000" cy="2286000"/>
          </a:xfrm>
        </p:grpSpPr>
        <p:sp>
          <p:nvSpPr>
            <p:cNvPr id="19" name="Rectangle 18"/>
            <p:cNvSpPr/>
            <p:nvPr/>
          </p:nvSpPr>
          <p:spPr bwMode="auto">
            <a:xfrm>
              <a:off x="620712" y="4389437"/>
              <a:ext cx="3810000" cy="2133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1" name="Rectangle 20"/>
            <p:cNvSpPr/>
            <p:nvPr/>
          </p:nvSpPr>
          <p:spPr bwMode="auto">
            <a:xfrm>
              <a:off x="2678112" y="4237037"/>
              <a:ext cx="16002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speed dependence – predictions</a:t>
            </a:r>
          </a:p>
        </p:txBody>
      </p:sp>
      <p:sp>
        <p:nvSpPr>
          <p:cNvPr id="7" name="Content Placeholder 6"/>
          <p:cNvSpPr>
            <a:spLocks noGrp="1"/>
          </p:cNvSpPr>
          <p:nvPr>
            <p:ph idx="1"/>
          </p:nvPr>
        </p:nvSpPr>
        <p:spPr/>
        <p:txBody>
          <a:bodyPr anchor="ctr" anchorCtr="0"/>
          <a:lstStyle/>
          <a:p>
            <a:pPr lvl="1"/>
            <a:r>
              <a:rPr lang="en-US" sz="3200" dirty="0" smtClean="0"/>
              <a:t>During learning, </a:t>
            </a:r>
            <a:r>
              <a:rPr lang="en-US" sz="3200" dirty="0" err="1" smtClean="0"/>
              <a:t>hippocampal</a:t>
            </a:r>
            <a:r>
              <a:rPr lang="en-US" sz="3200" dirty="0" smtClean="0"/>
              <a:t> output through CA1 should be </a:t>
            </a:r>
          </a:p>
          <a:p>
            <a:pPr lvl="2">
              <a:lnSpc>
                <a:spcPct val="100000"/>
              </a:lnSpc>
              <a:spcAft>
                <a:spcPts val="1800"/>
              </a:spcAft>
              <a:buClr>
                <a:schemeClr val="tx2"/>
              </a:buClr>
              <a:buFont typeface="Wingdings" pitchFamily="2" charset="2"/>
              <a:buChar char="ü"/>
            </a:pPr>
            <a:r>
              <a:rPr lang="en-US" sz="3200" dirty="0" smtClean="0"/>
              <a:t>driven more by CA3 at low speeds </a:t>
            </a:r>
            <a:br>
              <a:rPr lang="en-US" sz="3200" dirty="0" smtClean="0"/>
            </a:br>
            <a:r>
              <a:rPr lang="en-US" sz="3200" dirty="0" smtClean="0"/>
              <a:t>	</a:t>
            </a:r>
            <a:endParaRPr lang="en-US" sz="3200" i="1" dirty="0" smtClean="0">
              <a:solidFill>
                <a:schemeClr val="tx2"/>
              </a:solidFill>
            </a:endParaRPr>
          </a:p>
          <a:p>
            <a:pPr lvl="2">
              <a:lnSpc>
                <a:spcPct val="100000"/>
              </a:lnSpc>
              <a:spcAft>
                <a:spcPts val="1800"/>
              </a:spcAft>
            </a:pPr>
            <a:r>
              <a:rPr lang="en-US" sz="3200" i="1" dirty="0" smtClean="0"/>
              <a:t>– driven more by EC at high speeds?</a:t>
            </a:r>
          </a:p>
          <a:p>
            <a:pPr lvl="2"/>
            <a:endParaRPr lang="en-US" sz="28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mtClean="0"/>
              <a:t>distinct gamma frequencies in CA1</a:t>
            </a:r>
            <a:endParaRPr lang="en-US" dirty="0" smtClean="0"/>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62322" y="2051824"/>
            <a:ext cx="9742516" cy="4116425"/>
          </a:xfrm>
        </p:spPr>
      </p:pic>
      <p:sp>
        <p:nvSpPr>
          <p:cNvPr id="4" name="Rectangle 3"/>
          <p:cNvSpPr/>
          <p:nvPr/>
        </p:nvSpPr>
        <p:spPr>
          <a:xfrm>
            <a:off x="6752636" y="7152555"/>
            <a:ext cx="3037666" cy="359413"/>
          </a:xfrm>
          <a:prstGeom prst="rect">
            <a:avLst/>
          </a:prstGeom>
        </p:spPr>
        <p:txBody>
          <a:bodyPr wrap="none" lIns="100794" tIns="50397" rIns="100794" bIns="50397">
            <a:spAutoFit/>
          </a:bodyPr>
          <a:lstStyle/>
          <a:p>
            <a:r>
              <a:rPr lang="en-US" dirty="0" err="1" smtClean="0">
                <a:cs typeface="Arial" pitchFamily="34" charset="0"/>
              </a:rPr>
              <a:t>Colgin</a:t>
            </a:r>
            <a:r>
              <a:rPr lang="en-US" dirty="0" smtClean="0">
                <a:cs typeface="Arial" pitchFamily="34" charset="0"/>
              </a:rPr>
              <a:t> et. al., Nature (2009)</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2600" dirty="0" smtClean="0"/>
              <a:t>Gamma Frequency Coherence Across </a:t>
            </a:r>
            <a:r>
              <a:rPr lang="en-US" sz="2600" dirty="0" err="1" smtClean="0"/>
              <a:t>Hippocampal</a:t>
            </a:r>
            <a:r>
              <a:rPr lang="en-US" sz="2600" dirty="0" smtClean="0"/>
              <a:t> </a:t>
            </a:r>
            <a:r>
              <a:rPr lang="en-US" sz="2600" dirty="0" err="1" smtClean="0"/>
              <a:t>Subregions</a:t>
            </a:r>
            <a:endParaRPr lang="en-US" sz="2600" dirty="0" smtClean="0"/>
          </a:p>
        </p:txBody>
      </p:sp>
      <p:sp>
        <p:nvSpPr>
          <p:cNvPr id="8" name="Content Placeholder 7"/>
          <p:cNvSpPr>
            <a:spLocks noGrp="1"/>
          </p:cNvSpPr>
          <p:nvPr>
            <p:ph sz="half" idx="1"/>
          </p:nvPr>
        </p:nvSpPr>
        <p:spPr/>
        <p:txBody>
          <a:bodyPr/>
          <a:lstStyle/>
          <a:p>
            <a:endParaRPr lang="en-US"/>
          </a:p>
        </p:txBody>
      </p:sp>
      <p:sp>
        <p:nvSpPr>
          <p:cNvPr id="9" name="Content Placeholder 8"/>
          <p:cNvSpPr>
            <a:spLocks noGrp="1"/>
          </p:cNvSpPr>
          <p:nvPr>
            <p:ph sz="half" idx="2"/>
          </p:nvPr>
        </p:nvSpPr>
        <p:spPr/>
        <p:txBody>
          <a:bodyPr/>
          <a:lstStyle/>
          <a:p>
            <a:endParaRPr lang="en-US"/>
          </a:p>
        </p:txBody>
      </p:sp>
      <p:sp>
        <p:nvSpPr>
          <p:cNvPr id="4" name="Rectangle 3"/>
          <p:cNvSpPr/>
          <p:nvPr/>
        </p:nvSpPr>
        <p:spPr>
          <a:xfrm>
            <a:off x="5140949" y="7152555"/>
            <a:ext cx="4499604" cy="359413"/>
          </a:xfrm>
          <a:prstGeom prst="rect">
            <a:avLst/>
          </a:prstGeom>
        </p:spPr>
        <p:txBody>
          <a:bodyPr wrap="none" lIns="100794" tIns="50397" rIns="100794" bIns="50397">
            <a:spAutoFit/>
          </a:bodyPr>
          <a:lstStyle/>
          <a:p>
            <a:r>
              <a:rPr lang="en-US" dirty="0" smtClean="0">
                <a:cs typeface="Arial" pitchFamily="34" charset="0"/>
              </a:rPr>
              <a:t>Replication of </a:t>
            </a:r>
            <a:r>
              <a:rPr lang="en-US" dirty="0" err="1" smtClean="0">
                <a:cs typeface="Arial" pitchFamily="34" charset="0"/>
              </a:rPr>
              <a:t>Colgin</a:t>
            </a:r>
            <a:r>
              <a:rPr lang="en-US" dirty="0" smtClean="0">
                <a:cs typeface="Arial" pitchFamily="34" charset="0"/>
              </a:rPr>
              <a:t> et. al., Nature (2009)</a:t>
            </a:r>
            <a:endParaRPr lang="en-US" dirty="0"/>
          </a:p>
        </p:txBody>
      </p:sp>
      <p:pic>
        <p:nvPicPr>
          <p:cNvPr id="6" name="Picture 5" descr="ca3ca1_coherence_example.png"/>
          <p:cNvPicPr>
            <a:picLocks noChangeAspect="1"/>
          </p:cNvPicPr>
          <p:nvPr/>
        </p:nvPicPr>
        <p:blipFill>
          <a:blip r:embed="rId3" cstate="print"/>
          <a:stretch>
            <a:fillRect/>
          </a:stretch>
        </p:blipFill>
        <p:spPr>
          <a:xfrm>
            <a:off x="89428" y="2271452"/>
            <a:ext cx="4786717" cy="3890126"/>
          </a:xfrm>
          <a:prstGeom prst="rect">
            <a:avLst/>
          </a:prstGeom>
        </p:spPr>
      </p:pic>
      <p:pic>
        <p:nvPicPr>
          <p:cNvPr id="7" name="Picture 6" descr="mecca1_coherence_example.png"/>
          <p:cNvPicPr>
            <a:picLocks noChangeAspect="1"/>
          </p:cNvPicPr>
          <p:nvPr/>
        </p:nvPicPr>
        <p:blipFill>
          <a:blip r:embed="rId4" cstate="print"/>
          <a:stretch>
            <a:fillRect/>
          </a:stretch>
        </p:blipFill>
        <p:spPr>
          <a:xfrm>
            <a:off x="5132758" y="2221066"/>
            <a:ext cx="4891075" cy="389071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ecca1_coherence_groupdata.png"/>
          <p:cNvPicPr>
            <a:picLocks noChangeAspect="1"/>
          </p:cNvPicPr>
          <p:nvPr/>
        </p:nvPicPr>
        <p:blipFill>
          <a:blip r:embed="rId3" cstate="print"/>
          <a:stretch>
            <a:fillRect/>
          </a:stretch>
        </p:blipFill>
        <p:spPr>
          <a:xfrm>
            <a:off x="4964112" y="2110926"/>
            <a:ext cx="5035751" cy="3899561"/>
          </a:xfrm>
          <a:prstGeom prst="rect">
            <a:avLst/>
          </a:prstGeom>
        </p:spPr>
      </p:pic>
      <p:sp>
        <p:nvSpPr>
          <p:cNvPr id="60418" name="Rectangle 2"/>
          <p:cNvSpPr>
            <a:spLocks noGrp="1" noChangeArrowheads="1"/>
          </p:cNvSpPr>
          <p:nvPr>
            <p:ph type="title"/>
          </p:nvPr>
        </p:nvSpPr>
        <p:spPr/>
        <p:txBody>
          <a:bodyPr/>
          <a:lstStyle/>
          <a:p>
            <a:pPr eaLnBrk="1" hangingPunct="1"/>
            <a:r>
              <a:rPr lang="en-US" sz="3100" dirty="0" smtClean="0"/>
              <a:t>Coherence During Low and High Gamma Events</a:t>
            </a:r>
          </a:p>
        </p:txBody>
      </p:sp>
      <p:sp>
        <p:nvSpPr>
          <p:cNvPr id="9" name="Content Placeholder 8"/>
          <p:cNvSpPr>
            <a:spLocks noGrp="1"/>
          </p:cNvSpPr>
          <p:nvPr>
            <p:ph sz="half" idx="1"/>
          </p:nvPr>
        </p:nvSpPr>
        <p:spPr/>
        <p:txBody>
          <a:bodyPr/>
          <a:lstStyle/>
          <a:p>
            <a:endParaRPr lang="en-US"/>
          </a:p>
        </p:txBody>
      </p:sp>
      <p:sp>
        <p:nvSpPr>
          <p:cNvPr id="10" name="Content Placeholder 9"/>
          <p:cNvSpPr>
            <a:spLocks noGrp="1"/>
          </p:cNvSpPr>
          <p:nvPr>
            <p:ph sz="half" idx="2"/>
          </p:nvPr>
        </p:nvSpPr>
        <p:spPr/>
        <p:txBody>
          <a:bodyPr/>
          <a:lstStyle/>
          <a:p>
            <a:endParaRPr lang="en-US" dirty="0"/>
          </a:p>
        </p:txBody>
      </p:sp>
      <p:pic>
        <p:nvPicPr>
          <p:cNvPr id="11" name="Picture 10" descr="ca3ca1_coherence_groupdata.png"/>
          <p:cNvPicPr>
            <a:picLocks noChangeAspect="1"/>
          </p:cNvPicPr>
          <p:nvPr/>
        </p:nvPicPr>
        <p:blipFill>
          <a:blip r:embed="rId4" cstate="print"/>
          <a:stretch>
            <a:fillRect/>
          </a:stretch>
        </p:blipFill>
        <p:spPr>
          <a:xfrm>
            <a:off x="6854" y="2083910"/>
            <a:ext cx="5026603" cy="3984307"/>
          </a:xfrm>
          <a:prstGeom prst="rect">
            <a:avLst/>
          </a:prstGeom>
        </p:spPr>
      </p:pic>
      <p:sp>
        <p:nvSpPr>
          <p:cNvPr id="13" name="Rectangle 12"/>
          <p:cNvSpPr/>
          <p:nvPr/>
        </p:nvSpPr>
        <p:spPr>
          <a:xfrm>
            <a:off x="4811712" y="3309708"/>
            <a:ext cx="331006" cy="124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4" name="TextBox 13"/>
          <p:cNvSpPr txBox="1"/>
          <p:nvPr/>
        </p:nvSpPr>
        <p:spPr>
          <a:xfrm>
            <a:off x="4444026" y="6399455"/>
            <a:ext cx="5196527" cy="416608"/>
          </a:xfrm>
          <a:prstGeom prst="rect">
            <a:avLst/>
          </a:prstGeom>
          <a:noFill/>
        </p:spPr>
        <p:txBody>
          <a:bodyPr wrap="none" lIns="100794" tIns="50397" rIns="100794" bIns="50397" rtlCol="0">
            <a:spAutoFit/>
          </a:bodyPr>
          <a:lstStyle/>
          <a:p>
            <a:r>
              <a:rPr lang="en-US" sz="2200" i="1" dirty="0" smtClean="0">
                <a:latin typeface="Myriad Pro" pitchFamily="34" charset="0"/>
              </a:rPr>
              <a:t>Low and high gamma modulate CA1 spiking</a:t>
            </a:r>
            <a:endParaRPr lang="en-US" sz="2200" i="1" dirty="0">
              <a:latin typeface="Myriad Pro" pitchFamily="34" charset="0"/>
            </a:endParaRPr>
          </a:p>
        </p:txBody>
      </p:sp>
      <p:sp>
        <p:nvSpPr>
          <p:cNvPr id="8" name="Rectangle 7"/>
          <p:cNvSpPr/>
          <p:nvPr/>
        </p:nvSpPr>
        <p:spPr>
          <a:xfrm>
            <a:off x="5140949" y="7152555"/>
            <a:ext cx="4499604" cy="359413"/>
          </a:xfrm>
          <a:prstGeom prst="rect">
            <a:avLst/>
          </a:prstGeom>
        </p:spPr>
        <p:txBody>
          <a:bodyPr wrap="none" lIns="100794" tIns="50397" rIns="100794" bIns="50397">
            <a:spAutoFit/>
          </a:bodyPr>
          <a:lstStyle/>
          <a:p>
            <a:r>
              <a:rPr lang="en-US" dirty="0" smtClean="0">
                <a:cs typeface="Arial" pitchFamily="34" charset="0"/>
              </a:rPr>
              <a:t>Replication of </a:t>
            </a:r>
            <a:r>
              <a:rPr lang="en-US" dirty="0" err="1" smtClean="0">
                <a:cs typeface="Arial" pitchFamily="34" charset="0"/>
              </a:rPr>
              <a:t>Colgin</a:t>
            </a:r>
            <a:r>
              <a:rPr lang="en-US" dirty="0" smtClean="0">
                <a:cs typeface="Arial" pitchFamily="34" charset="0"/>
              </a:rPr>
              <a:t> et. al., Nature (2009)</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p:cNvPicPr>
            <a:picLocks noChangeAspect="1"/>
          </p:cNvPicPr>
          <p:nvPr/>
        </p:nvPicPr>
        <p:blipFill rotWithShape="1">
          <a:blip r:embed="rId3" cstate="print">
            <a:extLst>
              <a:ext uri="{28A0092B-C50C-407E-A947-70E740481C1C}">
                <a14:useLocalDpi xmlns:a14="http://schemas.microsoft.com/office/drawing/2010/main" xmlns="" val="0"/>
              </a:ext>
            </a:extLst>
          </a:blip>
          <a:srcRect t="64211"/>
          <a:stretch/>
        </p:blipFill>
        <p:spPr>
          <a:xfrm>
            <a:off x="324106" y="6065838"/>
            <a:ext cx="9522258" cy="1439916"/>
          </a:xfrm>
          <a:prstGeom prst="rect">
            <a:avLst/>
          </a:prstGeom>
        </p:spPr>
      </p:pic>
      <p:sp>
        <p:nvSpPr>
          <p:cNvPr id="14" name="TextBox 13"/>
          <p:cNvSpPr txBox="1"/>
          <p:nvPr/>
        </p:nvSpPr>
        <p:spPr>
          <a:xfrm>
            <a:off x="6740029" y="1570037"/>
            <a:ext cx="2034083" cy="493084"/>
          </a:xfrm>
          <a:prstGeom prst="rect">
            <a:avLst/>
          </a:prstGeom>
          <a:noFill/>
        </p:spPr>
        <p:txBody>
          <a:bodyPr wrap="none" rtlCol="0">
            <a:spAutoFit/>
          </a:bodyPr>
          <a:lstStyle/>
          <a:p>
            <a:r>
              <a:rPr lang="en-US" sz="2800" dirty="0" smtClean="0">
                <a:latin typeface="Myriad Pro" pitchFamily="34" charset="0"/>
              </a:rPr>
              <a:t>Fast Gamma</a:t>
            </a:r>
            <a:endParaRPr lang="en-US" sz="2800" dirty="0">
              <a:latin typeface="Myriad Pro" pitchFamily="34" charset="0"/>
            </a:endParaRPr>
          </a:p>
        </p:txBody>
      </p:sp>
      <p:sp>
        <p:nvSpPr>
          <p:cNvPr id="60418" name="Rectangle 2"/>
          <p:cNvSpPr>
            <a:spLocks noGrp="1" noChangeArrowheads="1"/>
          </p:cNvSpPr>
          <p:nvPr>
            <p:ph type="title"/>
          </p:nvPr>
        </p:nvSpPr>
        <p:spPr/>
        <p:txBody>
          <a:bodyPr/>
          <a:lstStyle/>
          <a:p>
            <a:r>
              <a:rPr lang="en-US" dirty="0" smtClean="0"/>
              <a:t>speed modulation of gamma</a:t>
            </a:r>
          </a:p>
        </p:txBody>
      </p:sp>
      <p:sp>
        <p:nvSpPr>
          <p:cNvPr id="13" name="Rectangle 12"/>
          <p:cNvSpPr/>
          <p:nvPr/>
        </p:nvSpPr>
        <p:spPr>
          <a:xfrm>
            <a:off x="4980130" y="3508462"/>
            <a:ext cx="331006" cy="12486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9" name="Rectangle 18"/>
          <p:cNvSpPr/>
          <p:nvPr/>
        </p:nvSpPr>
        <p:spPr>
          <a:xfrm>
            <a:off x="4997719" y="2427614"/>
            <a:ext cx="255565" cy="306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
        <p:nvSpPr>
          <p:cNvPr id="10" name="Rectangle 9"/>
          <p:cNvSpPr/>
          <p:nvPr/>
        </p:nvSpPr>
        <p:spPr>
          <a:xfrm>
            <a:off x="4768182" y="2482034"/>
            <a:ext cx="255565" cy="3066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512" y="2027238"/>
            <a:ext cx="9682852" cy="4038600"/>
          </a:xfrm>
          <a:prstGeom prst="rect">
            <a:avLst/>
          </a:prstGeom>
        </p:spPr>
      </p:pic>
      <p:sp>
        <p:nvSpPr>
          <p:cNvPr id="9" name="Rectangle 8"/>
          <p:cNvSpPr/>
          <p:nvPr/>
        </p:nvSpPr>
        <p:spPr bwMode="auto">
          <a:xfrm>
            <a:off x="5116512" y="2027238"/>
            <a:ext cx="4964113" cy="40385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12" name="Rectangle 11"/>
          <p:cNvSpPr/>
          <p:nvPr/>
        </p:nvSpPr>
        <p:spPr bwMode="auto">
          <a:xfrm>
            <a:off x="5126611" y="1570037"/>
            <a:ext cx="4964113" cy="59956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 name="TextBox 1"/>
          <p:cNvSpPr txBox="1"/>
          <p:nvPr/>
        </p:nvSpPr>
        <p:spPr>
          <a:xfrm>
            <a:off x="1992312" y="1573357"/>
            <a:ext cx="2161554" cy="493084"/>
          </a:xfrm>
          <a:prstGeom prst="rect">
            <a:avLst/>
          </a:prstGeom>
          <a:noFill/>
        </p:spPr>
        <p:txBody>
          <a:bodyPr wrap="none" rtlCol="0">
            <a:spAutoFit/>
          </a:bodyPr>
          <a:lstStyle/>
          <a:p>
            <a:r>
              <a:rPr lang="en-US" sz="2800" dirty="0" smtClean="0">
                <a:latin typeface="Myriad Pro" pitchFamily="34" charset="0"/>
              </a:rPr>
              <a:t>Slow Gamma</a:t>
            </a:r>
            <a:endParaRPr lang="en-US" sz="2800" dirty="0">
              <a:latin typeface="Myriad Pro"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r>
              <a:rPr lang="en-US" dirty="0" smtClean="0"/>
              <a:t>conclusion</a:t>
            </a:r>
          </a:p>
        </p:txBody>
      </p:sp>
      <p:sp>
        <p:nvSpPr>
          <p:cNvPr id="46082" name="Rectangle 3"/>
          <p:cNvSpPr>
            <a:spLocks noGrp="1" noChangeArrowheads="1"/>
          </p:cNvSpPr>
          <p:nvPr>
            <p:ph sz="half" idx="1"/>
          </p:nvPr>
        </p:nvSpPr>
        <p:spPr>
          <a:xfrm>
            <a:off x="503238" y="1768475"/>
            <a:ext cx="4537074" cy="4987925"/>
          </a:xfrm>
        </p:spPr>
        <p:txBody>
          <a:bodyPr anchor="ctr" anchorCtr="1"/>
          <a:lstStyle/>
          <a:p>
            <a:r>
              <a:rPr lang="en-US" i="1" dirty="0" smtClean="0">
                <a:solidFill>
                  <a:schemeClr val="tx2"/>
                </a:solidFill>
              </a:rPr>
              <a:t>Behavior (speed) </a:t>
            </a:r>
            <a:r>
              <a:rPr lang="en-US" b="1" dirty="0" smtClean="0">
                <a:solidFill>
                  <a:schemeClr val="tx2"/>
                </a:solidFill>
              </a:rPr>
              <a:t>smoothly </a:t>
            </a:r>
            <a:r>
              <a:rPr lang="en-US" i="1" dirty="0" smtClean="0">
                <a:solidFill>
                  <a:schemeClr val="tx2"/>
                </a:solidFill>
              </a:rPr>
              <a:t>modulates the hippocampal circuit, </a:t>
            </a:r>
            <a:r>
              <a:rPr lang="en-US" b="1" dirty="0" smtClean="0">
                <a:solidFill>
                  <a:schemeClr val="tx2"/>
                </a:solidFill>
              </a:rPr>
              <a:t>specifically the SC pathway</a:t>
            </a:r>
            <a:r>
              <a:rPr lang="en-US" i="1" dirty="0" smtClean="0">
                <a:solidFill>
                  <a:schemeClr val="tx2"/>
                </a:solidFill>
              </a:rPr>
              <a:t>.</a:t>
            </a:r>
          </a:p>
          <a:p>
            <a:endParaRPr lang="en-US" i="1" dirty="0" smtClean="0">
              <a:solidFill>
                <a:schemeClr val="tx2"/>
              </a:solidFill>
            </a:endParaRPr>
          </a:p>
          <a:p>
            <a:r>
              <a:rPr lang="en-US" i="1" dirty="0" smtClean="0">
                <a:solidFill>
                  <a:schemeClr val="tx2"/>
                </a:solidFill>
              </a:rPr>
              <a:t>Behavior regulates the balance between internal and external processing.</a:t>
            </a:r>
          </a:p>
          <a:p>
            <a:endParaRPr lang="en-US" i="1" dirty="0">
              <a:solidFill>
                <a:schemeClr val="tx2"/>
              </a:solidFill>
            </a:endParaRPr>
          </a:p>
          <a:p>
            <a:r>
              <a:rPr lang="en-US" i="1" dirty="0" smtClean="0">
                <a:solidFill>
                  <a:schemeClr val="tx2"/>
                </a:solidFill>
              </a:rPr>
              <a:t>Encoding/Associating – Retrieval – Consolidation</a:t>
            </a:r>
          </a:p>
        </p:txBody>
      </p:sp>
      <p:grpSp>
        <p:nvGrpSpPr>
          <p:cNvPr id="5" name="Group 80"/>
          <p:cNvGrpSpPr/>
          <p:nvPr/>
        </p:nvGrpSpPr>
        <p:grpSpPr>
          <a:xfrm>
            <a:off x="5228777" y="2069683"/>
            <a:ext cx="4688335" cy="1239760"/>
            <a:chOff x="504377" y="4996461"/>
            <a:chExt cx="4688335" cy="1239760"/>
          </a:xfrm>
        </p:grpSpPr>
        <p:sp>
          <p:nvSpPr>
            <p:cNvPr id="6" name="Freeform 227"/>
            <p:cNvSpPr>
              <a:spLocks/>
            </p:cNvSpPr>
            <p:nvPr/>
          </p:nvSpPr>
          <p:spPr bwMode="auto">
            <a:xfrm>
              <a:off x="1711898" y="5406784"/>
              <a:ext cx="728811" cy="418138"/>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noFill/>
            <a:ln w="38100">
              <a:solidFill>
                <a:schemeClr val="tx1"/>
              </a:solidFill>
              <a:round/>
              <a:headEnd/>
              <a:tailEnd/>
            </a:ln>
          </p:spPr>
          <p:txBody>
            <a:bodyPr vert="horz" wrap="square" lIns="0" tIns="0" rIns="0" bIns="0" numCol="1" anchor="ctr" anchorCtr="1" compatLnSpc="1">
              <a:prstTxWarp prst="textNoShape">
                <a:avLst/>
              </a:prstTxWarp>
            </a:bodyPr>
            <a:lstStyle/>
            <a:p>
              <a:r>
                <a:rPr lang="en-US" sz="2000" b="1" spc="100" dirty="0" smtClean="0">
                  <a:latin typeface="Myriad Pro Light" pitchFamily="34" charset="0"/>
                </a:rPr>
                <a:t>DG</a:t>
              </a:r>
              <a:endParaRPr lang="en-US" sz="2000" b="1" spc="100" dirty="0">
                <a:latin typeface="Myriad Pro Light" pitchFamily="34" charset="0"/>
              </a:endParaRPr>
            </a:p>
          </p:txBody>
        </p:sp>
        <p:sp>
          <p:nvSpPr>
            <p:cNvPr id="7" name="Freeform 231"/>
            <p:cNvSpPr>
              <a:spLocks/>
            </p:cNvSpPr>
            <p:nvPr/>
          </p:nvSpPr>
          <p:spPr bwMode="auto">
            <a:xfrm>
              <a:off x="4082888" y="5818083"/>
              <a:ext cx="727833" cy="418138"/>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rgbClr val="FFFFFF"/>
            </a:solidFill>
            <a:ln w="9525">
              <a:noFill/>
              <a:round/>
              <a:headEnd/>
              <a:tailEnd/>
            </a:ln>
          </p:spPr>
          <p:txBody>
            <a:bodyPr vert="horz" wrap="square" lIns="91440" tIns="45720" rIns="91440" bIns="45720" numCol="1" anchor="ctr" anchorCtr="1" compatLnSpc="1">
              <a:prstTxWarp prst="textNoShape">
                <a:avLst/>
              </a:prstTxWarp>
            </a:bodyPr>
            <a:lstStyle/>
            <a:p>
              <a:endParaRPr lang="en-US" sz="2400" b="1">
                <a:latin typeface="Myriad Pro" pitchFamily="34" charset="0"/>
              </a:endParaRPr>
            </a:p>
          </p:txBody>
        </p:sp>
        <p:sp>
          <p:nvSpPr>
            <p:cNvPr id="8" name="Freeform 232"/>
            <p:cNvSpPr>
              <a:spLocks/>
            </p:cNvSpPr>
            <p:nvPr/>
          </p:nvSpPr>
          <p:spPr bwMode="auto">
            <a:xfrm>
              <a:off x="4082888" y="5818083"/>
              <a:ext cx="727833" cy="418138"/>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noFill/>
            <a:ln w="38100" cap="flat">
              <a:solidFill>
                <a:schemeClr val="tx1"/>
              </a:solidFill>
              <a:prstDash val="solid"/>
              <a:miter lim="800000"/>
              <a:headEnd/>
              <a:tailEnd/>
            </a:ln>
          </p:spPr>
          <p:txBody>
            <a:bodyPr vert="horz" wrap="square" lIns="0" tIns="0" rIns="0" bIns="0" numCol="1" anchor="ctr" anchorCtr="1" compatLnSpc="1">
              <a:prstTxWarp prst="textNoShape">
                <a:avLst/>
              </a:prstTxWarp>
            </a:bodyPr>
            <a:lstStyle/>
            <a:p>
              <a:r>
                <a:rPr lang="en-US" sz="2000" b="1" spc="100" dirty="0" smtClean="0">
                  <a:latin typeface="Myriad Pro Light" pitchFamily="34" charset="0"/>
                </a:rPr>
                <a:t>CA1</a:t>
              </a:r>
              <a:endParaRPr lang="en-US" sz="2000" b="1" spc="100" dirty="0">
                <a:latin typeface="Myriad Pro Light" pitchFamily="34" charset="0"/>
              </a:endParaRPr>
            </a:p>
          </p:txBody>
        </p:sp>
        <p:sp>
          <p:nvSpPr>
            <p:cNvPr id="9" name="Freeform 242"/>
            <p:cNvSpPr>
              <a:spLocks/>
            </p:cNvSpPr>
            <p:nvPr/>
          </p:nvSpPr>
          <p:spPr bwMode="auto">
            <a:xfrm>
              <a:off x="504377" y="5818083"/>
              <a:ext cx="731741" cy="418138"/>
            </a:xfrm>
            <a:custGeom>
              <a:avLst/>
              <a:gdLst/>
              <a:ahLst/>
              <a:cxnLst>
                <a:cxn ang="0">
                  <a:pos x="200" y="74"/>
                </a:cxn>
                <a:cxn ang="0">
                  <a:pos x="160" y="114"/>
                </a:cxn>
                <a:cxn ang="0">
                  <a:pos x="40" y="114"/>
                </a:cxn>
                <a:cxn ang="0">
                  <a:pos x="0" y="74"/>
                </a:cxn>
                <a:cxn ang="0">
                  <a:pos x="0" y="40"/>
                </a:cxn>
                <a:cxn ang="0">
                  <a:pos x="40" y="0"/>
                </a:cxn>
                <a:cxn ang="0">
                  <a:pos x="160" y="0"/>
                </a:cxn>
                <a:cxn ang="0">
                  <a:pos x="200" y="40"/>
                </a:cxn>
                <a:cxn ang="0">
                  <a:pos x="200" y="74"/>
                </a:cxn>
              </a:cxnLst>
              <a:rect l="0" t="0" r="r" b="b"/>
              <a:pathLst>
                <a:path w="200" h="114">
                  <a:moveTo>
                    <a:pt x="200" y="74"/>
                  </a:moveTo>
                  <a:cubicBezTo>
                    <a:pt x="200" y="96"/>
                    <a:pt x="182" y="114"/>
                    <a:pt x="160" y="114"/>
                  </a:cubicBezTo>
                  <a:cubicBezTo>
                    <a:pt x="40" y="114"/>
                    <a:pt x="40" y="114"/>
                    <a:pt x="40" y="114"/>
                  </a:cubicBezTo>
                  <a:cubicBezTo>
                    <a:pt x="18" y="114"/>
                    <a:pt x="0" y="96"/>
                    <a:pt x="0" y="74"/>
                  </a:cubicBezTo>
                  <a:cubicBezTo>
                    <a:pt x="0" y="40"/>
                    <a:pt x="0" y="40"/>
                    <a:pt x="0" y="40"/>
                  </a:cubicBezTo>
                  <a:cubicBezTo>
                    <a:pt x="0" y="18"/>
                    <a:pt x="18" y="0"/>
                    <a:pt x="40" y="0"/>
                  </a:cubicBezTo>
                  <a:cubicBezTo>
                    <a:pt x="160" y="0"/>
                    <a:pt x="160" y="0"/>
                    <a:pt x="160" y="0"/>
                  </a:cubicBezTo>
                  <a:cubicBezTo>
                    <a:pt x="182" y="0"/>
                    <a:pt x="200" y="18"/>
                    <a:pt x="200" y="40"/>
                  </a:cubicBezTo>
                  <a:lnTo>
                    <a:pt x="200" y="74"/>
                  </a:lnTo>
                  <a:close/>
                </a:path>
              </a:pathLst>
            </a:custGeom>
            <a:solidFill>
              <a:schemeClr val="accent3">
                <a:lumMod val="60000"/>
                <a:lumOff val="40000"/>
              </a:schemeClr>
            </a:solidFill>
            <a:ln w="38100">
              <a:solidFill>
                <a:schemeClr val="tx1"/>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anchor="ctr" anchorCtr="1" compatLnSpc="1">
              <a:prstTxWarp prst="textNoShape">
                <a:avLst/>
              </a:prstTxWarp>
            </a:bodyPr>
            <a:lstStyle/>
            <a:p>
              <a:r>
                <a:rPr lang="en-US" sz="2000" b="1" spc="100" dirty="0" smtClean="0">
                  <a:solidFill>
                    <a:schemeClr val="tx1"/>
                  </a:solidFill>
                  <a:latin typeface="Myriad Pro Light" pitchFamily="34" charset="0"/>
                </a:rPr>
                <a:t>EC</a:t>
              </a:r>
              <a:endParaRPr lang="en-US" sz="2000" b="1" spc="100" dirty="0">
                <a:solidFill>
                  <a:schemeClr val="tx1"/>
                </a:solidFill>
                <a:latin typeface="Myriad Pro Light" pitchFamily="34" charset="0"/>
              </a:endParaRPr>
            </a:p>
          </p:txBody>
        </p:sp>
        <p:sp>
          <p:nvSpPr>
            <p:cNvPr id="10" name="Line 245"/>
            <p:cNvSpPr>
              <a:spLocks noChangeShapeType="1"/>
            </p:cNvSpPr>
            <p:nvPr/>
          </p:nvSpPr>
          <p:spPr bwMode="auto">
            <a:xfrm flipV="1">
              <a:off x="1298644" y="5640276"/>
              <a:ext cx="367336" cy="313604"/>
            </a:xfrm>
            <a:prstGeom prst="line">
              <a:avLst/>
            </a:prstGeom>
            <a:noFill/>
            <a:ln w="38100" cap="flat">
              <a:solidFill>
                <a:srgbClr val="000000"/>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sp>
          <p:nvSpPr>
            <p:cNvPr id="11" name="Line 247"/>
            <p:cNvSpPr>
              <a:spLocks noChangeShapeType="1"/>
            </p:cNvSpPr>
            <p:nvPr/>
          </p:nvSpPr>
          <p:spPr bwMode="auto">
            <a:xfrm>
              <a:off x="3682422" y="5640276"/>
              <a:ext cx="328258" cy="281364"/>
            </a:xfrm>
            <a:prstGeom prst="line">
              <a:avLst/>
            </a:prstGeom>
            <a:noFill/>
            <a:ln w="38100" cap="flat">
              <a:solidFill>
                <a:schemeClr val="accent2"/>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sp>
          <p:nvSpPr>
            <p:cNvPr id="12" name="Freeform 251"/>
            <p:cNvSpPr>
              <a:spLocks/>
            </p:cNvSpPr>
            <p:nvPr/>
          </p:nvSpPr>
          <p:spPr bwMode="auto">
            <a:xfrm>
              <a:off x="2963462" y="4996461"/>
              <a:ext cx="530407" cy="362441"/>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38100" cap="flat">
              <a:solidFill>
                <a:schemeClr val="accent2"/>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sp>
          <p:nvSpPr>
            <p:cNvPr id="13" name="Line 288"/>
            <p:cNvSpPr>
              <a:spLocks noChangeShapeType="1"/>
            </p:cNvSpPr>
            <p:nvPr/>
          </p:nvSpPr>
          <p:spPr bwMode="auto">
            <a:xfrm>
              <a:off x="1298644" y="6096517"/>
              <a:ext cx="2712036" cy="0"/>
            </a:xfrm>
            <a:prstGeom prst="line">
              <a:avLst/>
            </a:prstGeom>
            <a:noFill/>
            <a:ln w="38100" cap="flat">
              <a:solidFill>
                <a:schemeClr val="accent3"/>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sp>
          <p:nvSpPr>
            <p:cNvPr id="14" name="Line 290"/>
            <p:cNvSpPr>
              <a:spLocks noChangeShapeType="1"/>
            </p:cNvSpPr>
            <p:nvPr/>
          </p:nvSpPr>
          <p:spPr bwMode="auto">
            <a:xfrm>
              <a:off x="4869340" y="6027153"/>
              <a:ext cx="323372" cy="0"/>
            </a:xfrm>
            <a:prstGeom prst="line">
              <a:avLst/>
            </a:prstGeom>
            <a:noFill/>
            <a:ln w="38100" cap="flat">
              <a:solidFill>
                <a:srgbClr val="000000"/>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sp>
          <p:nvSpPr>
            <p:cNvPr id="15" name="Freeform 236"/>
            <p:cNvSpPr>
              <a:spLocks/>
            </p:cNvSpPr>
            <p:nvPr/>
          </p:nvSpPr>
          <p:spPr bwMode="auto">
            <a:xfrm>
              <a:off x="2916487" y="5406784"/>
              <a:ext cx="727833" cy="418138"/>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accent2">
                <a:lumMod val="40000"/>
                <a:lumOff val="60000"/>
              </a:schemeClr>
            </a:solidFill>
            <a:ln w="38100">
              <a:solidFill>
                <a:schemeClr val="tx1"/>
              </a:solidFill>
              <a:round/>
              <a:headEnd/>
              <a:tailEnd/>
            </a:ln>
          </p:spPr>
          <p:txBody>
            <a:bodyPr vert="horz" wrap="square" lIns="0" tIns="0" rIns="0" bIns="0" numCol="1" anchor="ctr" anchorCtr="1" compatLnSpc="1">
              <a:prstTxWarp prst="textNoShape">
                <a:avLst/>
              </a:prstTxWarp>
            </a:bodyPr>
            <a:lstStyle/>
            <a:p>
              <a:r>
                <a:rPr lang="en-US" sz="2000" b="1" spc="100" dirty="0" smtClean="0">
                  <a:latin typeface="Myriad Pro Light" pitchFamily="34" charset="0"/>
                </a:rPr>
                <a:t>CA3</a:t>
              </a:r>
              <a:endParaRPr lang="en-US" sz="2000" b="1" spc="100" dirty="0">
                <a:latin typeface="Myriad Pro Light" pitchFamily="34" charset="0"/>
              </a:endParaRPr>
            </a:p>
          </p:txBody>
        </p:sp>
        <p:sp>
          <p:nvSpPr>
            <p:cNvPr id="16" name="Line 290"/>
            <p:cNvSpPr>
              <a:spLocks noChangeShapeType="1"/>
            </p:cNvSpPr>
            <p:nvPr/>
          </p:nvSpPr>
          <p:spPr bwMode="auto">
            <a:xfrm>
              <a:off x="2510072" y="5624894"/>
              <a:ext cx="350728" cy="0"/>
            </a:xfrm>
            <a:prstGeom prst="line">
              <a:avLst/>
            </a:prstGeom>
            <a:noFill/>
            <a:ln w="38100" cap="flat">
              <a:solidFill>
                <a:srgbClr val="000000"/>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grpSp>
      <p:grpSp>
        <p:nvGrpSpPr>
          <p:cNvPr id="27" name="Group 31"/>
          <p:cNvGrpSpPr/>
          <p:nvPr/>
        </p:nvGrpSpPr>
        <p:grpSpPr>
          <a:xfrm>
            <a:off x="5228777" y="2891305"/>
            <a:ext cx="3506303" cy="418138"/>
            <a:chOff x="5192712" y="2693883"/>
            <a:chExt cx="3506303" cy="418138"/>
          </a:xfrm>
        </p:grpSpPr>
        <p:sp>
          <p:nvSpPr>
            <p:cNvPr id="28" name="Line 288"/>
            <p:cNvSpPr>
              <a:spLocks noChangeShapeType="1"/>
            </p:cNvSpPr>
            <p:nvPr/>
          </p:nvSpPr>
          <p:spPr bwMode="auto">
            <a:xfrm>
              <a:off x="5986979" y="2972317"/>
              <a:ext cx="2712036" cy="0"/>
            </a:xfrm>
            <a:prstGeom prst="line">
              <a:avLst/>
            </a:prstGeom>
            <a:noFill/>
            <a:ln w="38100" cap="flat">
              <a:solidFill>
                <a:schemeClr val="tx1"/>
              </a:solidFill>
              <a:prstDash val="solid"/>
              <a:miter lim="800000"/>
              <a:headEnd/>
              <a:tailEnd type="triangle" w="med" len="lg"/>
            </a:ln>
          </p:spPr>
          <p:txBody>
            <a:bodyPr vert="horz" wrap="square" lIns="91440" tIns="45720" rIns="91440" bIns="45720" numCol="1" anchor="t" anchorCtr="0" compatLnSpc="1">
              <a:prstTxWarp prst="textNoShape">
                <a:avLst/>
              </a:prstTxWarp>
            </a:bodyPr>
            <a:lstStyle/>
            <a:p>
              <a:endParaRPr lang="en-US"/>
            </a:p>
          </p:txBody>
        </p:sp>
        <p:sp>
          <p:nvSpPr>
            <p:cNvPr id="29" name="Freeform 242"/>
            <p:cNvSpPr>
              <a:spLocks/>
            </p:cNvSpPr>
            <p:nvPr/>
          </p:nvSpPr>
          <p:spPr bwMode="auto">
            <a:xfrm>
              <a:off x="5192712" y="2693883"/>
              <a:ext cx="731741" cy="418138"/>
            </a:xfrm>
            <a:custGeom>
              <a:avLst/>
              <a:gdLst/>
              <a:ahLst/>
              <a:cxnLst>
                <a:cxn ang="0">
                  <a:pos x="200" y="74"/>
                </a:cxn>
                <a:cxn ang="0">
                  <a:pos x="160" y="114"/>
                </a:cxn>
                <a:cxn ang="0">
                  <a:pos x="40" y="114"/>
                </a:cxn>
                <a:cxn ang="0">
                  <a:pos x="0" y="74"/>
                </a:cxn>
                <a:cxn ang="0">
                  <a:pos x="0" y="40"/>
                </a:cxn>
                <a:cxn ang="0">
                  <a:pos x="40" y="0"/>
                </a:cxn>
                <a:cxn ang="0">
                  <a:pos x="160" y="0"/>
                </a:cxn>
                <a:cxn ang="0">
                  <a:pos x="200" y="40"/>
                </a:cxn>
                <a:cxn ang="0">
                  <a:pos x="200" y="74"/>
                </a:cxn>
              </a:cxnLst>
              <a:rect l="0" t="0" r="r" b="b"/>
              <a:pathLst>
                <a:path w="200" h="114">
                  <a:moveTo>
                    <a:pt x="200" y="74"/>
                  </a:moveTo>
                  <a:cubicBezTo>
                    <a:pt x="200" y="96"/>
                    <a:pt x="182" y="114"/>
                    <a:pt x="160" y="114"/>
                  </a:cubicBezTo>
                  <a:cubicBezTo>
                    <a:pt x="40" y="114"/>
                    <a:pt x="40" y="114"/>
                    <a:pt x="40" y="114"/>
                  </a:cubicBezTo>
                  <a:cubicBezTo>
                    <a:pt x="18" y="114"/>
                    <a:pt x="0" y="96"/>
                    <a:pt x="0" y="74"/>
                  </a:cubicBezTo>
                  <a:cubicBezTo>
                    <a:pt x="0" y="40"/>
                    <a:pt x="0" y="40"/>
                    <a:pt x="0" y="40"/>
                  </a:cubicBezTo>
                  <a:cubicBezTo>
                    <a:pt x="0" y="18"/>
                    <a:pt x="18" y="0"/>
                    <a:pt x="40" y="0"/>
                  </a:cubicBezTo>
                  <a:cubicBezTo>
                    <a:pt x="160" y="0"/>
                    <a:pt x="160" y="0"/>
                    <a:pt x="160" y="0"/>
                  </a:cubicBezTo>
                  <a:cubicBezTo>
                    <a:pt x="182" y="0"/>
                    <a:pt x="200" y="18"/>
                    <a:pt x="200" y="40"/>
                  </a:cubicBezTo>
                  <a:lnTo>
                    <a:pt x="200" y="74"/>
                  </a:lnTo>
                  <a:close/>
                </a:path>
              </a:pathLst>
            </a:custGeom>
            <a:ln w="38100">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000" b="1" spc="100" dirty="0" smtClean="0">
                  <a:solidFill>
                    <a:schemeClr val="tx1"/>
                  </a:solidFill>
                  <a:latin typeface="Myriad Pro Light" pitchFamily="34" charset="0"/>
                </a:rPr>
                <a:t>EC</a:t>
              </a:r>
              <a:endParaRPr lang="en-US" sz="2000" b="1" spc="100" dirty="0">
                <a:solidFill>
                  <a:schemeClr val="tx1"/>
                </a:solidFill>
                <a:latin typeface="Myriad Pro Light" pitchFamily="34" charset="0"/>
              </a:endParaRPr>
            </a:p>
          </p:txBody>
        </p:sp>
      </p:grpSp>
      <p:sp>
        <p:nvSpPr>
          <p:cNvPr id="30" name="Rectangle 275"/>
          <p:cNvSpPr>
            <a:spLocks noChangeArrowheads="1"/>
          </p:cNvSpPr>
          <p:nvPr/>
        </p:nvSpPr>
        <p:spPr bwMode="auto">
          <a:xfrm>
            <a:off x="6371777" y="3288883"/>
            <a:ext cx="1837426"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3">
                    <a:lumMod val="50000"/>
                  </a:schemeClr>
                </a:solidFill>
                <a:effectLst/>
                <a:latin typeface="Myriad Pro Light" pitchFamily="34" charset="0"/>
                <a:cs typeface="Arial" pitchFamily="34" charset="0"/>
              </a:rPr>
              <a:t>Direct Pathway</a:t>
            </a:r>
            <a:endParaRPr kumimoji="0" lang="en-US" sz="2200" b="0" i="0" u="none" strike="noStrike" cap="none" normalizeH="0" baseline="0" dirty="0" smtClean="0">
              <a:ln>
                <a:noFill/>
              </a:ln>
              <a:solidFill>
                <a:schemeClr val="accent3">
                  <a:lumMod val="50000"/>
                </a:schemeClr>
              </a:solidFill>
              <a:effectLst/>
              <a:latin typeface="Arial" pitchFamily="34" charset="0"/>
              <a:cs typeface="Arial" pitchFamily="34" charset="0"/>
            </a:endParaRPr>
          </a:p>
        </p:txBody>
      </p:sp>
      <p:sp>
        <p:nvSpPr>
          <p:cNvPr id="31" name="Rectangle 255"/>
          <p:cNvSpPr>
            <a:spLocks noChangeArrowheads="1"/>
          </p:cNvSpPr>
          <p:nvPr/>
        </p:nvSpPr>
        <p:spPr bwMode="auto">
          <a:xfrm>
            <a:off x="6066977" y="1764883"/>
            <a:ext cx="2429960" cy="3385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err="1" smtClean="0">
                <a:ln>
                  <a:noFill/>
                </a:ln>
                <a:solidFill>
                  <a:schemeClr val="accent2">
                    <a:lumMod val="75000"/>
                  </a:schemeClr>
                </a:solidFill>
                <a:effectLst/>
                <a:latin typeface="Myriad Pro Light" pitchFamily="34" charset="0"/>
                <a:cs typeface="Arial" pitchFamily="34" charset="0"/>
              </a:rPr>
              <a:t>Trisynaptic</a:t>
            </a:r>
            <a:r>
              <a:rPr kumimoji="0" lang="en-US" sz="2200" b="1" i="0" u="none" strike="noStrike" cap="none" normalizeH="0" baseline="0" dirty="0" smtClean="0">
                <a:ln>
                  <a:noFill/>
                </a:ln>
                <a:solidFill>
                  <a:schemeClr val="accent2">
                    <a:lumMod val="75000"/>
                  </a:schemeClr>
                </a:solidFill>
                <a:effectLst/>
                <a:latin typeface="Myriad Pro Light" pitchFamily="34" charset="0"/>
                <a:cs typeface="Arial" pitchFamily="34" charset="0"/>
              </a:rPr>
              <a:t> Pathway</a:t>
            </a:r>
            <a:endParaRPr kumimoji="0" lang="en-US" sz="2200" b="0"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grpSp>
        <p:nvGrpSpPr>
          <p:cNvPr id="2" name="Group 1"/>
          <p:cNvGrpSpPr/>
          <p:nvPr/>
        </p:nvGrpSpPr>
        <p:grpSpPr>
          <a:xfrm>
            <a:off x="5414934" y="3703637"/>
            <a:ext cx="4254026" cy="3341132"/>
            <a:chOff x="5414934" y="3703637"/>
            <a:chExt cx="4254026" cy="3341132"/>
          </a:xfrm>
        </p:grpSpPr>
        <p:sp>
          <p:nvSpPr>
            <p:cNvPr id="17" name="Line 56"/>
            <p:cNvSpPr>
              <a:spLocks noChangeShapeType="1"/>
            </p:cNvSpPr>
            <p:nvPr/>
          </p:nvSpPr>
          <p:spPr bwMode="auto">
            <a:xfrm>
              <a:off x="5649912" y="4323258"/>
              <a:ext cx="34925" cy="2199425"/>
            </a:xfrm>
            <a:prstGeom prst="line">
              <a:avLst/>
            </a:prstGeom>
            <a:noFill/>
            <a:ln w="3810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57"/>
            <p:cNvSpPr>
              <a:spLocks noChangeShapeType="1"/>
            </p:cNvSpPr>
            <p:nvPr/>
          </p:nvSpPr>
          <p:spPr bwMode="auto">
            <a:xfrm>
              <a:off x="5683250" y="6522686"/>
              <a:ext cx="3471862" cy="0"/>
            </a:xfrm>
            <a:prstGeom prst="line">
              <a:avLst/>
            </a:prstGeom>
            <a:noFill/>
            <a:ln w="381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9" name="Freeform 58"/>
            <p:cNvSpPr>
              <a:spLocks/>
            </p:cNvSpPr>
            <p:nvPr/>
          </p:nvSpPr>
          <p:spPr bwMode="auto">
            <a:xfrm>
              <a:off x="6030912" y="4541837"/>
              <a:ext cx="2806700" cy="1838822"/>
            </a:xfrm>
            <a:custGeom>
              <a:avLst/>
              <a:gdLst/>
              <a:ahLst/>
              <a:cxnLst>
                <a:cxn ang="0">
                  <a:pos x="1940" y="1271"/>
                </a:cxn>
                <a:cxn ang="0">
                  <a:pos x="1797" y="994"/>
                </a:cxn>
                <a:cxn ang="0">
                  <a:pos x="1746" y="1072"/>
                </a:cxn>
                <a:cxn ang="0">
                  <a:pos x="68" y="0"/>
                </a:cxn>
                <a:cxn ang="0">
                  <a:pos x="0" y="106"/>
                </a:cxn>
                <a:cxn ang="0">
                  <a:pos x="1679" y="1178"/>
                </a:cxn>
                <a:cxn ang="0">
                  <a:pos x="1629" y="1257"/>
                </a:cxn>
                <a:cxn ang="0">
                  <a:pos x="1940" y="1271"/>
                </a:cxn>
              </a:cxnLst>
              <a:rect l="0" t="0" r="r" b="b"/>
              <a:pathLst>
                <a:path w="1940" h="1271">
                  <a:moveTo>
                    <a:pt x="1940" y="1271"/>
                  </a:moveTo>
                  <a:lnTo>
                    <a:pt x="1797" y="994"/>
                  </a:lnTo>
                  <a:lnTo>
                    <a:pt x="1746" y="1072"/>
                  </a:lnTo>
                  <a:lnTo>
                    <a:pt x="68" y="0"/>
                  </a:lnTo>
                  <a:lnTo>
                    <a:pt x="0" y="106"/>
                  </a:lnTo>
                  <a:lnTo>
                    <a:pt x="1679" y="1178"/>
                  </a:lnTo>
                  <a:lnTo>
                    <a:pt x="1629" y="1257"/>
                  </a:lnTo>
                  <a:lnTo>
                    <a:pt x="1940" y="1271"/>
                  </a:lnTo>
                  <a:close/>
                </a:path>
              </a:pathLst>
            </a:custGeom>
            <a:solidFill>
              <a:srgbClr val="962D32"/>
            </a:solidFill>
            <a:ln w="5" cap="flat">
              <a:solidFill>
                <a:srgbClr val="962D3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p:nvSpPr>
          <p:spPr>
            <a:xfrm>
              <a:off x="5414934" y="3703637"/>
              <a:ext cx="2085827" cy="369332"/>
            </a:xfrm>
            <a:prstGeom prst="rect">
              <a:avLst/>
            </a:prstGeom>
          </p:spPr>
          <p:txBody>
            <a:bodyPr wrap="none">
              <a:spAutoFit/>
            </a:bodyPr>
            <a:lstStyle/>
            <a:p>
              <a:pPr lvl="0" algn="ctr" defTabSz="914400" hangingPunct="1">
                <a:lnSpc>
                  <a:spcPct val="100000"/>
                </a:lnSpc>
                <a:buClrTx/>
                <a:buSzTx/>
              </a:pPr>
              <a:r>
                <a:rPr lang="en-US" b="1" dirty="0" smtClean="0">
                  <a:solidFill>
                    <a:schemeClr val="accent2">
                      <a:lumMod val="75000"/>
                    </a:schemeClr>
                  </a:solidFill>
                  <a:latin typeface="Myriad Pro Light" pitchFamily="34" charset="0"/>
                  <a:cs typeface="Arial" pitchFamily="34" charset="0"/>
                </a:rPr>
                <a:t>Internal Processing</a:t>
              </a:r>
              <a:endParaRPr lang="en-US" dirty="0" smtClean="0">
                <a:solidFill>
                  <a:schemeClr val="accent2">
                    <a:lumMod val="75000"/>
                  </a:schemeClr>
                </a:solidFill>
                <a:latin typeface="Arial" pitchFamily="34" charset="0"/>
                <a:cs typeface="Arial" pitchFamily="34" charset="0"/>
              </a:endParaRPr>
            </a:p>
          </p:txBody>
        </p:sp>
        <p:sp>
          <p:nvSpPr>
            <p:cNvPr id="22" name="Freeform 59"/>
            <p:cNvSpPr>
              <a:spLocks/>
            </p:cNvSpPr>
            <p:nvPr/>
          </p:nvSpPr>
          <p:spPr bwMode="auto">
            <a:xfrm>
              <a:off x="6030912" y="4541837"/>
              <a:ext cx="2806700" cy="1838822"/>
            </a:xfrm>
            <a:custGeom>
              <a:avLst/>
              <a:gdLst/>
              <a:ahLst/>
              <a:cxnLst>
                <a:cxn ang="0">
                  <a:pos x="1940" y="0"/>
                </a:cxn>
                <a:cxn ang="0">
                  <a:pos x="1797" y="278"/>
                </a:cxn>
                <a:cxn ang="0">
                  <a:pos x="1746" y="200"/>
                </a:cxn>
                <a:cxn ang="0">
                  <a:pos x="68" y="1271"/>
                </a:cxn>
                <a:cxn ang="0">
                  <a:pos x="0" y="1165"/>
                </a:cxn>
                <a:cxn ang="0">
                  <a:pos x="1679" y="94"/>
                </a:cxn>
                <a:cxn ang="0">
                  <a:pos x="1629" y="14"/>
                </a:cxn>
                <a:cxn ang="0">
                  <a:pos x="1940" y="0"/>
                </a:cxn>
              </a:cxnLst>
              <a:rect l="0" t="0" r="r" b="b"/>
              <a:pathLst>
                <a:path w="1940" h="1271">
                  <a:moveTo>
                    <a:pt x="1940" y="0"/>
                  </a:moveTo>
                  <a:lnTo>
                    <a:pt x="1797" y="278"/>
                  </a:lnTo>
                  <a:lnTo>
                    <a:pt x="1746" y="200"/>
                  </a:lnTo>
                  <a:lnTo>
                    <a:pt x="68" y="1271"/>
                  </a:lnTo>
                  <a:lnTo>
                    <a:pt x="0" y="1165"/>
                  </a:lnTo>
                  <a:lnTo>
                    <a:pt x="1679" y="94"/>
                  </a:lnTo>
                  <a:lnTo>
                    <a:pt x="1629" y="14"/>
                  </a:lnTo>
                  <a:lnTo>
                    <a:pt x="1940" y="0"/>
                  </a:lnTo>
                  <a:close/>
                </a:path>
              </a:pathLst>
            </a:custGeom>
            <a:solidFill>
              <a:schemeClr val="accent3">
                <a:lumMod val="50000"/>
              </a:schemeClr>
            </a:solidFill>
            <a:ln w="5" cap="flat">
              <a:solidFill>
                <a:srgbClr val="01693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22"/>
            <p:cNvSpPr/>
            <p:nvPr/>
          </p:nvSpPr>
          <p:spPr>
            <a:xfrm>
              <a:off x="7540300" y="3779837"/>
              <a:ext cx="2128660" cy="369332"/>
            </a:xfrm>
            <a:prstGeom prst="rect">
              <a:avLst/>
            </a:prstGeom>
          </p:spPr>
          <p:txBody>
            <a:bodyPr wrap="none">
              <a:spAutoFit/>
            </a:bodyPr>
            <a:lstStyle/>
            <a:p>
              <a:pPr lvl="0" algn="ctr" defTabSz="914400" hangingPunct="1">
                <a:lnSpc>
                  <a:spcPct val="100000"/>
                </a:lnSpc>
                <a:buClrTx/>
                <a:buSzTx/>
              </a:pPr>
              <a:r>
                <a:rPr lang="en-US" b="1" dirty="0" smtClean="0">
                  <a:solidFill>
                    <a:schemeClr val="accent3">
                      <a:lumMod val="75000"/>
                    </a:schemeClr>
                  </a:solidFill>
                  <a:latin typeface="Myriad Pro Light" pitchFamily="34" charset="0"/>
                  <a:cs typeface="Arial" pitchFamily="34" charset="0"/>
                </a:rPr>
                <a:t>External Processing</a:t>
              </a:r>
              <a:endParaRPr lang="en-US" dirty="0" smtClean="0">
                <a:solidFill>
                  <a:schemeClr val="accent3">
                    <a:lumMod val="75000"/>
                  </a:schemeClr>
                </a:solidFill>
                <a:latin typeface="Arial" pitchFamily="34" charset="0"/>
                <a:cs typeface="Arial" pitchFamily="34" charset="0"/>
              </a:endParaRPr>
            </a:p>
          </p:txBody>
        </p:sp>
        <p:sp>
          <p:nvSpPr>
            <p:cNvPr id="32" name="Rectangle 31"/>
            <p:cNvSpPr/>
            <p:nvPr/>
          </p:nvSpPr>
          <p:spPr>
            <a:xfrm>
              <a:off x="8393112" y="6675437"/>
              <a:ext cx="811441" cy="369332"/>
            </a:xfrm>
            <a:prstGeom prst="rect">
              <a:avLst/>
            </a:prstGeom>
          </p:spPr>
          <p:txBody>
            <a:bodyPr wrap="none">
              <a:spAutoFit/>
            </a:bodyPr>
            <a:lstStyle/>
            <a:p>
              <a:pPr lvl="0" algn="ctr" defTabSz="914400" hangingPunct="1">
                <a:lnSpc>
                  <a:spcPct val="100000"/>
                </a:lnSpc>
                <a:buClrTx/>
                <a:buSzTx/>
              </a:pPr>
              <a:r>
                <a:rPr lang="en-US" b="1" dirty="0" smtClean="0">
                  <a:latin typeface="Myriad Pro Light" pitchFamily="34" charset="0"/>
                  <a:cs typeface="Arial" pitchFamily="34" charset="0"/>
                </a:rPr>
                <a:t>Speed</a:t>
              </a:r>
              <a:endParaRPr lang="en-US" dirty="0" smtClean="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uiExpand="1" build="p"/>
      <p:bldP spid="30" grpId="0" uiExpan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a:r>
              <a:rPr lang="en-US" dirty="0" smtClean="0"/>
              <a:t>Acknowledgements</a:t>
            </a:r>
          </a:p>
        </p:txBody>
      </p:sp>
      <p:sp>
        <p:nvSpPr>
          <p:cNvPr id="38915" name="Content Placeholder 2"/>
          <p:cNvSpPr>
            <a:spLocks noGrp="1"/>
          </p:cNvSpPr>
          <p:nvPr>
            <p:ph idx="1"/>
          </p:nvPr>
        </p:nvSpPr>
        <p:spPr/>
        <p:txBody>
          <a:bodyPr/>
          <a:lstStyle/>
          <a:p>
            <a:pPr eaLnBrk="1"/>
            <a:r>
              <a:rPr lang="en-US" b="1" dirty="0" smtClean="0">
                <a:solidFill>
                  <a:schemeClr val="tx1"/>
                </a:solidFill>
                <a:latin typeface="Myriad Pro Light" pitchFamily="34" charset="0"/>
              </a:rPr>
              <a:t>Frank Lab:</a:t>
            </a:r>
            <a:r>
              <a:rPr lang="en-US" dirty="0" smtClean="0">
                <a:solidFill>
                  <a:schemeClr val="tx1"/>
                </a:solidFill>
                <a:latin typeface="Myriad Pro Light" pitchFamily="34" charset="0"/>
              </a:rPr>
              <a:t> </a:t>
            </a:r>
            <a:r>
              <a:rPr lang="en-US" b="1" i="1" dirty="0" smtClean="0">
                <a:solidFill>
                  <a:schemeClr val="tx1"/>
                </a:solidFill>
                <a:latin typeface="Myriad Pro Light" pitchFamily="34" charset="0"/>
              </a:rPr>
              <a:t>Loren</a:t>
            </a:r>
            <a:r>
              <a:rPr lang="en-US" i="1" dirty="0" smtClean="0">
                <a:solidFill>
                  <a:schemeClr val="tx1"/>
                </a:solidFill>
              </a:rPr>
              <a:t>, </a:t>
            </a:r>
            <a:r>
              <a:rPr lang="en-US" b="1" i="1" dirty="0" smtClean="0">
                <a:solidFill>
                  <a:schemeClr val="tx2"/>
                </a:solidFill>
                <a:latin typeface="Myriad Pro Light" pitchFamily="34" charset="0"/>
              </a:rPr>
              <a:t>Maggie Carr</a:t>
            </a:r>
            <a:r>
              <a:rPr lang="en-US" i="1" dirty="0" smtClean="0">
                <a:solidFill>
                  <a:schemeClr val="tx1"/>
                </a:solidFill>
              </a:rPr>
              <a:t>,</a:t>
            </a:r>
            <a:r>
              <a:rPr lang="en-US" b="1" i="1" dirty="0" smtClean="0">
                <a:solidFill>
                  <a:schemeClr val="tx1"/>
                </a:solidFill>
              </a:rPr>
              <a:t> </a:t>
            </a:r>
            <a:r>
              <a:rPr lang="en-US" i="1" dirty="0" err="1" smtClean="0">
                <a:solidFill>
                  <a:schemeClr val="tx2"/>
                </a:solidFill>
              </a:rPr>
              <a:t>Mattias</a:t>
            </a:r>
            <a:r>
              <a:rPr lang="en-US" i="1" dirty="0" smtClean="0">
                <a:solidFill>
                  <a:schemeClr val="tx2"/>
                </a:solidFill>
              </a:rPr>
              <a:t> </a:t>
            </a:r>
            <a:r>
              <a:rPr lang="en-US" i="1" dirty="0" err="1" smtClean="0">
                <a:solidFill>
                  <a:schemeClr val="tx2"/>
                </a:solidFill>
              </a:rPr>
              <a:t>Karlsson</a:t>
            </a:r>
            <a:r>
              <a:rPr lang="en-US" i="1" dirty="0" smtClean="0">
                <a:solidFill>
                  <a:schemeClr val="tx1"/>
                </a:solidFill>
              </a:rPr>
              <a:t>, </a:t>
            </a:r>
            <a:br>
              <a:rPr lang="en-US" i="1" dirty="0" smtClean="0">
                <a:solidFill>
                  <a:schemeClr val="tx1"/>
                </a:solidFill>
              </a:rPr>
            </a:br>
            <a:r>
              <a:rPr lang="en-US" i="1" dirty="0" smtClean="0">
                <a:solidFill>
                  <a:schemeClr val="tx1"/>
                </a:solidFill>
              </a:rPr>
              <a:t>Steve Kim, </a:t>
            </a:r>
            <a:r>
              <a:rPr lang="en-US" i="1" dirty="0" smtClean="0">
                <a:solidFill>
                  <a:schemeClr val="tx1">
                    <a:lumMod val="50000"/>
                    <a:lumOff val="50000"/>
                  </a:schemeClr>
                </a:solidFill>
              </a:rPr>
              <a:t>Annabelle Singer, Yuri </a:t>
            </a:r>
            <a:r>
              <a:rPr lang="en-US" i="1" dirty="0" err="1" smtClean="0">
                <a:solidFill>
                  <a:schemeClr val="tx1">
                    <a:lumMod val="50000"/>
                    <a:lumOff val="50000"/>
                  </a:schemeClr>
                </a:solidFill>
              </a:rPr>
              <a:t>Dabaghian</a:t>
            </a:r>
            <a:r>
              <a:rPr lang="en-US" i="1" dirty="0" smtClean="0">
                <a:solidFill>
                  <a:schemeClr val="tx1">
                    <a:lumMod val="50000"/>
                    <a:lumOff val="50000"/>
                  </a:schemeClr>
                </a:solidFill>
              </a:rPr>
              <a:t>, </a:t>
            </a:r>
            <a:r>
              <a:rPr lang="en-US" i="1" dirty="0" smtClean="0">
                <a:solidFill>
                  <a:schemeClr val="tx1"/>
                </a:solidFill>
              </a:rPr>
              <a:t/>
            </a:r>
            <a:br>
              <a:rPr lang="en-US" i="1" dirty="0" smtClean="0">
                <a:solidFill>
                  <a:schemeClr val="tx1"/>
                </a:solidFill>
              </a:rPr>
            </a:br>
            <a:r>
              <a:rPr lang="en-US" i="1" dirty="0" smtClean="0">
                <a:solidFill>
                  <a:schemeClr val="tx1"/>
                </a:solidFill>
              </a:rPr>
              <a:t>Surya </a:t>
            </a:r>
            <a:r>
              <a:rPr lang="en-US" i="1" dirty="0" err="1" smtClean="0">
                <a:solidFill>
                  <a:schemeClr val="tx1"/>
                </a:solidFill>
              </a:rPr>
              <a:t>Ganguli</a:t>
            </a:r>
            <a:r>
              <a:rPr lang="en-US" i="1" dirty="0" smtClean="0">
                <a:solidFill>
                  <a:schemeClr val="tx1"/>
                </a:solidFill>
              </a:rPr>
              <a:t>, Patricia </a:t>
            </a:r>
            <a:r>
              <a:rPr lang="en-US" i="1" dirty="0" err="1" smtClean="0">
                <a:solidFill>
                  <a:schemeClr val="tx1"/>
                </a:solidFill>
              </a:rPr>
              <a:t>Correia</a:t>
            </a:r>
            <a:r>
              <a:rPr lang="en-US" i="1" dirty="0" smtClean="0">
                <a:solidFill>
                  <a:schemeClr val="tx1"/>
                </a:solidFill>
              </a:rPr>
              <a:t>, Sheri Harris, </a:t>
            </a:r>
            <a:r>
              <a:rPr lang="en-US" i="1" dirty="0" err="1" smtClean="0">
                <a:solidFill>
                  <a:schemeClr val="tx1"/>
                </a:solidFill>
              </a:rPr>
              <a:t>Shantanu</a:t>
            </a:r>
            <a:r>
              <a:rPr lang="en-US" i="1" dirty="0" smtClean="0">
                <a:solidFill>
                  <a:schemeClr val="tx1"/>
                </a:solidFill>
              </a:rPr>
              <a:t> </a:t>
            </a:r>
            <a:r>
              <a:rPr lang="en-US" i="1" dirty="0" err="1" smtClean="0">
                <a:solidFill>
                  <a:schemeClr val="tx1"/>
                </a:solidFill>
              </a:rPr>
              <a:t>Jadhav</a:t>
            </a:r>
            <a:r>
              <a:rPr lang="en-US" i="1" dirty="0" smtClean="0">
                <a:solidFill>
                  <a:schemeClr val="tx1"/>
                </a:solidFill>
              </a:rPr>
              <a:t>, P. Walter German, Kenneth Kay</a:t>
            </a:r>
            <a:br>
              <a:rPr lang="en-US" i="1" dirty="0" smtClean="0">
                <a:solidFill>
                  <a:schemeClr val="tx1"/>
                </a:solidFill>
              </a:rPr>
            </a:br>
            <a:endParaRPr lang="en-US" i="1" dirty="0" smtClean="0">
              <a:solidFill>
                <a:schemeClr val="tx1"/>
              </a:solidFill>
            </a:endParaRPr>
          </a:p>
          <a:p>
            <a:pPr eaLnBrk="1"/>
            <a:r>
              <a:rPr lang="en-US" b="1" i="1" dirty="0" err="1" smtClean="0">
                <a:solidFill>
                  <a:schemeClr val="tx2"/>
                </a:solidFill>
                <a:latin typeface="Myriad Pro Light" pitchFamily="34" charset="0"/>
              </a:rPr>
              <a:t>Feng</a:t>
            </a:r>
            <a:r>
              <a:rPr lang="en-US" b="1" i="1" dirty="0" smtClean="0">
                <a:solidFill>
                  <a:schemeClr val="tx2"/>
                </a:solidFill>
                <a:latin typeface="Myriad Pro Light" pitchFamily="34" charset="0"/>
              </a:rPr>
              <a:t> Zhang</a:t>
            </a:r>
            <a:r>
              <a:rPr lang="en-US" b="1" i="1" dirty="0" smtClean="0">
                <a:solidFill>
                  <a:schemeClr val="tx1"/>
                </a:solidFill>
                <a:latin typeface="Myriad Pro Light" pitchFamily="34" charset="0"/>
              </a:rPr>
              <a:t>, </a:t>
            </a:r>
            <a:r>
              <a:rPr lang="en-US" i="1" dirty="0" smtClean="0">
                <a:solidFill>
                  <a:schemeClr val="tx1"/>
                </a:solidFill>
              </a:rPr>
              <a:t>Karl </a:t>
            </a:r>
            <a:r>
              <a:rPr lang="en-US" i="1" dirty="0" err="1" smtClean="0">
                <a:solidFill>
                  <a:schemeClr val="tx1"/>
                </a:solidFill>
              </a:rPr>
              <a:t>Deisseroth</a:t>
            </a:r>
            <a:endParaRPr lang="en-US" i="1" dirty="0" smtClean="0">
              <a:solidFill>
                <a:schemeClr val="tx1"/>
              </a:solidFill>
            </a:endParaRPr>
          </a:p>
          <a:p>
            <a:pPr eaLnBrk="1"/>
            <a:endParaRPr lang="en-US" i="1" dirty="0" smtClean="0">
              <a:solidFill>
                <a:schemeClr val="tx1"/>
              </a:solidFill>
            </a:endParaRPr>
          </a:p>
          <a:p>
            <a:pPr eaLnBrk="1"/>
            <a:r>
              <a:rPr lang="en-US" b="1" dirty="0" smtClean="0">
                <a:solidFill>
                  <a:schemeClr val="tx1"/>
                </a:solidFill>
                <a:latin typeface="Myriad Pro Light" pitchFamily="34" charset="0"/>
              </a:rPr>
              <a:t>Funding:</a:t>
            </a:r>
            <a:r>
              <a:rPr lang="en-US" dirty="0" smtClean="0">
                <a:solidFill>
                  <a:schemeClr val="tx1"/>
                </a:solidFill>
              </a:rPr>
              <a:t/>
            </a:r>
            <a:br>
              <a:rPr lang="en-US" dirty="0" smtClean="0">
                <a:solidFill>
                  <a:schemeClr val="tx1"/>
                </a:solidFill>
              </a:rPr>
            </a:br>
            <a:r>
              <a:rPr lang="en-US" b="1" i="1" dirty="0" smtClean="0">
                <a:solidFill>
                  <a:schemeClr val="tx1"/>
                </a:solidFill>
                <a:latin typeface="Myriad Pro Light" pitchFamily="34" charset="0"/>
              </a:rPr>
              <a:t>Sloan Swartz Foundation</a:t>
            </a:r>
            <a:r>
              <a:rPr lang="en-US" i="1" dirty="0" smtClean="0">
                <a:solidFill>
                  <a:schemeClr val="tx1"/>
                </a:solidFill>
              </a:rPr>
              <a:t>, NIH, Helen Hay Whitney Foundation</a:t>
            </a:r>
          </a:p>
          <a:p>
            <a:pPr eaLnBrk="1"/>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
            </a:r>
            <a:r>
              <a:rPr lang="en-US" baseline="30000" dirty="0" smtClean="0"/>
              <a:t>2</a:t>
            </a:r>
            <a:r>
              <a:rPr lang="en-US" dirty="0" smtClean="0"/>
              <a:t> </a:t>
            </a:r>
            <a:r>
              <a:rPr lang="en-US" dirty="0" err="1" smtClean="0"/>
              <a:t>vs</a:t>
            </a:r>
            <a:r>
              <a:rPr lang="en-US" dirty="0" smtClean="0"/>
              <a:t> lagged speed</a:t>
            </a:r>
            <a:endParaRPr lang="en-US" dirty="0"/>
          </a:p>
        </p:txBody>
      </p:sp>
      <p:pic>
        <p:nvPicPr>
          <p:cNvPr id="4" name="Content Placeholder 3" descr="r2_vs_delay.png"/>
          <p:cNvPicPr>
            <a:picLocks noGrp="1" noChangeAspect="1"/>
          </p:cNvPicPr>
          <p:nvPr>
            <p:ph idx="1"/>
          </p:nvPr>
        </p:nvPicPr>
        <p:blipFill>
          <a:blip r:embed="rId2" cstate="print"/>
          <a:stretch>
            <a:fillRect/>
          </a:stretch>
        </p:blipFill>
        <p:spPr>
          <a:xfrm>
            <a:off x="1202795" y="1515645"/>
            <a:ext cx="7670272" cy="5899984"/>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ripples – learning</a:t>
            </a:r>
            <a:endParaRPr lang="en-US" dirty="0"/>
          </a:p>
        </p:txBody>
      </p:sp>
      <p:pic>
        <p:nvPicPr>
          <p:cNvPr id="10" name="Content Placeholder 9" descr="rippleNovelty.png"/>
          <p:cNvPicPr>
            <a:picLocks noGrp="1" noChangeAspect="1"/>
          </p:cNvPicPr>
          <p:nvPr>
            <p:ph idx="1"/>
          </p:nvPr>
        </p:nvPicPr>
        <p:blipFill>
          <a:blip r:embed="rId3" cstate="print"/>
          <a:stretch>
            <a:fillRect/>
          </a:stretch>
        </p:blipFill>
        <p:spPr>
          <a:xfrm>
            <a:off x="163512" y="2080880"/>
            <a:ext cx="9695123" cy="3920139"/>
          </a:xfrm>
        </p:spPr>
      </p:pic>
      <p:sp>
        <p:nvSpPr>
          <p:cNvPr id="11" name="TextBox 10"/>
          <p:cNvSpPr txBox="1"/>
          <p:nvPr/>
        </p:nvSpPr>
        <p:spPr>
          <a:xfrm>
            <a:off x="8545512" y="1722437"/>
            <a:ext cx="1294778" cy="779316"/>
          </a:xfrm>
          <a:prstGeom prst="rect">
            <a:avLst/>
          </a:prstGeom>
          <a:noFill/>
        </p:spPr>
        <p:txBody>
          <a:bodyPr wrap="none" rtlCol="0">
            <a:spAutoFit/>
          </a:bodyPr>
          <a:lstStyle/>
          <a:p>
            <a:r>
              <a:rPr lang="en-US" sz="2400" b="1" dirty="0" smtClean="0">
                <a:latin typeface="Myriad Pro Light" pitchFamily="34" charset="0"/>
              </a:rPr>
              <a:t>Novel</a:t>
            </a:r>
          </a:p>
          <a:p>
            <a:r>
              <a:rPr lang="en-US" sz="2400" b="1" dirty="0" smtClean="0">
                <a:solidFill>
                  <a:schemeClr val="accent1"/>
                </a:solidFill>
                <a:latin typeface="Myriad Pro Light" pitchFamily="34" charset="0"/>
              </a:rPr>
              <a:t>Familiar</a:t>
            </a:r>
            <a:endParaRPr lang="en-US" sz="2400" b="1" dirty="0">
              <a:solidFill>
                <a:schemeClr val="accent1"/>
              </a:solidFill>
              <a:latin typeface="Myriad Pro Light" pitchFamily="34" charset="0"/>
            </a:endParaRPr>
          </a:p>
        </p:txBody>
      </p:sp>
    </p:spTree>
    <p:extLst>
      <p:ext uri="{BB962C8B-B14F-4D97-AF65-F5344CB8AC3E}">
        <p14:creationId xmlns:p14="http://schemas.microsoft.com/office/powerpoint/2010/main" xmlns="" val="1910477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5268912" y="1696275"/>
            <a:ext cx="4289378" cy="4264764"/>
            <a:chOff x="696912" y="1696275"/>
            <a:chExt cx="4289378" cy="4264764"/>
          </a:xfrm>
        </p:grpSpPr>
        <p:grpSp>
          <p:nvGrpSpPr>
            <p:cNvPr id="2" name="Group 138"/>
            <p:cNvGrpSpPr/>
            <p:nvPr/>
          </p:nvGrpSpPr>
          <p:grpSpPr>
            <a:xfrm>
              <a:off x="802789" y="1696275"/>
              <a:ext cx="4054387" cy="3877848"/>
              <a:chOff x="802789" y="1696275"/>
              <a:chExt cx="4054387" cy="3877848"/>
            </a:xfrm>
          </p:grpSpPr>
          <p:pic>
            <p:nvPicPr>
              <p:cNvPr id="121" name="Picture 120" descr="example_ripple_chopped.jpg"/>
              <p:cNvPicPr>
                <a:picLocks noChangeAspect="1"/>
              </p:cNvPicPr>
              <p:nvPr/>
            </p:nvPicPr>
            <p:blipFill>
              <a:blip r:embed="rId3" cstate="print"/>
              <a:stretch>
                <a:fillRect/>
              </a:stretch>
            </p:blipFill>
            <p:spPr>
              <a:xfrm>
                <a:off x="802789" y="1772475"/>
                <a:ext cx="4054387" cy="1581912"/>
              </a:xfrm>
              <a:prstGeom prst="rect">
                <a:avLst/>
              </a:prstGeom>
            </p:spPr>
          </p:pic>
          <p:sp>
            <p:nvSpPr>
              <p:cNvPr id="122" name="Rectangle 6"/>
              <p:cNvSpPr>
                <a:spLocks noChangeArrowheads="1"/>
              </p:cNvSpPr>
              <p:nvPr/>
            </p:nvSpPr>
            <p:spPr bwMode="auto">
              <a:xfrm>
                <a:off x="2388632" y="1696275"/>
                <a:ext cx="999712" cy="3877848"/>
              </a:xfrm>
              <a:prstGeom prst="rect">
                <a:avLst/>
              </a:prstGeom>
              <a:noFill/>
              <a:ln w="12700">
                <a:solidFill>
                  <a:schemeClr val="bg1">
                    <a:lumMod val="75000"/>
                  </a:schemeClr>
                </a:solidFill>
                <a:miter lim="800000"/>
                <a:headEnd/>
                <a:tailEnd/>
              </a:ln>
            </p:spPr>
            <p:txBody>
              <a:bodyPr wrap="none" anchor="ctr"/>
              <a:lstStyle/>
              <a:p>
                <a:endParaRPr lang="en-US" sz="2200" dirty="0">
                  <a:latin typeface="Calibri" pitchFamily="34" charset="0"/>
                </a:endParaRPr>
              </a:p>
            </p:txBody>
          </p:sp>
          <p:grpSp>
            <p:nvGrpSpPr>
              <p:cNvPr id="3" name="Group 137"/>
              <p:cNvGrpSpPr/>
              <p:nvPr/>
            </p:nvGrpSpPr>
            <p:grpSpPr>
              <a:xfrm>
                <a:off x="2638438" y="3906074"/>
                <a:ext cx="361129" cy="1295400"/>
                <a:chOff x="2638438" y="3906074"/>
                <a:chExt cx="361129" cy="1295400"/>
              </a:xfrm>
            </p:grpSpPr>
            <p:cxnSp>
              <p:nvCxnSpPr>
                <p:cNvPr id="127" name="Straight Connector 126"/>
                <p:cNvCxnSpPr/>
                <p:nvPr/>
              </p:nvCxnSpPr>
              <p:spPr bwMode="auto">
                <a:xfrm rot="5400000">
                  <a:off x="2486038" y="4058474"/>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128" name="Straight Connector 127"/>
                <p:cNvCxnSpPr/>
                <p:nvPr/>
              </p:nvCxnSpPr>
              <p:spPr bwMode="auto">
                <a:xfrm rot="5400000">
                  <a:off x="2558263" y="4058474"/>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129" name="Straight Connector 128"/>
                <p:cNvCxnSpPr/>
                <p:nvPr/>
              </p:nvCxnSpPr>
              <p:spPr bwMode="auto">
                <a:xfrm rot="5400000">
                  <a:off x="2630489" y="4591874"/>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130" name="Straight Connector 129"/>
                <p:cNvCxnSpPr/>
                <p:nvPr/>
              </p:nvCxnSpPr>
              <p:spPr bwMode="auto">
                <a:xfrm rot="5400000">
                  <a:off x="2681650" y="4591874"/>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131" name="Straight Connector 130"/>
                <p:cNvCxnSpPr/>
                <p:nvPr/>
              </p:nvCxnSpPr>
              <p:spPr bwMode="auto">
                <a:xfrm rot="5400000">
                  <a:off x="2774942" y="4591874"/>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132" name="Straight Connector 131"/>
                <p:cNvCxnSpPr/>
                <p:nvPr/>
              </p:nvCxnSpPr>
              <p:spPr bwMode="auto">
                <a:xfrm rot="5400000">
                  <a:off x="2847167" y="5049074"/>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grpSp>
        </p:grpSp>
        <p:sp>
          <p:nvSpPr>
            <p:cNvPr id="123" name="Text Box 16"/>
            <p:cNvSpPr txBox="1">
              <a:spLocks noChangeArrowheads="1"/>
            </p:cNvSpPr>
            <p:nvPr/>
          </p:nvSpPr>
          <p:spPr bwMode="auto">
            <a:xfrm>
              <a:off x="2031888" y="3836446"/>
              <a:ext cx="341760" cy="1408975"/>
            </a:xfrm>
            <a:prstGeom prst="rect">
              <a:avLst/>
            </a:prstGeom>
            <a:noFill/>
            <a:ln w="57150">
              <a:noFill/>
              <a:miter lim="800000"/>
              <a:headEnd/>
              <a:tailEnd/>
            </a:ln>
          </p:spPr>
          <p:txBody>
            <a:bodyPr wrap="none">
              <a:spAutoFit/>
            </a:bodyPr>
            <a:lstStyle/>
            <a:p>
              <a:r>
                <a:rPr kumimoji="1" lang="en-US" sz="2200" b="1" dirty="0">
                  <a:latin typeface="Myriad Pro" pitchFamily="34" charset="0"/>
                </a:rPr>
                <a:t>1</a:t>
              </a:r>
            </a:p>
            <a:p>
              <a:endParaRPr kumimoji="1" lang="en-US" sz="1300" b="1" dirty="0">
                <a:latin typeface="Myriad Pro" pitchFamily="34" charset="0"/>
              </a:endParaRPr>
            </a:p>
            <a:p>
              <a:r>
                <a:rPr kumimoji="1" lang="en-US" sz="2200" b="1" dirty="0">
                  <a:latin typeface="Myriad Pro" pitchFamily="34" charset="0"/>
                </a:rPr>
                <a:t>2</a:t>
              </a:r>
            </a:p>
            <a:p>
              <a:endParaRPr kumimoji="1" lang="en-US" sz="1300" b="1" dirty="0">
                <a:latin typeface="Myriad Pro" pitchFamily="34" charset="0"/>
              </a:endParaRPr>
            </a:p>
            <a:p>
              <a:r>
                <a:rPr kumimoji="1" lang="en-US" sz="2200" b="1" dirty="0">
                  <a:latin typeface="Myriad Pro" pitchFamily="34" charset="0"/>
                </a:rPr>
                <a:t>3</a:t>
              </a:r>
            </a:p>
          </p:txBody>
        </p:sp>
        <p:sp>
          <p:nvSpPr>
            <p:cNvPr id="124" name="Text Box 5"/>
            <p:cNvSpPr txBox="1">
              <a:spLocks noChangeArrowheads="1"/>
            </p:cNvSpPr>
            <p:nvPr/>
          </p:nvSpPr>
          <p:spPr bwMode="auto">
            <a:xfrm>
              <a:off x="696912" y="2915475"/>
              <a:ext cx="1212063" cy="407163"/>
            </a:xfrm>
            <a:prstGeom prst="rect">
              <a:avLst/>
            </a:prstGeom>
            <a:noFill/>
            <a:ln w="57150">
              <a:noFill/>
              <a:miter lim="800000"/>
              <a:headEnd/>
              <a:tailEnd/>
            </a:ln>
          </p:spPr>
          <p:txBody>
            <a:bodyPr wrap="none">
              <a:spAutoFit/>
            </a:bodyPr>
            <a:lstStyle/>
            <a:p>
              <a:r>
                <a:rPr lang="en-US" sz="2200" dirty="0">
                  <a:latin typeface="Myriad Pro" pitchFamily="34" charset="0"/>
                </a:rPr>
                <a:t>~ 200 Hz</a:t>
              </a:r>
            </a:p>
          </p:txBody>
        </p:sp>
        <p:sp>
          <p:nvSpPr>
            <p:cNvPr id="125" name="TextBox 31"/>
            <p:cNvSpPr txBox="1">
              <a:spLocks noChangeArrowheads="1"/>
            </p:cNvSpPr>
            <p:nvPr/>
          </p:nvSpPr>
          <p:spPr bwMode="auto">
            <a:xfrm>
              <a:off x="2832948" y="5582474"/>
              <a:ext cx="670376" cy="378565"/>
            </a:xfrm>
            <a:prstGeom prst="rect">
              <a:avLst/>
            </a:prstGeom>
            <a:noFill/>
            <a:ln w="9525">
              <a:noFill/>
              <a:miter lim="800000"/>
              <a:headEnd/>
              <a:tailEnd/>
            </a:ln>
          </p:spPr>
          <p:txBody>
            <a:bodyPr wrap="none">
              <a:spAutoFit/>
            </a:bodyPr>
            <a:lstStyle/>
            <a:p>
              <a:r>
                <a:rPr lang="en-US" sz="2000" dirty="0">
                  <a:latin typeface="Myriad Pro" pitchFamily="34" charset="0"/>
                </a:rPr>
                <a:t>time</a:t>
              </a:r>
            </a:p>
          </p:txBody>
        </p:sp>
        <p:sp>
          <p:nvSpPr>
            <p:cNvPr id="126" name="TextBox 125"/>
            <p:cNvSpPr txBox="1"/>
            <p:nvPr/>
          </p:nvSpPr>
          <p:spPr bwMode="auto">
            <a:xfrm>
              <a:off x="1722158" y="4309518"/>
              <a:ext cx="499496" cy="640688"/>
            </a:xfrm>
            <a:prstGeom prst="rect">
              <a:avLst/>
            </a:prstGeom>
            <a:noFill/>
          </p:spPr>
          <p:txBody>
            <a:bodyPr vert="vert270" wrap="none">
              <a:spAutoFit/>
            </a:bodyPr>
            <a:lstStyle/>
            <a:p>
              <a:pPr fontAlgn="auto">
                <a:spcBef>
                  <a:spcPts val="0"/>
                </a:spcBef>
                <a:spcAft>
                  <a:spcPts val="0"/>
                </a:spcAft>
                <a:defRPr/>
              </a:pPr>
              <a:r>
                <a:rPr lang="en-US" sz="2200" dirty="0">
                  <a:latin typeface="Myriad Pro" pitchFamily="34" charset="0"/>
                </a:rPr>
                <a:t>Cells</a:t>
              </a:r>
            </a:p>
          </p:txBody>
        </p:sp>
        <p:sp>
          <p:nvSpPr>
            <p:cNvPr id="133" name="TextBox 31"/>
            <p:cNvSpPr txBox="1">
              <a:spLocks noChangeArrowheads="1"/>
            </p:cNvSpPr>
            <p:nvPr/>
          </p:nvSpPr>
          <p:spPr bwMode="auto">
            <a:xfrm>
              <a:off x="4170041" y="2991675"/>
              <a:ext cx="816249" cy="378565"/>
            </a:xfrm>
            <a:prstGeom prst="rect">
              <a:avLst/>
            </a:prstGeom>
            <a:noFill/>
            <a:ln w="9525">
              <a:noFill/>
              <a:miter lim="800000"/>
              <a:headEnd/>
              <a:tailEnd/>
            </a:ln>
          </p:spPr>
          <p:txBody>
            <a:bodyPr wrap="none">
              <a:spAutoFit/>
            </a:bodyPr>
            <a:lstStyle/>
            <a:p>
              <a:r>
                <a:rPr lang="en-US" sz="2000" dirty="0" smtClean="0">
                  <a:latin typeface="Myriad Pro" pitchFamily="34" charset="0"/>
                </a:rPr>
                <a:t>50 ms</a:t>
              </a:r>
              <a:endParaRPr lang="en-US" sz="2000" dirty="0">
                <a:latin typeface="Myriad Pro" pitchFamily="34" charset="0"/>
              </a:endParaRPr>
            </a:p>
          </p:txBody>
        </p:sp>
      </p:grpSp>
      <p:sp>
        <p:nvSpPr>
          <p:cNvPr id="23" name="Title 22"/>
          <p:cNvSpPr>
            <a:spLocks noGrp="1"/>
          </p:cNvSpPr>
          <p:nvPr>
            <p:ph type="title"/>
          </p:nvPr>
        </p:nvSpPr>
        <p:spPr/>
        <p:txBody>
          <a:bodyPr/>
          <a:lstStyle/>
          <a:p>
            <a:r>
              <a:rPr lang="en-US" dirty="0" smtClean="0"/>
              <a:t>modes of ensemble activity</a:t>
            </a:r>
            <a:endParaRPr lang="en-US" dirty="0"/>
          </a:p>
        </p:txBody>
      </p:sp>
      <p:grpSp>
        <p:nvGrpSpPr>
          <p:cNvPr id="66" name="Group 65"/>
          <p:cNvGrpSpPr/>
          <p:nvPr/>
        </p:nvGrpSpPr>
        <p:grpSpPr>
          <a:xfrm>
            <a:off x="773112" y="2332037"/>
            <a:ext cx="3962400" cy="3051343"/>
            <a:chOff x="5192712" y="2709694"/>
            <a:chExt cx="3962400" cy="3051343"/>
          </a:xfrm>
        </p:grpSpPr>
        <p:cxnSp>
          <p:nvCxnSpPr>
            <p:cNvPr id="56" name="Straight Arrow Connector 55"/>
            <p:cNvCxnSpPr/>
            <p:nvPr/>
          </p:nvCxnSpPr>
          <p:spPr>
            <a:xfrm>
              <a:off x="7173912" y="5374776"/>
              <a:ext cx="1549268" cy="1588"/>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7" name="TextBox 43"/>
            <p:cNvSpPr txBox="1">
              <a:spLocks noChangeArrowheads="1"/>
            </p:cNvSpPr>
            <p:nvPr/>
          </p:nvSpPr>
          <p:spPr bwMode="auto">
            <a:xfrm>
              <a:off x="8316912" y="5373026"/>
              <a:ext cx="490495" cy="388011"/>
            </a:xfrm>
            <a:prstGeom prst="rect">
              <a:avLst/>
            </a:prstGeom>
            <a:noFill/>
            <a:ln w="9525">
              <a:noFill/>
              <a:miter lim="800000"/>
              <a:headEnd/>
              <a:tailEnd/>
            </a:ln>
          </p:spPr>
          <p:txBody>
            <a:bodyPr wrap="none" lIns="100794" tIns="50397" rIns="100794" bIns="50397">
              <a:spAutoFit/>
            </a:bodyPr>
            <a:lstStyle/>
            <a:p>
              <a:r>
                <a:rPr lang="en-US" sz="2000" dirty="0" smtClean="0">
                  <a:latin typeface="Myriad Pro" pitchFamily="34" charset="0"/>
                </a:rPr>
                <a:t>2 s</a:t>
              </a:r>
              <a:endParaRPr lang="en-US" sz="2000" dirty="0">
                <a:latin typeface="Myriad Pro" pitchFamily="34" charset="0"/>
              </a:endParaRPr>
            </a:p>
          </p:txBody>
        </p:sp>
        <p:grpSp>
          <p:nvGrpSpPr>
            <p:cNvPr id="4" name="Group 105"/>
            <p:cNvGrpSpPr/>
            <p:nvPr/>
          </p:nvGrpSpPr>
          <p:grpSpPr>
            <a:xfrm>
              <a:off x="5192712" y="3932237"/>
              <a:ext cx="3962400" cy="1295400"/>
              <a:chOff x="925512" y="2186648"/>
              <a:chExt cx="3962400" cy="1295400"/>
            </a:xfrm>
          </p:grpSpPr>
          <p:cxnSp>
            <p:nvCxnSpPr>
              <p:cNvPr id="26" name="Straight Connector 25"/>
              <p:cNvCxnSpPr/>
              <p:nvPr/>
            </p:nvCxnSpPr>
            <p:spPr bwMode="auto">
              <a:xfrm rot="5400000">
                <a:off x="1611312" y="2339048"/>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28" name="Straight Connector 27"/>
              <p:cNvCxnSpPr/>
              <p:nvPr/>
            </p:nvCxnSpPr>
            <p:spPr bwMode="auto">
              <a:xfrm rot="5400000">
                <a:off x="1992312" y="2339048"/>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29" name="Straight Connector 28"/>
              <p:cNvCxnSpPr/>
              <p:nvPr/>
            </p:nvCxnSpPr>
            <p:spPr bwMode="auto">
              <a:xfrm rot="5400000">
                <a:off x="2246312" y="2339048"/>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30" name="Straight Connector 29"/>
              <p:cNvCxnSpPr/>
              <p:nvPr/>
            </p:nvCxnSpPr>
            <p:spPr bwMode="auto">
              <a:xfrm rot="5400000">
                <a:off x="2462212" y="2339048"/>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31" name="Straight Connector 30"/>
              <p:cNvCxnSpPr/>
              <p:nvPr/>
            </p:nvCxnSpPr>
            <p:spPr bwMode="auto">
              <a:xfrm rot="5400000">
                <a:off x="2297112" y="2865437"/>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32" name="Straight Connector 31"/>
              <p:cNvCxnSpPr/>
              <p:nvPr/>
            </p:nvCxnSpPr>
            <p:spPr bwMode="auto">
              <a:xfrm rot="5400000">
                <a:off x="3042287" y="2865437"/>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33" name="Straight Connector 32"/>
              <p:cNvCxnSpPr/>
              <p:nvPr/>
            </p:nvCxnSpPr>
            <p:spPr bwMode="auto">
              <a:xfrm rot="5400000">
                <a:off x="3160712" y="2865437"/>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35" name="Straight Connector 34"/>
              <p:cNvCxnSpPr/>
              <p:nvPr/>
            </p:nvCxnSpPr>
            <p:spPr bwMode="auto">
              <a:xfrm rot="5400000">
                <a:off x="3109912" y="3329648"/>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cxnSp>
            <p:nvCxnSpPr>
              <p:cNvPr id="37" name="Straight Connector 36"/>
              <p:cNvCxnSpPr/>
              <p:nvPr/>
            </p:nvCxnSpPr>
            <p:spPr bwMode="auto">
              <a:xfrm rot="5400000">
                <a:off x="3589212" y="3329648"/>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cxnSp>
            <p:nvCxnSpPr>
              <p:cNvPr id="39" name="Straight Connector 38"/>
              <p:cNvCxnSpPr/>
              <p:nvPr/>
            </p:nvCxnSpPr>
            <p:spPr bwMode="auto">
              <a:xfrm rot="5400000">
                <a:off x="3865562" y="3329648"/>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cxnSp>
            <p:nvCxnSpPr>
              <p:cNvPr id="40" name="Straight Connector 39"/>
              <p:cNvCxnSpPr/>
              <p:nvPr/>
            </p:nvCxnSpPr>
            <p:spPr bwMode="auto">
              <a:xfrm rot="5400000">
                <a:off x="3973512" y="3329648"/>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cxnSp>
            <p:nvCxnSpPr>
              <p:cNvPr id="48" name="Straight Connector 47"/>
              <p:cNvCxnSpPr/>
              <p:nvPr/>
            </p:nvCxnSpPr>
            <p:spPr bwMode="auto">
              <a:xfrm rot="5400000">
                <a:off x="773112" y="2484437"/>
                <a:ext cx="304800" cy="0"/>
              </a:xfrm>
              <a:prstGeom prst="line">
                <a:avLst/>
              </a:prstGeom>
              <a:solidFill>
                <a:srgbClr val="00B8FF"/>
              </a:solidFill>
              <a:ln w="38100" cap="flat" cmpd="sng" algn="ctr">
                <a:solidFill>
                  <a:schemeClr val="bg1"/>
                </a:solidFill>
                <a:prstDash val="solid"/>
                <a:round/>
                <a:headEnd type="none" w="med" len="med"/>
                <a:tailEnd type="none" w="med" len="med"/>
              </a:ln>
              <a:effectLst/>
            </p:spPr>
          </p:cxnSp>
          <p:cxnSp>
            <p:nvCxnSpPr>
              <p:cNvPr id="50" name="Straight Connector 49"/>
              <p:cNvCxnSpPr/>
              <p:nvPr/>
            </p:nvCxnSpPr>
            <p:spPr bwMode="auto">
              <a:xfrm rot="5400000">
                <a:off x="4735512" y="3170237"/>
                <a:ext cx="304800" cy="0"/>
              </a:xfrm>
              <a:prstGeom prst="line">
                <a:avLst/>
              </a:prstGeom>
              <a:solidFill>
                <a:srgbClr val="00B8FF"/>
              </a:solidFill>
              <a:ln w="38100" cap="flat" cmpd="sng" algn="ctr">
                <a:solidFill>
                  <a:schemeClr val="bg1"/>
                </a:solidFill>
                <a:prstDash val="solid"/>
                <a:round/>
                <a:headEnd type="none" w="med" len="med"/>
                <a:tailEnd type="none" w="med" len="med"/>
              </a:ln>
              <a:effectLst/>
            </p:spPr>
          </p:cxnSp>
          <p:cxnSp>
            <p:nvCxnSpPr>
              <p:cNvPr id="80" name="Straight Connector 79"/>
              <p:cNvCxnSpPr/>
              <p:nvPr/>
            </p:nvCxnSpPr>
            <p:spPr bwMode="auto">
              <a:xfrm rot="5400000">
                <a:off x="1230312" y="2339048"/>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cxnSp>
            <p:nvCxnSpPr>
              <p:cNvPr id="81" name="Straight Connector 80"/>
              <p:cNvCxnSpPr/>
              <p:nvPr/>
            </p:nvCxnSpPr>
            <p:spPr bwMode="auto">
              <a:xfrm rot="5400000">
                <a:off x="2601912" y="2865437"/>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82" name="Straight Connector 81"/>
              <p:cNvCxnSpPr/>
              <p:nvPr/>
            </p:nvCxnSpPr>
            <p:spPr bwMode="auto">
              <a:xfrm rot="5400000">
                <a:off x="3363912" y="3329648"/>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cxnSp>
            <p:nvCxnSpPr>
              <p:cNvPr id="83" name="Straight Connector 82"/>
              <p:cNvCxnSpPr/>
              <p:nvPr/>
            </p:nvCxnSpPr>
            <p:spPr bwMode="auto">
              <a:xfrm rot="5400000">
                <a:off x="3744912" y="3329648"/>
                <a:ext cx="304800" cy="0"/>
              </a:xfrm>
              <a:prstGeom prst="line">
                <a:avLst/>
              </a:prstGeom>
              <a:solidFill>
                <a:srgbClr val="00B8FF"/>
              </a:solidFill>
              <a:ln w="38100" cap="flat" cmpd="sng" algn="ctr">
                <a:solidFill>
                  <a:schemeClr val="accent4"/>
                </a:solidFill>
                <a:prstDash val="solid"/>
                <a:round/>
                <a:headEnd type="none" w="med" len="med"/>
                <a:tailEnd type="none" w="med" len="med"/>
              </a:ln>
              <a:effectLst/>
            </p:spPr>
          </p:cxnSp>
          <p:cxnSp>
            <p:nvCxnSpPr>
              <p:cNvPr id="84" name="Straight Connector 83"/>
              <p:cNvCxnSpPr/>
              <p:nvPr/>
            </p:nvCxnSpPr>
            <p:spPr bwMode="auto">
              <a:xfrm rot="5400000">
                <a:off x="2830512" y="2865437"/>
                <a:ext cx="304800" cy="0"/>
              </a:xfrm>
              <a:prstGeom prst="line">
                <a:avLst/>
              </a:prstGeom>
              <a:solidFill>
                <a:srgbClr val="00B8FF"/>
              </a:solidFill>
              <a:ln w="38100" cap="flat" cmpd="sng" algn="ctr">
                <a:solidFill>
                  <a:schemeClr val="accent1"/>
                </a:solidFill>
                <a:prstDash val="solid"/>
                <a:round/>
                <a:headEnd type="none" w="med" len="med"/>
                <a:tailEnd type="none" w="med" len="med"/>
              </a:ln>
              <a:effectLst/>
            </p:spPr>
          </p:cxnSp>
          <p:cxnSp>
            <p:nvCxnSpPr>
              <p:cNvPr id="85" name="Straight Connector 84"/>
              <p:cNvCxnSpPr/>
              <p:nvPr/>
            </p:nvCxnSpPr>
            <p:spPr bwMode="auto">
              <a:xfrm rot="5400000">
                <a:off x="2373312" y="2339048"/>
                <a:ext cx="304800" cy="0"/>
              </a:xfrm>
              <a:prstGeom prst="line">
                <a:avLst/>
              </a:prstGeom>
              <a:solidFill>
                <a:srgbClr val="00B8FF"/>
              </a:solidFill>
              <a:ln w="38100" cap="flat" cmpd="sng" algn="ctr">
                <a:solidFill>
                  <a:schemeClr val="accent3"/>
                </a:solidFill>
                <a:prstDash val="solid"/>
                <a:round/>
                <a:headEnd type="none" w="med" len="med"/>
                <a:tailEnd type="none" w="med" len="med"/>
              </a:ln>
              <a:effectLst/>
            </p:spPr>
          </p:cxnSp>
        </p:grpSp>
        <p:grpSp>
          <p:nvGrpSpPr>
            <p:cNvPr id="5" name="Group 45"/>
            <p:cNvGrpSpPr/>
            <p:nvPr/>
          </p:nvGrpSpPr>
          <p:grpSpPr>
            <a:xfrm>
              <a:off x="5589664" y="2713038"/>
              <a:ext cx="3413047" cy="337734"/>
              <a:chOff x="1170065" y="3325981"/>
              <a:chExt cx="2126382" cy="337734"/>
            </a:xfrm>
          </p:grpSpPr>
          <p:cxnSp>
            <p:nvCxnSpPr>
              <p:cNvPr id="47" name="Straight Connector 46"/>
              <p:cNvCxnSpPr/>
              <p:nvPr/>
            </p:nvCxnSpPr>
            <p:spPr bwMode="auto">
              <a:xfrm>
                <a:off x="1170065" y="3325981"/>
                <a:ext cx="2126382" cy="17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a:off x="1170065" y="3661966"/>
                <a:ext cx="2126382" cy="17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Oval 60"/>
            <p:cNvSpPr/>
            <p:nvPr/>
          </p:nvSpPr>
          <p:spPr bwMode="auto">
            <a:xfrm>
              <a:off x="6411912" y="2713037"/>
              <a:ext cx="838200" cy="335986"/>
            </a:xfrm>
            <a:prstGeom prst="ellipse">
              <a:avLst/>
            </a:prstGeom>
            <a:solidFill>
              <a:schemeClr val="accent3">
                <a:alpha val="8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en-US" sz="2200" u="sng" dirty="0">
                <a:solidFill>
                  <a:schemeClr val="tx1"/>
                </a:solidFill>
              </a:endParaRPr>
            </a:p>
          </p:txBody>
        </p:sp>
        <p:sp>
          <p:nvSpPr>
            <p:cNvPr id="62" name="Oval 61"/>
            <p:cNvSpPr/>
            <p:nvPr/>
          </p:nvSpPr>
          <p:spPr bwMode="auto">
            <a:xfrm>
              <a:off x="7021512" y="2709694"/>
              <a:ext cx="810581" cy="335986"/>
            </a:xfrm>
            <a:prstGeom prst="ellipse">
              <a:avLst/>
            </a:prstGeom>
            <a:solidFill>
              <a:schemeClr val="accent1">
                <a:alpha val="8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en-US" sz="2200" u="sng" dirty="0">
                <a:solidFill>
                  <a:schemeClr val="tx1"/>
                </a:solidFill>
              </a:endParaRPr>
            </a:p>
          </p:txBody>
        </p:sp>
        <p:sp>
          <p:nvSpPr>
            <p:cNvPr id="63" name="Oval 62"/>
            <p:cNvSpPr/>
            <p:nvPr/>
          </p:nvSpPr>
          <p:spPr bwMode="auto">
            <a:xfrm>
              <a:off x="7631112" y="2713037"/>
              <a:ext cx="812331" cy="335986"/>
            </a:xfrm>
            <a:prstGeom prst="ellipse">
              <a:avLst/>
            </a:prstGeom>
            <a:solidFill>
              <a:schemeClr val="accent4">
                <a:alpha val="88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anchor="ctr"/>
            <a:lstStyle/>
            <a:p>
              <a:pPr algn="ctr" fontAlgn="auto">
                <a:spcBef>
                  <a:spcPts val="0"/>
                </a:spcBef>
                <a:spcAft>
                  <a:spcPts val="0"/>
                </a:spcAft>
                <a:defRPr/>
              </a:pPr>
              <a:endParaRPr lang="en-US" sz="2200" u="sng" dirty="0">
                <a:solidFill>
                  <a:schemeClr val="tx1"/>
                </a:solidFill>
              </a:endParaRPr>
            </a:p>
          </p:txBody>
        </p:sp>
        <p:pic>
          <p:nvPicPr>
            <p:cNvPr id="64" name="Picture 54" descr="rat_topdown.png"/>
            <p:cNvPicPr>
              <a:picLocks noChangeAspect="1"/>
            </p:cNvPicPr>
            <p:nvPr/>
          </p:nvPicPr>
          <p:blipFill>
            <a:blip r:embed="rId4" cstate="print"/>
            <a:srcRect/>
            <a:stretch>
              <a:fillRect/>
            </a:stretch>
          </p:blipFill>
          <p:spPr bwMode="auto">
            <a:xfrm>
              <a:off x="5268912" y="2794524"/>
              <a:ext cx="1071549" cy="256247"/>
            </a:xfrm>
            <a:prstGeom prst="rect">
              <a:avLst/>
            </a:prstGeom>
            <a:noFill/>
            <a:ln w="9525">
              <a:noFill/>
              <a:miter lim="800000"/>
              <a:headEnd/>
              <a:tailEnd/>
            </a:ln>
          </p:spPr>
        </p:pic>
      </p:grpSp>
      <p:sp>
        <p:nvSpPr>
          <p:cNvPr id="49" name="Rectangle 48"/>
          <p:cNvSpPr/>
          <p:nvPr/>
        </p:nvSpPr>
        <p:spPr>
          <a:xfrm>
            <a:off x="1919596" y="6032722"/>
            <a:ext cx="2175211" cy="493084"/>
          </a:xfrm>
          <a:prstGeom prst="rect">
            <a:avLst/>
          </a:prstGeom>
        </p:spPr>
        <p:txBody>
          <a:bodyPr wrap="none">
            <a:spAutoFit/>
          </a:bodyPr>
          <a:lstStyle/>
          <a:p>
            <a:pPr marL="457200" lvl="0" indent="-457200"/>
            <a:r>
              <a:rPr lang="en-US" sz="2800" dirty="0" smtClean="0">
                <a:solidFill>
                  <a:prstClr val="black"/>
                </a:solidFill>
                <a:latin typeface="Myriad Pro" pitchFamily="34" charset="0"/>
              </a:rPr>
              <a:t>Place Activity</a:t>
            </a:r>
          </a:p>
        </p:txBody>
      </p:sp>
      <p:sp>
        <p:nvSpPr>
          <p:cNvPr id="51" name="Rectangle 50"/>
          <p:cNvSpPr/>
          <p:nvPr/>
        </p:nvSpPr>
        <p:spPr>
          <a:xfrm>
            <a:off x="6122832" y="6032722"/>
            <a:ext cx="2264274" cy="493084"/>
          </a:xfrm>
          <a:prstGeom prst="rect">
            <a:avLst/>
          </a:prstGeom>
        </p:spPr>
        <p:txBody>
          <a:bodyPr wrap="none">
            <a:spAutoFit/>
          </a:bodyPr>
          <a:lstStyle/>
          <a:p>
            <a:pPr marL="457200" lvl="0" indent="-457200"/>
            <a:r>
              <a:rPr lang="en-US" sz="2800" dirty="0" smtClean="0">
                <a:solidFill>
                  <a:prstClr val="black"/>
                </a:solidFill>
                <a:latin typeface="Myriad Pro" pitchFamily="34" charset="0"/>
              </a:rPr>
              <a:t>Ripple/Replay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and novelty</a:t>
            </a:r>
            <a:endParaRPr lang="en-US" dirty="0"/>
          </a:p>
        </p:txBody>
      </p:sp>
      <p:pic>
        <p:nvPicPr>
          <p:cNvPr id="3" name="Picture 2" descr="gammaNovelty.png"/>
          <p:cNvPicPr>
            <a:picLocks noChangeAspect="1"/>
          </p:cNvPicPr>
          <p:nvPr/>
        </p:nvPicPr>
        <p:blipFill>
          <a:blip r:embed="rId2" cstate="print"/>
          <a:stretch>
            <a:fillRect/>
          </a:stretch>
        </p:blipFill>
        <p:spPr>
          <a:xfrm>
            <a:off x="182101" y="2230245"/>
            <a:ext cx="9716424" cy="3099186"/>
          </a:xfrm>
          <a:prstGeom prst="rect">
            <a:avLst/>
          </a:prstGeom>
        </p:spPr>
      </p:pic>
    </p:spTree>
    <p:extLst>
      <p:ext uri="{BB962C8B-B14F-4D97-AF65-F5344CB8AC3E}">
        <p14:creationId xmlns:p14="http://schemas.microsoft.com/office/powerpoint/2010/main" xmlns="" val="18905298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behavior and ensemble activity</a:t>
            </a:r>
            <a:endParaRPr lang="en-US" dirty="0"/>
          </a:p>
        </p:txBody>
      </p:sp>
      <p:pic>
        <p:nvPicPr>
          <p:cNvPr id="5" name="ca1movie.avi">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rotWithShape="1">
          <a:blip r:embed="rId4" cstate="print"/>
          <a:srcRect l="17954" t="6241" r="14458" b="10011"/>
          <a:stretch/>
        </p:blipFill>
        <p:spPr>
          <a:xfrm>
            <a:off x="30463" y="1951037"/>
            <a:ext cx="10003178" cy="4529004"/>
          </a:xfrm>
          <a:prstGeom prst="round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p:txBody>
          <a:bodyPr anchor="t" anchorCtr="1"/>
          <a:lstStyle/>
          <a:p>
            <a:pPr marL="0" indent="0">
              <a:lnSpc>
                <a:spcPct val="100000"/>
              </a:lnSpc>
              <a:spcAft>
                <a:spcPts val="2400"/>
              </a:spcAft>
            </a:pPr>
            <a:r>
              <a:rPr lang="en-US" dirty="0" smtClean="0"/>
              <a:t>How does behavior modulate the hippocampal circuit as it transitions among different modes of operation?</a:t>
            </a:r>
          </a:p>
          <a:p>
            <a:pPr>
              <a:lnSpc>
                <a:spcPct val="100000"/>
              </a:lnSpc>
              <a:spcAft>
                <a:spcPts val="2400"/>
              </a:spcAft>
            </a:pPr>
            <a:r>
              <a:rPr lang="en-US" i="1" dirty="0" smtClean="0"/>
              <a:t>Are there two distinct circuit states?</a:t>
            </a:r>
            <a:br>
              <a:rPr lang="en-US" i="1" dirty="0" smtClean="0"/>
            </a:br>
            <a:endParaRPr lang="en-US" i="1" dirty="0" smtClean="0"/>
          </a:p>
          <a:p>
            <a:pPr>
              <a:lnSpc>
                <a:spcPct val="100000"/>
              </a:lnSpc>
              <a:spcAft>
                <a:spcPts val="2400"/>
              </a:spcAft>
            </a:pPr>
            <a:r>
              <a:rPr lang="en-US" i="1" dirty="0" smtClean="0"/>
              <a:t>Is the whole circuit modulated by</a:t>
            </a:r>
            <a:br>
              <a:rPr lang="en-US" i="1" dirty="0" smtClean="0"/>
            </a:br>
            <a:r>
              <a:rPr lang="en-US" i="1" dirty="0" smtClean="0"/>
              <a:t>behavior?</a:t>
            </a:r>
          </a:p>
          <a:p>
            <a:pPr>
              <a:lnSpc>
                <a:spcPct val="100000"/>
              </a:lnSpc>
              <a:spcAft>
                <a:spcPts val="2400"/>
              </a:spcAft>
            </a:pPr>
            <a:r>
              <a:rPr lang="en-US" i="1" dirty="0" smtClean="0"/>
              <a:t>Can we see functional consequences?</a:t>
            </a:r>
            <a:endParaRPr lang="en-US" dirty="0" smtClean="0"/>
          </a:p>
        </p:txBody>
      </p:sp>
      <p:sp>
        <p:nvSpPr>
          <p:cNvPr id="6" name="TextBox 5"/>
          <p:cNvSpPr txBox="1"/>
          <p:nvPr/>
        </p:nvSpPr>
        <p:spPr>
          <a:xfrm>
            <a:off x="7168631" y="3614946"/>
            <a:ext cx="2062681" cy="435825"/>
          </a:xfrm>
          <a:prstGeom prst="rect">
            <a:avLst/>
          </a:prstGeom>
          <a:noFill/>
        </p:spPr>
        <p:txBody>
          <a:bodyPr wrap="none" rtlCol="0">
            <a:spAutoFit/>
          </a:bodyPr>
          <a:lstStyle/>
          <a:p>
            <a:r>
              <a:rPr lang="en-US" sz="2400" b="1" dirty="0" smtClean="0">
                <a:solidFill>
                  <a:schemeClr val="tx2"/>
                </a:solidFill>
                <a:latin typeface="Myriad Pro" pitchFamily="34" charset="0"/>
              </a:rPr>
              <a:t>(no – smooth)</a:t>
            </a:r>
            <a:endParaRPr lang="en-US" sz="2400" b="1" dirty="0">
              <a:solidFill>
                <a:schemeClr val="tx2"/>
              </a:solidFill>
              <a:latin typeface="Myriad Pro" pitchFamily="34" charset="0"/>
            </a:endParaRPr>
          </a:p>
        </p:txBody>
      </p:sp>
      <p:sp>
        <p:nvSpPr>
          <p:cNvPr id="7" name="TextBox 6"/>
          <p:cNvSpPr txBox="1"/>
          <p:nvPr/>
        </p:nvSpPr>
        <p:spPr>
          <a:xfrm>
            <a:off x="6564312" y="5096612"/>
            <a:ext cx="2651367" cy="435825"/>
          </a:xfrm>
          <a:prstGeom prst="rect">
            <a:avLst/>
          </a:prstGeom>
          <a:noFill/>
        </p:spPr>
        <p:txBody>
          <a:bodyPr wrap="none" rtlCol="0">
            <a:spAutoFit/>
          </a:bodyPr>
          <a:lstStyle/>
          <a:p>
            <a:r>
              <a:rPr lang="en-US" sz="2400" b="1" dirty="0" smtClean="0">
                <a:solidFill>
                  <a:schemeClr val="tx2"/>
                </a:solidFill>
                <a:latin typeface="Myriad Pro" pitchFamily="34" charset="0"/>
              </a:rPr>
              <a:t>(pathway specific)</a:t>
            </a:r>
            <a:endParaRPr lang="en-US" sz="2400" b="1" dirty="0">
              <a:solidFill>
                <a:schemeClr val="tx2"/>
              </a:solidFill>
              <a:latin typeface="Myriad Pro" pitchFamily="34" charset="0"/>
            </a:endParaRPr>
          </a:p>
        </p:txBody>
      </p:sp>
      <p:sp>
        <p:nvSpPr>
          <p:cNvPr id="46084" name="Rectangle 2"/>
          <p:cNvSpPr>
            <a:spLocks noGrp="1" noChangeArrowheads="1"/>
          </p:cNvSpPr>
          <p:nvPr>
            <p:ph type="title"/>
          </p:nvPr>
        </p:nvSpPr>
        <p:spPr/>
        <p:txBody>
          <a:bodyPr/>
          <a:lstStyle/>
          <a:p>
            <a:r>
              <a:rPr lang="en-US" dirty="0" smtClean="0"/>
              <a:t>outline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3" presetClass="emph" presetSubtype="2" fill="hold" nodeType="withEffect">
                                  <p:stCondLst>
                                    <p:cond delay="0"/>
                                  </p:stCondLst>
                                  <p:childTnLst>
                                    <p:animClr clrSpc="rgb" dir="cw">
                                      <p:cBhvr override="childStyle">
                                        <p:cTn id="30" dur="500" fill="hold"/>
                                        <p:tgtEl>
                                          <p:spTgt spid="46082">
                                            <p:txEl>
                                              <p:pRg st="2" end="2"/>
                                            </p:txEl>
                                          </p:spTgt>
                                        </p:tgtEl>
                                        <p:attrNameLst>
                                          <p:attrName>style.color</p:attrName>
                                        </p:attrNameLst>
                                      </p:cBhvr>
                                      <p:to>
                                        <a:srgbClr val="B2B2B2"/>
                                      </p:to>
                                    </p:animClr>
                                  </p:childTnLst>
                                </p:cTn>
                              </p:par>
                              <p:par>
                                <p:cTn id="31" presetID="3" presetClass="emph" presetSubtype="2" fill="hold" nodeType="withEffect">
                                  <p:stCondLst>
                                    <p:cond delay="0"/>
                                  </p:stCondLst>
                                  <p:childTnLst>
                                    <p:animClr clrSpc="rgb" dir="cw">
                                      <p:cBhvr override="childStyle">
                                        <p:cTn id="32" dur="500" fill="hold"/>
                                        <p:tgtEl>
                                          <p:spTgt spid="46082">
                                            <p:txEl>
                                              <p:pRg st="3" end="3"/>
                                            </p:txEl>
                                          </p:spTgt>
                                        </p:tgtEl>
                                        <p:attrNameLst>
                                          <p:attrName>style.color</p:attrName>
                                        </p:attrNameLst>
                                      </p:cBhvr>
                                      <p:to>
                                        <a:srgbClr val="B2B2B2"/>
                                      </p:to>
                                    </p:animClr>
                                  </p:childTnLst>
                                </p:cTn>
                              </p:par>
                              <p:par>
                                <p:cTn id="33" presetID="3" presetClass="emph" presetSubtype="2" fill="hold" nodeType="withEffect">
                                  <p:stCondLst>
                                    <p:cond delay="0"/>
                                  </p:stCondLst>
                                  <p:childTnLst>
                                    <p:animClr clrSpc="rgb" dir="cw">
                                      <p:cBhvr override="childStyle">
                                        <p:cTn id="34" dur="500" fill="hold"/>
                                        <p:tgtEl>
                                          <p:spTgt spid="46082">
                                            <p:txEl>
                                              <p:pRg st="0" end="0"/>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125912" y="2560637"/>
            <a:ext cx="5676035" cy="2424113"/>
            <a:chOff x="4125912" y="2560637"/>
            <a:chExt cx="5676035" cy="2424113"/>
          </a:xfrm>
        </p:grpSpPr>
        <p:sp>
          <p:nvSpPr>
            <p:cNvPr id="35" name="Oval 34"/>
            <p:cNvSpPr/>
            <p:nvPr/>
          </p:nvSpPr>
          <p:spPr bwMode="auto">
            <a:xfrm>
              <a:off x="8191406" y="2560637"/>
              <a:ext cx="1333001" cy="10871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29" name="Oval 28"/>
            <p:cNvSpPr/>
            <p:nvPr/>
          </p:nvSpPr>
          <p:spPr bwMode="auto">
            <a:xfrm>
              <a:off x="7160465" y="3398837"/>
              <a:ext cx="1308032" cy="1066800"/>
            </a:xfrm>
            <a:prstGeom prst="ellipse">
              <a:avLst/>
            </a:prstGeom>
            <a:ln>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30" name="Oval 29"/>
            <p:cNvSpPr/>
            <p:nvPr/>
          </p:nvSpPr>
          <p:spPr bwMode="auto">
            <a:xfrm>
              <a:off x="5587159" y="3398837"/>
              <a:ext cx="1308032" cy="1066800"/>
            </a:xfrm>
            <a:prstGeom prst="ellipse">
              <a:avLst/>
            </a:prstGeom>
            <a:ln>
              <a:prstDash val="sysDash"/>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cxnSp>
          <p:nvCxnSpPr>
            <p:cNvPr id="32" name="Straight Arrow Connector 31"/>
            <p:cNvCxnSpPr/>
            <p:nvPr/>
          </p:nvCxnSpPr>
          <p:spPr bwMode="auto">
            <a:xfrm flipV="1">
              <a:off x="5192712" y="4541838"/>
              <a:ext cx="598763" cy="228599"/>
            </a:xfrm>
            <a:prstGeom prst="straightConnector1">
              <a:avLst/>
            </a:prstGeom>
            <a:solidFill>
              <a:srgbClr val="00B8FF"/>
            </a:solidFill>
            <a:ln w="38100" cap="flat" cmpd="sng" algn="ctr">
              <a:solidFill>
                <a:srgbClr val="00B0F0"/>
              </a:solidFill>
              <a:prstDash val="solid"/>
              <a:round/>
              <a:headEnd type="none" w="med" len="med"/>
              <a:tailEnd type="arrow"/>
            </a:ln>
            <a:effectLst/>
          </p:spPr>
        </p:cxnSp>
        <p:sp>
          <p:nvSpPr>
            <p:cNvPr id="33" name="Freeform 19"/>
            <p:cNvSpPr>
              <a:spLocks/>
            </p:cNvSpPr>
            <p:nvPr/>
          </p:nvSpPr>
          <p:spPr bwMode="auto">
            <a:xfrm>
              <a:off x="4354512" y="4389437"/>
              <a:ext cx="943997" cy="595313"/>
            </a:xfrm>
            <a:custGeom>
              <a:avLst/>
              <a:gdLst/>
              <a:ahLst/>
              <a:cxnLst>
                <a:cxn ang="0">
                  <a:pos x="0" y="840"/>
                </a:cxn>
                <a:cxn ang="0">
                  <a:pos x="454" y="840"/>
                </a:cxn>
                <a:cxn ang="0">
                  <a:pos x="454" y="0"/>
                </a:cxn>
                <a:cxn ang="0">
                  <a:pos x="898" y="0"/>
                </a:cxn>
                <a:cxn ang="0">
                  <a:pos x="898" y="840"/>
                </a:cxn>
                <a:cxn ang="0">
                  <a:pos x="1332" y="840"/>
                </a:cxn>
              </a:cxnLst>
              <a:rect l="0" t="0" r="r" b="b"/>
              <a:pathLst>
                <a:path w="1332" h="840">
                  <a:moveTo>
                    <a:pt x="0" y="840"/>
                  </a:moveTo>
                  <a:lnTo>
                    <a:pt x="454" y="840"/>
                  </a:lnTo>
                  <a:lnTo>
                    <a:pt x="454" y="0"/>
                  </a:lnTo>
                  <a:lnTo>
                    <a:pt x="898" y="0"/>
                  </a:lnTo>
                  <a:lnTo>
                    <a:pt x="898" y="840"/>
                  </a:lnTo>
                  <a:lnTo>
                    <a:pt x="1332" y="840"/>
                  </a:lnTo>
                </a:path>
              </a:pathLst>
            </a:custGeom>
            <a:noFill/>
            <a:ln w="38100" cap="flat">
              <a:solidFill>
                <a:srgbClr val="00B0F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4125912" y="4008437"/>
              <a:ext cx="1039067" cy="435825"/>
            </a:xfrm>
            <a:prstGeom prst="rect">
              <a:avLst/>
            </a:prstGeom>
            <a:noFill/>
          </p:spPr>
          <p:txBody>
            <a:bodyPr wrap="none" rtlCol="0">
              <a:spAutoFit/>
            </a:bodyPr>
            <a:lstStyle/>
            <a:p>
              <a:r>
                <a:rPr lang="en-US" sz="2400" b="1" i="1" dirty="0" smtClean="0">
                  <a:solidFill>
                    <a:srgbClr val="00B0F0"/>
                  </a:solidFill>
                  <a:latin typeface="+mj-lt"/>
                </a:rPr>
                <a:t>probe</a:t>
              </a:r>
              <a:endParaRPr lang="en-US" sz="2400" b="1" i="1" dirty="0">
                <a:solidFill>
                  <a:srgbClr val="00B0F0"/>
                </a:solidFill>
                <a:latin typeface="+mj-lt"/>
              </a:endParaRPr>
            </a:p>
          </p:txBody>
        </p:sp>
        <p:sp>
          <p:nvSpPr>
            <p:cNvPr id="36" name="TextBox 35"/>
            <p:cNvSpPr txBox="1"/>
            <p:nvPr/>
          </p:nvSpPr>
          <p:spPr>
            <a:xfrm>
              <a:off x="8697912" y="4084637"/>
              <a:ext cx="1104035" cy="420871"/>
            </a:xfrm>
            <a:prstGeom prst="rect">
              <a:avLst/>
            </a:prstGeom>
            <a:noFill/>
          </p:spPr>
          <p:txBody>
            <a:bodyPr wrap="none" rtlCol="0">
              <a:spAutoFit/>
            </a:bodyPr>
            <a:lstStyle/>
            <a:p>
              <a:r>
                <a:rPr lang="en-US" sz="2400" b="1" i="1" dirty="0" smtClean="0">
                  <a:solidFill>
                    <a:schemeClr val="accent1"/>
                  </a:solidFill>
                  <a:latin typeface="+mj-lt"/>
                </a:rPr>
                <a:t>record</a:t>
              </a:r>
              <a:endParaRPr lang="en-US" sz="2400" b="1" i="1" dirty="0">
                <a:solidFill>
                  <a:schemeClr val="accent1"/>
                </a:solidFill>
                <a:latin typeface="+mj-lt"/>
              </a:endParaRPr>
            </a:p>
          </p:txBody>
        </p:sp>
      </p:grpSp>
      <p:sp>
        <p:nvSpPr>
          <p:cNvPr id="2" name="Title 1"/>
          <p:cNvSpPr>
            <a:spLocks noGrp="1"/>
          </p:cNvSpPr>
          <p:nvPr>
            <p:ph type="title"/>
          </p:nvPr>
        </p:nvSpPr>
        <p:spPr/>
        <p:txBody>
          <a:bodyPr/>
          <a:lstStyle/>
          <a:p>
            <a:r>
              <a:rPr lang="en-US" dirty="0" smtClean="0"/>
              <a:t>probing the </a:t>
            </a:r>
            <a:r>
              <a:rPr lang="en-US" dirty="0" err="1" smtClean="0"/>
              <a:t>hippocampal</a:t>
            </a:r>
            <a:r>
              <a:rPr lang="en-US" dirty="0" smtClean="0"/>
              <a:t> circuit</a:t>
            </a:r>
            <a:endParaRPr lang="en-US" dirty="0"/>
          </a:p>
        </p:txBody>
      </p:sp>
      <p:grpSp>
        <p:nvGrpSpPr>
          <p:cNvPr id="3" name="Group 26"/>
          <p:cNvGrpSpPr/>
          <p:nvPr/>
        </p:nvGrpSpPr>
        <p:grpSpPr>
          <a:xfrm>
            <a:off x="300931" y="1904715"/>
            <a:ext cx="3672581" cy="3703922"/>
            <a:chOff x="1001712" y="2027237"/>
            <a:chExt cx="3928872" cy="3962399"/>
          </a:xfrm>
        </p:grpSpPr>
        <p:pic>
          <p:nvPicPr>
            <p:cNvPr id="23" name="Picture 22" descr="RAT_BRAIN_ATLAS-01.jpg"/>
            <p:cNvPicPr>
              <a:picLocks noChangeAspect="1"/>
            </p:cNvPicPr>
            <p:nvPr/>
          </p:nvPicPr>
          <p:blipFill>
            <a:blip r:embed="rId3" cstate="print"/>
            <a:stretch>
              <a:fillRect/>
            </a:stretch>
          </p:blipFill>
          <p:spPr>
            <a:xfrm>
              <a:off x="1001712" y="2027237"/>
              <a:ext cx="3928872" cy="3962399"/>
            </a:xfrm>
            <a:prstGeom prst="rect">
              <a:avLst/>
            </a:prstGeom>
          </p:spPr>
        </p:pic>
        <p:sp>
          <p:nvSpPr>
            <p:cNvPr id="24" name="TextBox 23"/>
            <p:cNvSpPr txBox="1"/>
            <p:nvPr/>
          </p:nvSpPr>
          <p:spPr>
            <a:xfrm>
              <a:off x="2601912" y="3398837"/>
              <a:ext cx="994212" cy="588680"/>
            </a:xfrm>
            <a:prstGeom prst="rect">
              <a:avLst/>
            </a:prstGeom>
            <a:solidFill>
              <a:schemeClr val="bg1">
                <a:alpha val="50000"/>
              </a:schemeClr>
            </a:solidFill>
          </p:spPr>
          <p:txBody>
            <a:bodyPr wrap="none" rtlCol="0">
              <a:spAutoFit/>
            </a:bodyPr>
            <a:lstStyle/>
            <a:p>
              <a:r>
                <a:rPr lang="en-US" sz="3200" b="1" dirty="0" smtClean="0">
                  <a:latin typeface="Myriad Pro" pitchFamily="34" charset="0"/>
                </a:rPr>
                <a:t>CA1</a:t>
              </a:r>
              <a:endParaRPr lang="en-US" sz="3200" b="1" dirty="0">
                <a:latin typeface="Myriad Pro" pitchFamily="34" charset="0"/>
              </a:endParaRPr>
            </a:p>
          </p:txBody>
        </p:sp>
        <p:sp>
          <p:nvSpPr>
            <p:cNvPr id="25" name="TextBox 24"/>
            <p:cNvSpPr txBox="1"/>
            <p:nvPr/>
          </p:nvSpPr>
          <p:spPr>
            <a:xfrm>
              <a:off x="3363912" y="4618037"/>
              <a:ext cx="994212" cy="588680"/>
            </a:xfrm>
            <a:prstGeom prst="rect">
              <a:avLst/>
            </a:prstGeom>
            <a:solidFill>
              <a:schemeClr val="bg1">
                <a:alpha val="50000"/>
              </a:schemeClr>
            </a:solidFill>
          </p:spPr>
          <p:txBody>
            <a:bodyPr wrap="none" rtlCol="0">
              <a:spAutoFit/>
            </a:bodyPr>
            <a:lstStyle/>
            <a:p>
              <a:r>
                <a:rPr lang="en-US" sz="3200" b="1" dirty="0" smtClean="0">
                  <a:latin typeface="Myriad Pro" pitchFamily="34" charset="0"/>
                </a:rPr>
                <a:t>CA3</a:t>
              </a:r>
              <a:endParaRPr lang="en-US" sz="3200" b="1" dirty="0">
                <a:latin typeface="Myriad Pro" pitchFamily="34" charset="0"/>
              </a:endParaRPr>
            </a:p>
          </p:txBody>
        </p:sp>
        <p:sp>
          <p:nvSpPr>
            <p:cNvPr id="26" name="TextBox 25"/>
            <p:cNvSpPr txBox="1"/>
            <p:nvPr/>
          </p:nvSpPr>
          <p:spPr>
            <a:xfrm>
              <a:off x="1992311" y="4237037"/>
              <a:ext cx="802901" cy="588680"/>
            </a:xfrm>
            <a:prstGeom prst="rect">
              <a:avLst/>
            </a:prstGeom>
            <a:solidFill>
              <a:schemeClr val="bg1">
                <a:alpha val="50000"/>
              </a:schemeClr>
            </a:solidFill>
          </p:spPr>
          <p:txBody>
            <a:bodyPr wrap="none" rtlCol="0">
              <a:spAutoFit/>
            </a:bodyPr>
            <a:lstStyle/>
            <a:p>
              <a:r>
                <a:rPr lang="en-US" sz="3200" b="1" dirty="0" smtClean="0">
                  <a:latin typeface="Myriad Pro" pitchFamily="34" charset="0"/>
                </a:rPr>
                <a:t>DG</a:t>
              </a:r>
              <a:endParaRPr lang="en-US" sz="3200" b="1" dirty="0">
                <a:latin typeface="Myriad Pro" pitchFamily="34" charset="0"/>
              </a:endParaRPr>
            </a:p>
          </p:txBody>
        </p:sp>
      </p:grpSp>
      <p:grpSp>
        <p:nvGrpSpPr>
          <p:cNvPr id="4" name="Group 31"/>
          <p:cNvGrpSpPr/>
          <p:nvPr/>
        </p:nvGrpSpPr>
        <p:grpSpPr>
          <a:xfrm>
            <a:off x="4125912" y="2562847"/>
            <a:ext cx="5767922" cy="2245630"/>
            <a:chOff x="3132137" y="2843213"/>
            <a:chExt cx="6784975" cy="2641600"/>
          </a:xfrm>
        </p:grpSpPr>
        <p:sp>
          <p:nvSpPr>
            <p:cNvPr id="10" name="Freeform 227"/>
            <p:cNvSpPr>
              <a:spLocks/>
            </p:cNvSpPr>
            <p:nvPr/>
          </p:nvSpPr>
          <p:spPr bwMode="auto">
            <a:xfrm>
              <a:off x="5037137" y="4138613"/>
              <a:ext cx="1184275" cy="679450"/>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3200" b="1" spc="100" dirty="0" smtClean="0">
                  <a:solidFill>
                    <a:schemeClr val="tx1"/>
                  </a:solidFill>
                  <a:latin typeface="Myriad Pro Light" pitchFamily="34" charset="0"/>
                </a:rPr>
                <a:t>DG</a:t>
              </a:r>
              <a:endParaRPr lang="en-US" sz="3200" b="1" spc="100" dirty="0">
                <a:solidFill>
                  <a:schemeClr val="tx1"/>
                </a:solidFill>
                <a:latin typeface="Myriad Pro Light" pitchFamily="34" charset="0"/>
              </a:endParaRPr>
            </a:p>
          </p:txBody>
        </p:sp>
        <p:sp>
          <p:nvSpPr>
            <p:cNvPr id="12" name="Freeform 232"/>
            <p:cNvSpPr>
              <a:spLocks/>
            </p:cNvSpPr>
            <p:nvPr/>
          </p:nvSpPr>
          <p:spPr bwMode="auto">
            <a:xfrm>
              <a:off x="8121650" y="3148013"/>
              <a:ext cx="1182687" cy="679450"/>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3200" b="1" spc="100" dirty="0" smtClean="0">
                  <a:solidFill>
                    <a:schemeClr val="tx1"/>
                  </a:solidFill>
                  <a:latin typeface="Myriad Pro Light" pitchFamily="34" charset="0"/>
                </a:rPr>
                <a:t>CA1</a:t>
              </a:r>
              <a:endParaRPr lang="en-US" sz="3200" b="1" spc="100" dirty="0">
                <a:solidFill>
                  <a:schemeClr val="tx1"/>
                </a:solidFill>
                <a:latin typeface="Myriad Pro Light" pitchFamily="34" charset="0"/>
              </a:endParaRPr>
            </a:p>
          </p:txBody>
        </p:sp>
        <p:sp>
          <p:nvSpPr>
            <p:cNvPr id="13" name="Freeform 242"/>
            <p:cNvSpPr>
              <a:spLocks/>
            </p:cNvSpPr>
            <p:nvPr/>
          </p:nvSpPr>
          <p:spPr bwMode="auto">
            <a:xfrm>
              <a:off x="3817937" y="3170237"/>
              <a:ext cx="1189037" cy="679450"/>
            </a:xfrm>
            <a:custGeom>
              <a:avLst/>
              <a:gdLst/>
              <a:ahLst/>
              <a:cxnLst>
                <a:cxn ang="0">
                  <a:pos x="200" y="74"/>
                </a:cxn>
                <a:cxn ang="0">
                  <a:pos x="160" y="114"/>
                </a:cxn>
                <a:cxn ang="0">
                  <a:pos x="40" y="114"/>
                </a:cxn>
                <a:cxn ang="0">
                  <a:pos x="0" y="74"/>
                </a:cxn>
                <a:cxn ang="0">
                  <a:pos x="0" y="40"/>
                </a:cxn>
                <a:cxn ang="0">
                  <a:pos x="40" y="0"/>
                </a:cxn>
                <a:cxn ang="0">
                  <a:pos x="160" y="0"/>
                </a:cxn>
                <a:cxn ang="0">
                  <a:pos x="200" y="40"/>
                </a:cxn>
                <a:cxn ang="0">
                  <a:pos x="200" y="74"/>
                </a:cxn>
              </a:cxnLst>
              <a:rect l="0" t="0" r="r" b="b"/>
              <a:pathLst>
                <a:path w="200" h="114">
                  <a:moveTo>
                    <a:pt x="200" y="74"/>
                  </a:moveTo>
                  <a:cubicBezTo>
                    <a:pt x="200" y="96"/>
                    <a:pt x="182" y="114"/>
                    <a:pt x="160" y="114"/>
                  </a:cubicBezTo>
                  <a:cubicBezTo>
                    <a:pt x="40" y="114"/>
                    <a:pt x="40" y="114"/>
                    <a:pt x="40" y="114"/>
                  </a:cubicBezTo>
                  <a:cubicBezTo>
                    <a:pt x="18" y="114"/>
                    <a:pt x="0" y="96"/>
                    <a:pt x="0" y="74"/>
                  </a:cubicBezTo>
                  <a:cubicBezTo>
                    <a:pt x="0" y="40"/>
                    <a:pt x="0" y="40"/>
                    <a:pt x="0" y="40"/>
                  </a:cubicBezTo>
                  <a:cubicBezTo>
                    <a:pt x="0" y="18"/>
                    <a:pt x="18" y="0"/>
                    <a:pt x="40" y="0"/>
                  </a:cubicBezTo>
                  <a:cubicBezTo>
                    <a:pt x="160" y="0"/>
                    <a:pt x="160" y="0"/>
                    <a:pt x="160" y="0"/>
                  </a:cubicBezTo>
                  <a:cubicBezTo>
                    <a:pt x="182" y="0"/>
                    <a:pt x="200" y="18"/>
                    <a:pt x="200" y="40"/>
                  </a:cubicBezTo>
                  <a:lnTo>
                    <a:pt x="200" y="74"/>
                  </a:lnTo>
                  <a:close/>
                </a:path>
              </a:pathLst>
            </a:custGeom>
            <a:solidFill>
              <a:schemeClr val="tx1">
                <a:lumMod val="50000"/>
                <a:lumOff val="50000"/>
              </a:schemeClr>
            </a:solidFill>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0" tIns="0" rIns="0" bIns="0" numCol="1" anchor="ctr" anchorCtr="1" compatLnSpc="1">
              <a:prstTxWarp prst="textNoShape">
                <a:avLst/>
              </a:prstTxWarp>
            </a:bodyPr>
            <a:lstStyle/>
            <a:p>
              <a:r>
                <a:rPr lang="en-US" sz="3200" b="1" spc="100" dirty="0" smtClean="0">
                  <a:latin typeface="Myriad Pro Light" pitchFamily="34" charset="0"/>
                </a:rPr>
                <a:t>EC</a:t>
              </a:r>
              <a:endParaRPr lang="en-US" sz="3200" b="1" spc="100" dirty="0">
                <a:latin typeface="Myriad Pro Light" pitchFamily="34" charset="0"/>
              </a:endParaRPr>
            </a:p>
          </p:txBody>
        </p:sp>
        <p:sp>
          <p:nvSpPr>
            <p:cNvPr id="16" name="Freeform 251"/>
            <p:cNvSpPr>
              <a:spLocks/>
            </p:cNvSpPr>
            <p:nvPr/>
          </p:nvSpPr>
          <p:spPr bwMode="auto">
            <a:xfrm flipV="1">
              <a:off x="6942269" y="4895868"/>
              <a:ext cx="861880" cy="588945"/>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50800" cap="flat">
              <a:solidFill>
                <a:schemeClr val="accent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7" name="Line 288"/>
            <p:cNvSpPr>
              <a:spLocks noChangeShapeType="1"/>
            </p:cNvSpPr>
            <p:nvPr/>
          </p:nvSpPr>
          <p:spPr bwMode="auto">
            <a:xfrm flipV="1">
              <a:off x="5189538" y="3529013"/>
              <a:ext cx="2743200" cy="0"/>
            </a:xfrm>
            <a:prstGeom prst="line">
              <a:avLst/>
            </a:prstGeom>
            <a:noFill/>
            <a:ln w="50800" cap="flat">
              <a:solidFill>
                <a:schemeClr val="accent3"/>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8" name="Line 290"/>
            <p:cNvSpPr>
              <a:spLocks noChangeShapeType="1"/>
            </p:cNvSpPr>
            <p:nvPr/>
          </p:nvSpPr>
          <p:spPr bwMode="auto">
            <a:xfrm flipV="1">
              <a:off x="9391650" y="3452813"/>
              <a:ext cx="525462"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19" name="Freeform 236"/>
            <p:cNvSpPr>
              <a:spLocks/>
            </p:cNvSpPr>
            <p:nvPr/>
          </p:nvSpPr>
          <p:spPr bwMode="auto">
            <a:xfrm>
              <a:off x="6865937" y="4138613"/>
              <a:ext cx="1182687" cy="679450"/>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3200" b="1" spc="100" dirty="0" smtClean="0">
                  <a:solidFill>
                    <a:schemeClr val="tx1"/>
                  </a:solidFill>
                  <a:latin typeface="Myriad Pro Light" pitchFamily="34" charset="0"/>
                </a:rPr>
                <a:t>CA3</a:t>
              </a:r>
              <a:endParaRPr lang="en-US" sz="3200" b="1" spc="100" dirty="0">
                <a:solidFill>
                  <a:schemeClr val="tx1"/>
                </a:solidFill>
                <a:latin typeface="Myriad Pro Light" pitchFamily="34" charset="0"/>
              </a:endParaRPr>
            </a:p>
          </p:txBody>
        </p:sp>
        <p:sp>
          <p:nvSpPr>
            <p:cNvPr id="20" name="Line 290"/>
            <p:cNvSpPr>
              <a:spLocks noChangeShapeType="1"/>
            </p:cNvSpPr>
            <p:nvPr/>
          </p:nvSpPr>
          <p:spPr bwMode="auto">
            <a:xfrm flipV="1">
              <a:off x="6281736" y="4463646"/>
              <a:ext cx="569912" cy="0"/>
            </a:xfrm>
            <a:prstGeom prst="line">
              <a:avLst/>
            </a:prstGeom>
            <a:noFill/>
            <a:ln w="50800" cap="flat">
              <a:solidFill>
                <a:schemeClr val="accent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nvGrpSpPr>
            <p:cNvPr id="5" name="Group 29"/>
            <p:cNvGrpSpPr/>
            <p:nvPr/>
          </p:nvGrpSpPr>
          <p:grpSpPr>
            <a:xfrm>
              <a:off x="3132137" y="2843213"/>
              <a:ext cx="569912" cy="1219200"/>
              <a:chOff x="4430712" y="1700213"/>
              <a:chExt cx="569912" cy="1219200"/>
            </a:xfrm>
          </p:grpSpPr>
          <p:sp>
            <p:nvSpPr>
              <p:cNvPr id="7" name="Line 247"/>
              <p:cNvSpPr>
                <a:spLocks noChangeShapeType="1"/>
              </p:cNvSpPr>
              <p:nvPr/>
            </p:nvSpPr>
            <p:spPr bwMode="auto">
              <a:xfrm flipV="1">
                <a:off x="4430712" y="2462213"/>
                <a:ext cx="533400" cy="45720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8" name="Line 290"/>
              <p:cNvSpPr>
                <a:spLocks noChangeShapeType="1"/>
              </p:cNvSpPr>
              <p:nvPr/>
            </p:nvSpPr>
            <p:spPr bwMode="auto">
              <a:xfrm flipV="1">
                <a:off x="4430712" y="2309813"/>
                <a:ext cx="569912" cy="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sp>
            <p:nvSpPr>
              <p:cNvPr id="9" name="Line 247"/>
              <p:cNvSpPr>
                <a:spLocks noChangeShapeType="1"/>
              </p:cNvSpPr>
              <p:nvPr/>
            </p:nvSpPr>
            <p:spPr bwMode="auto">
              <a:xfrm>
                <a:off x="4430712" y="1700213"/>
                <a:ext cx="533400" cy="457200"/>
              </a:xfrm>
              <a:prstGeom prst="line">
                <a:avLst/>
              </a:prstGeom>
              <a:noFill/>
              <a:ln w="508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a:p>
            </p:txBody>
          </p:sp>
        </p:grpSp>
        <p:sp>
          <p:nvSpPr>
            <p:cNvPr id="28" name="Arc 27"/>
            <p:cNvSpPr/>
            <p:nvPr/>
          </p:nvSpPr>
          <p:spPr bwMode="auto">
            <a:xfrm rot="5400000">
              <a:off x="7704137" y="3376613"/>
              <a:ext cx="1066800" cy="1066800"/>
            </a:xfrm>
            <a:prstGeom prst="arc">
              <a:avLst/>
            </a:prstGeom>
            <a:ln w="50800">
              <a:miter lim="800000"/>
              <a:headEnd type="triangle" w="lg" len="lg"/>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31" name="Arc 30"/>
            <p:cNvSpPr/>
            <p:nvPr/>
          </p:nvSpPr>
          <p:spPr bwMode="auto">
            <a:xfrm rot="10800000">
              <a:off x="4427537" y="3452813"/>
              <a:ext cx="1066800" cy="1066800"/>
            </a:xfrm>
            <a:prstGeom prst="arc">
              <a:avLst/>
            </a:prstGeom>
            <a:ln w="50800">
              <a:miter lim="800000"/>
              <a:headEnd type="triangle" w="lg" len="lg"/>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ratdrivediagram.jpg"/>
          <p:cNvPicPr>
            <a:picLocks noChangeAspect="1"/>
          </p:cNvPicPr>
          <p:nvPr/>
        </p:nvPicPr>
        <p:blipFill>
          <a:blip r:embed="rId3" cstate="print"/>
          <a:stretch>
            <a:fillRect/>
          </a:stretch>
        </p:blipFill>
        <p:spPr>
          <a:xfrm>
            <a:off x="163512" y="4846637"/>
            <a:ext cx="2262038" cy="2667000"/>
          </a:xfrm>
          <a:prstGeom prst="rect">
            <a:avLst/>
          </a:prstGeom>
        </p:spPr>
      </p:pic>
      <p:sp>
        <p:nvSpPr>
          <p:cNvPr id="60418" name="Rectangle 2"/>
          <p:cNvSpPr>
            <a:spLocks noGrp="1" noChangeArrowheads="1"/>
          </p:cNvSpPr>
          <p:nvPr>
            <p:ph type="title"/>
          </p:nvPr>
        </p:nvSpPr>
        <p:spPr/>
        <p:txBody>
          <a:bodyPr/>
          <a:lstStyle/>
          <a:p>
            <a:pPr eaLnBrk="1" hangingPunct="1"/>
            <a:r>
              <a:rPr lang="en-US" dirty="0" err="1" smtClean="0"/>
              <a:t>optogenetic</a:t>
            </a:r>
            <a:r>
              <a:rPr lang="en-US" dirty="0" smtClean="0"/>
              <a:t> approach</a:t>
            </a:r>
          </a:p>
        </p:txBody>
      </p:sp>
      <p:grpSp>
        <p:nvGrpSpPr>
          <p:cNvPr id="42" name="Group 41"/>
          <p:cNvGrpSpPr/>
          <p:nvPr/>
        </p:nvGrpSpPr>
        <p:grpSpPr>
          <a:xfrm>
            <a:off x="134741" y="1417637"/>
            <a:ext cx="5438971" cy="3632176"/>
            <a:chOff x="134741" y="2734624"/>
            <a:chExt cx="5951891" cy="3974707"/>
          </a:xfrm>
        </p:grpSpPr>
        <p:pic>
          <p:nvPicPr>
            <p:cNvPr id="6" name="Picture 5" descr="DGMFexpressionsmall.png"/>
            <p:cNvPicPr>
              <a:picLocks noChangeAspect="1"/>
            </p:cNvPicPr>
            <p:nvPr/>
          </p:nvPicPr>
          <p:blipFill>
            <a:blip r:embed="rId4" cstate="print">
              <a:lum bright="20000" contrast="20000"/>
            </a:blip>
            <a:stretch>
              <a:fillRect/>
            </a:stretch>
          </p:blipFill>
          <p:spPr>
            <a:xfrm>
              <a:off x="134741" y="3323321"/>
              <a:ext cx="5951891" cy="2896283"/>
            </a:xfrm>
            <a:prstGeom prst="rect">
              <a:avLst/>
            </a:prstGeom>
          </p:spPr>
        </p:pic>
        <p:sp>
          <p:nvSpPr>
            <p:cNvPr id="7" name="TextBox 6"/>
            <p:cNvSpPr txBox="1"/>
            <p:nvPr/>
          </p:nvSpPr>
          <p:spPr>
            <a:xfrm>
              <a:off x="338068" y="4688529"/>
              <a:ext cx="721012" cy="359413"/>
            </a:xfrm>
            <a:prstGeom prst="rect">
              <a:avLst/>
            </a:prstGeom>
            <a:noFill/>
          </p:spPr>
          <p:txBody>
            <a:bodyPr wrap="square" lIns="100794" tIns="50397" rIns="100794" bIns="50397" rtlCol="0">
              <a:spAutoFit/>
            </a:bodyPr>
            <a:lstStyle/>
            <a:p>
              <a:r>
                <a:rPr lang="en-US" dirty="0" smtClean="0">
                  <a:solidFill>
                    <a:schemeClr val="bg1"/>
                  </a:solidFill>
                </a:rPr>
                <a:t>DG</a:t>
              </a:r>
              <a:endParaRPr lang="en-US" dirty="0">
                <a:solidFill>
                  <a:schemeClr val="bg1"/>
                </a:solidFill>
              </a:endParaRPr>
            </a:p>
          </p:txBody>
        </p:sp>
        <p:sp>
          <p:nvSpPr>
            <p:cNvPr id="9" name="TextBox 8"/>
            <p:cNvSpPr txBox="1"/>
            <p:nvPr/>
          </p:nvSpPr>
          <p:spPr>
            <a:xfrm>
              <a:off x="3536521" y="5673095"/>
              <a:ext cx="1031637" cy="359413"/>
            </a:xfrm>
            <a:prstGeom prst="rect">
              <a:avLst/>
            </a:prstGeom>
            <a:noFill/>
          </p:spPr>
          <p:txBody>
            <a:bodyPr wrap="square" lIns="100794" tIns="50397" rIns="100794" bIns="50397" rtlCol="0">
              <a:spAutoFit/>
            </a:bodyPr>
            <a:lstStyle/>
            <a:p>
              <a:r>
                <a:rPr lang="en-US" dirty="0" smtClean="0">
                  <a:solidFill>
                    <a:schemeClr val="bg1"/>
                  </a:solidFill>
                </a:rPr>
                <a:t>CA3</a:t>
              </a:r>
              <a:endParaRPr lang="en-US" dirty="0">
                <a:solidFill>
                  <a:schemeClr val="bg1"/>
                </a:solidFill>
              </a:endParaRPr>
            </a:p>
          </p:txBody>
        </p:sp>
        <p:sp>
          <p:nvSpPr>
            <p:cNvPr id="8" name="TextBox 7"/>
            <p:cNvSpPr txBox="1"/>
            <p:nvPr/>
          </p:nvSpPr>
          <p:spPr>
            <a:xfrm>
              <a:off x="583155" y="6316024"/>
              <a:ext cx="5088315" cy="393307"/>
            </a:xfrm>
            <a:prstGeom prst="rect">
              <a:avLst/>
            </a:prstGeom>
            <a:solidFill>
              <a:schemeClr val="bg1"/>
            </a:solidFill>
          </p:spPr>
          <p:txBody>
            <a:bodyPr wrap="square" lIns="100794" tIns="50397" rIns="100794" bIns="50397" rtlCol="0">
              <a:spAutoFit/>
            </a:bodyPr>
            <a:lstStyle/>
            <a:p>
              <a:r>
                <a:rPr lang="en-US" i="1" dirty="0" err="1" smtClean="0">
                  <a:latin typeface="+mn-lt"/>
                </a:rPr>
                <a:t>Lentivirus</a:t>
              </a:r>
              <a:r>
                <a:rPr lang="en-US" i="1" dirty="0" smtClean="0">
                  <a:latin typeface="+mn-lt"/>
                </a:rPr>
                <a:t> ChR2–eYFP (</a:t>
              </a:r>
              <a:r>
                <a:rPr lang="en-US" i="1" dirty="0" err="1" smtClean="0">
                  <a:latin typeface="+mn-lt"/>
                </a:rPr>
                <a:t>CaMKII</a:t>
              </a:r>
              <a:r>
                <a:rPr lang="en-US" i="1" dirty="0" smtClean="0">
                  <a:latin typeface="+mn-lt"/>
                </a:rPr>
                <a:t>  promoter)</a:t>
              </a:r>
              <a:endParaRPr lang="en-US" i="1" dirty="0">
                <a:latin typeface="+mn-lt"/>
              </a:endParaRPr>
            </a:p>
          </p:txBody>
        </p:sp>
        <p:cxnSp>
          <p:nvCxnSpPr>
            <p:cNvPr id="14" name="Elbow Connector 13"/>
            <p:cNvCxnSpPr>
              <a:stCxn id="12" idx="3"/>
            </p:cNvCxnSpPr>
            <p:nvPr/>
          </p:nvCxnSpPr>
          <p:spPr bwMode="auto">
            <a:xfrm>
              <a:off x="4251700" y="2957405"/>
              <a:ext cx="333984" cy="2278800"/>
            </a:xfrm>
            <a:prstGeom prst="curvedConnector2">
              <a:avLst/>
            </a:prstGeom>
            <a:ln>
              <a:solidFill>
                <a:srgbClr val="FFFF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1306513" y="2734624"/>
              <a:ext cx="2945187" cy="445560"/>
            </a:xfrm>
            <a:prstGeom prst="rect">
              <a:avLst/>
            </a:prstGeom>
            <a:noFill/>
          </p:spPr>
          <p:txBody>
            <a:bodyPr wrap="none" rtlCol="0">
              <a:spAutoFit/>
            </a:bodyPr>
            <a:lstStyle/>
            <a:p>
              <a:r>
                <a:rPr lang="en-US" sz="2200" b="1" i="1" dirty="0" smtClean="0">
                  <a:latin typeface="Myriad Pro" pitchFamily="34" charset="0"/>
                </a:rPr>
                <a:t>Channelrhodopsin-2</a:t>
              </a:r>
              <a:endParaRPr lang="en-US" sz="2200" b="1" i="1" dirty="0">
                <a:latin typeface="Myriad Pro" pitchFamily="34" charset="0"/>
              </a:endParaRPr>
            </a:p>
          </p:txBody>
        </p:sp>
        <p:cxnSp>
          <p:nvCxnSpPr>
            <p:cNvPr id="19" name="Elbow Connector 13"/>
            <p:cNvCxnSpPr>
              <a:stCxn id="12" idx="3"/>
            </p:cNvCxnSpPr>
            <p:nvPr/>
          </p:nvCxnSpPr>
          <p:spPr bwMode="auto">
            <a:xfrm flipH="1">
              <a:off x="2982913" y="2957405"/>
              <a:ext cx="1268787" cy="1529819"/>
            </a:xfrm>
            <a:prstGeom prst="curvedConnector4">
              <a:avLst>
                <a:gd name="adj1" fmla="val -19716"/>
                <a:gd name="adj2" fmla="val 100592"/>
              </a:avLst>
            </a:prstGeom>
            <a:ln>
              <a:solidFill>
                <a:srgbClr val="FFFF00"/>
              </a:solidFill>
              <a:headEnd type="none" w="med" len="med"/>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4506912" y="3496624"/>
              <a:ext cx="1031637" cy="359413"/>
            </a:xfrm>
            <a:prstGeom prst="rect">
              <a:avLst/>
            </a:prstGeom>
            <a:noFill/>
          </p:spPr>
          <p:txBody>
            <a:bodyPr wrap="square" lIns="100794" tIns="50397" rIns="100794" bIns="50397" rtlCol="0">
              <a:spAutoFit/>
            </a:bodyPr>
            <a:lstStyle/>
            <a:p>
              <a:r>
                <a:rPr lang="en-US" dirty="0" smtClean="0">
                  <a:solidFill>
                    <a:schemeClr val="bg1"/>
                  </a:solidFill>
                </a:rPr>
                <a:t>CA1</a:t>
              </a:r>
              <a:endParaRPr lang="en-US" dirty="0">
                <a:solidFill>
                  <a:schemeClr val="bg1"/>
                </a:solidFill>
              </a:endParaRPr>
            </a:p>
          </p:txBody>
        </p:sp>
      </p:grpSp>
      <p:pic>
        <p:nvPicPr>
          <p:cNvPr id="15" name="Content Placeholder 9" descr="ratfiber"/>
          <p:cNvPicPr>
            <a:picLocks noChangeAspect="1" noChangeArrowheads="1"/>
          </p:cNvPicPr>
          <p:nvPr/>
        </p:nvPicPr>
        <p:blipFill>
          <a:blip r:embed="rId5" cstate="print"/>
          <a:srcRect/>
          <a:stretch>
            <a:fillRect/>
          </a:stretch>
        </p:blipFill>
        <p:spPr bwMode="auto">
          <a:xfrm flipH="1">
            <a:off x="2678112" y="5380037"/>
            <a:ext cx="2743200" cy="1828800"/>
          </a:xfrm>
          <a:prstGeom prst="rect">
            <a:avLst/>
          </a:prstGeom>
          <a:noFill/>
          <a:ln w="9525">
            <a:noFill/>
            <a:miter lim="800000"/>
            <a:headEnd/>
            <a:tailEnd/>
          </a:ln>
          <a:scene3d>
            <a:camera prst="orthographicFront">
              <a:rot lat="0" lon="0" rev="0"/>
            </a:camera>
            <a:lightRig rig="threePt" dir="t"/>
          </a:scene3d>
        </p:spPr>
      </p:pic>
      <p:sp>
        <p:nvSpPr>
          <p:cNvPr id="43" name="Rectangle 42"/>
          <p:cNvSpPr/>
          <p:nvPr/>
        </p:nvSpPr>
        <p:spPr>
          <a:xfrm>
            <a:off x="5954712" y="4154848"/>
            <a:ext cx="3886200" cy="2825389"/>
          </a:xfrm>
          <a:prstGeom prst="rect">
            <a:avLst/>
          </a:prstGeom>
        </p:spPr>
        <p:txBody>
          <a:bodyPr wrap="square">
            <a:spAutoFit/>
          </a:bodyPr>
          <a:lstStyle/>
          <a:p>
            <a:pPr marL="418904" indent="-314982" defTabSz="1007943" hangingPunct="1">
              <a:lnSpc>
                <a:spcPct val="100000"/>
              </a:lnSpc>
              <a:spcBef>
                <a:spcPct val="20000"/>
              </a:spcBef>
              <a:buClr>
                <a:schemeClr val="tx2"/>
              </a:buClr>
              <a:buSzPct val="125000"/>
              <a:buFont typeface="Wingdings" pitchFamily="2" charset="2"/>
              <a:buChar char="§"/>
              <a:defRPr/>
            </a:pPr>
            <a:r>
              <a:rPr lang="en-US" sz="2400" dirty="0" smtClean="0">
                <a:latin typeface="Myriad Pro" pitchFamily="34" charset="0"/>
                <a:cs typeface="Arial" pitchFamily="34" charset="0"/>
              </a:rPr>
              <a:t>Expose animals to linear tracks with novel and familiar sections. </a:t>
            </a:r>
          </a:p>
          <a:p>
            <a:pPr marL="418904" indent="-314982" defTabSz="1007943" hangingPunct="1">
              <a:lnSpc>
                <a:spcPct val="100000"/>
              </a:lnSpc>
              <a:spcBef>
                <a:spcPct val="20000"/>
              </a:spcBef>
              <a:buClr>
                <a:schemeClr val="tx2"/>
              </a:buClr>
              <a:buSzPct val="125000"/>
              <a:buFont typeface="Wingdings" pitchFamily="2" charset="2"/>
              <a:buChar char="§"/>
              <a:defRPr/>
            </a:pPr>
            <a:r>
              <a:rPr lang="en-US" sz="2400" dirty="0" smtClean="0">
                <a:latin typeface="Myriad Pro" pitchFamily="34" charset="0"/>
                <a:cs typeface="Arial" pitchFamily="34" charset="0"/>
              </a:rPr>
              <a:t>Activate the mossy fiber pathway at 0.1 – 0.2 Hz during exploration.</a:t>
            </a:r>
          </a:p>
          <a:p>
            <a:pPr marL="418904" indent="-314982" defTabSz="1007943" hangingPunct="1">
              <a:lnSpc>
                <a:spcPct val="100000"/>
              </a:lnSpc>
              <a:spcBef>
                <a:spcPct val="20000"/>
              </a:spcBef>
              <a:buClr>
                <a:schemeClr val="tx2"/>
              </a:buClr>
              <a:buSzPct val="125000"/>
              <a:buFont typeface="Wingdings" pitchFamily="2" charset="2"/>
              <a:buChar char="§"/>
              <a:defRPr/>
            </a:pPr>
            <a:r>
              <a:rPr lang="en-US" sz="2400" dirty="0" smtClean="0">
                <a:latin typeface="Myriad Pro" pitchFamily="34" charset="0"/>
                <a:cs typeface="Arial" pitchFamily="34" charset="0"/>
              </a:rPr>
              <a:t>Record units and LFP.</a:t>
            </a:r>
            <a:endParaRPr lang="en-US" sz="2400" dirty="0">
              <a:latin typeface="Myriad Pro" pitchFamily="34" charset="0"/>
            </a:endParaRPr>
          </a:p>
        </p:txBody>
      </p:sp>
      <p:pic>
        <p:nvPicPr>
          <p:cNvPr id="63" name="Picture 62" descr="recordingSchematic.png"/>
          <p:cNvPicPr>
            <a:picLocks noChangeAspect="1"/>
          </p:cNvPicPr>
          <p:nvPr/>
        </p:nvPicPr>
        <p:blipFill>
          <a:blip r:embed="rId6" cstate="print"/>
          <a:stretch>
            <a:fillRect/>
          </a:stretch>
        </p:blipFill>
        <p:spPr>
          <a:xfrm>
            <a:off x="6259512" y="1371310"/>
            <a:ext cx="2819400" cy="263712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optogenetic</a:t>
            </a:r>
            <a:r>
              <a:rPr lang="en-US" dirty="0" smtClean="0"/>
              <a:t> excitation</a:t>
            </a:r>
            <a:endParaRPr lang="en-US" dirty="0"/>
          </a:p>
        </p:txBody>
      </p:sp>
      <p:pic>
        <p:nvPicPr>
          <p:cNvPr id="3" name="Picture 2" descr="exampleCA3Spiking.png"/>
          <p:cNvPicPr>
            <a:picLocks noChangeAspect="1"/>
          </p:cNvPicPr>
          <p:nvPr/>
        </p:nvPicPr>
        <p:blipFill>
          <a:blip r:embed="rId2" cstate="print"/>
          <a:stretch>
            <a:fillRect/>
          </a:stretch>
        </p:blipFill>
        <p:spPr>
          <a:xfrm>
            <a:off x="1632641" y="1570037"/>
            <a:ext cx="7522471" cy="4958327"/>
          </a:xfrm>
          <a:prstGeom prst="rect">
            <a:avLst/>
          </a:prstGeom>
        </p:spPr>
      </p:pic>
      <p:grpSp>
        <p:nvGrpSpPr>
          <p:cNvPr id="4" name="Group 3"/>
          <p:cNvGrpSpPr/>
          <p:nvPr/>
        </p:nvGrpSpPr>
        <p:grpSpPr>
          <a:xfrm>
            <a:off x="87312" y="1874837"/>
            <a:ext cx="1825833" cy="3581400"/>
            <a:chOff x="163512" y="1874837"/>
            <a:chExt cx="1825833" cy="3581400"/>
          </a:xfrm>
        </p:grpSpPr>
        <p:sp>
          <p:nvSpPr>
            <p:cNvPr id="5" name="Oval 4"/>
            <p:cNvSpPr/>
            <p:nvPr/>
          </p:nvSpPr>
          <p:spPr bwMode="auto">
            <a:xfrm>
              <a:off x="392112" y="3246437"/>
              <a:ext cx="1333001" cy="10871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1800" b="0" i="0" u="none" strike="noStrike" cap="none" normalizeH="0" baseline="0" smtClean="0">
                <a:ln>
                  <a:noFill/>
                </a:ln>
                <a:effectLst/>
                <a:latin typeface="Arial" pitchFamily="34" charset="0"/>
              </a:endParaRPr>
            </a:p>
          </p:txBody>
        </p:sp>
        <p:sp>
          <p:nvSpPr>
            <p:cNvPr id="6" name="Lightning Bolt 5"/>
            <p:cNvSpPr/>
            <p:nvPr/>
          </p:nvSpPr>
          <p:spPr bwMode="auto">
            <a:xfrm>
              <a:off x="163512" y="1874837"/>
              <a:ext cx="620712" cy="993141"/>
            </a:xfrm>
            <a:prstGeom prst="lightningBol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2200" b="1" i="0" u="none" strike="noStrike" cap="none" normalizeH="0" baseline="0" smtClean="0">
                <a:ln>
                  <a:noFill/>
                </a:ln>
                <a:effectLst/>
                <a:latin typeface="Myriad Pro Light" pitchFamily="34" charset="0"/>
              </a:endParaRPr>
            </a:p>
          </p:txBody>
        </p:sp>
        <p:grpSp>
          <p:nvGrpSpPr>
            <p:cNvPr id="7" name="Group 34"/>
            <p:cNvGrpSpPr/>
            <p:nvPr/>
          </p:nvGrpSpPr>
          <p:grpSpPr>
            <a:xfrm>
              <a:off x="544513" y="2103437"/>
              <a:ext cx="1444832" cy="3352800"/>
              <a:chOff x="6791940" y="1874837"/>
              <a:chExt cx="2035900" cy="4724400"/>
            </a:xfrm>
          </p:grpSpPr>
          <p:sp>
            <p:nvSpPr>
              <p:cNvPr id="8" name="Freeform 227"/>
              <p:cNvSpPr>
                <a:spLocks/>
              </p:cNvSpPr>
              <p:nvPr/>
            </p:nvSpPr>
            <p:spPr bwMode="auto">
              <a:xfrm>
                <a:off x="6791940" y="1874837"/>
                <a:ext cx="1448888"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DG</a:t>
                </a:r>
                <a:endParaRPr lang="en-US" sz="2800" b="1" spc="100" dirty="0">
                  <a:solidFill>
                    <a:schemeClr val="tx1"/>
                  </a:solidFill>
                  <a:latin typeface="Myriad Pro Light" pitchFamily="34" charset="0"/>
                </a:endParaRPr>
              </a:p>
            </p:txBody>
          </p:sp>
          <p:sp>
            <p:nvSpPr>
              <p:cNvPr id="9" name="Freeform 232"/>
              <p:cNvSpPr>
                <a:spLocks/>
              </p:cNvSpPr>
              <p:nvPr/>
            </p:nvSpPr>
            <p:spPr bwMode="auto">
              <a:xfrm>
                <a:off x="6792912" y="5767972"/>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CA1</a:t>
                </a:r>
                <a:endParaRPr lang="en-US" sz="2800" b="1" spc="100" dirty="0">
                  <a:solidFill>
                    <a:schemeClr val="tx1"/>
                  </a:solidFill>
                  <a:latin typeface="Myriad Pro Light" pitchFamily="34" charset="0"/>
                </a:endParaRPr>
              </a:p>
            </p:txBody>
          </p:sp>
          <p:sp>
            <p:nvSpPr>
              <p:cNvPr id="10" name="Freeform 251"/>
              <p:cNvSpPr>
                <a:spLocks/>
              </p:cNvSpPr>
              <p:nvPr/>
            </p:nvSpPr>
            <p:spPr bwMode="auto">
              <a:xfrm rot="5400000">
                <a:off x="8198522" y="3974427"/>
                <a:ext cx="747707" cy="510928"/>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38100" cap="flat">
                <a:solidFill>
                  <a:schemeClr val="tx2"/>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sz="2800"/>
              </a:p>
            </p:txBody>
          </p:sp>
          <p:sp>
            <p:nvSpPr>
              <p:cNvPr id="11" name="Freeform 236"/>
              <p:cNvSpPr>
                <a:spLocks/>
              </p:cNvSpPr>
              <p:nvPr/>
            </p:nvSpPr>
            <p:spPr bwMode="auto">
              <a:xfrm>
                <a:off x="6792912" y="3856037"/>
                <a:ext cx="1446945" cy="831265"/>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ln>
                <a:headEnd/>
                <a:tailEnd/>
              </a:ln>
            </p:spPr>
            <p:style>
              <a:lnRef idx="2">
                <a:schemeClr val="dk1"/>
              </a:lnRef>
              <a:fillRef idx="1">
                <a:schemeClr val="lt1"/>
              </a:fillRef>
              <a:effectRef idx="0">
                <a:schemeClr val="dk1"/>
              </a:effectRef>
              <a:fontRef idx="minor">
                <a:schemeClr val="dk1"/>
              </a:fontRef>
            </p:style>
            <p:txBody>
              <a:bodyPr vert="horz" wrap="square" lIns="0" tIns="0" rIns="0" bIns="0" numCol="1" anchor="ctr" anchorCtr="1" compatLnSpc="1">
                <a:prstTxWarp prst="textNoShape">
                  <a:avLst/>
                </a:prstTxWarp>
              </a:bodyPr>
              <a:lstStyle/>
              <a:p>
                <a:r>
                  <a:rPr lang="en-US" sz="2800" b="1" spc="100" dirty="0" smtClean="0">
                    <a:solidFill>
                      <a:schemeClr val="tx1"/>
                    </a:solidFill>
                    <a:latin typeface="Myriad Pro Light" pitchFamily="34" charset="0"/>
                  </a:rPr>
                  <a:t>CA3</a:t>
                </a:r>
                <a:endParaRPr lang="en-US" sz="2800" b="1" spc="100" dirty="0">
                  <a:solidFill>
                    <a:schemeClr val="tx1"/>
                  </a:solidFill>
                  <a:latin typeface="Myriad Pro Light" pitchFamily="34" charset="0"/>
                </a:endParaRPr>
              </a:p>
            </p:txBody>
          </p:sp>
          <p:cxnSp>
            <p:nvCxnSpPr>
              <p:cNvPr id="12" name="Straight Arrow Connector 11"/>
              <p:cNvCxnSpPr/>
              <p:nvPr/>
            </p:nvCxnSpPr>
            <p:spPr bwMode="auto">
              <a:xfrm rot="5400000">
                <a:off x="7135384" y="5226843"/>
                <a:ext cx="762000" cy="1588"/>
              </a:xfrm>
              <a:prstGeom prst="straightConnector1">
                <a:avLst/>
              </a:prstGeom>
              <a:solidFill>
                <a:srgbClr val="00B8FF"/>
              </a:solidFill>
              <a:ln w="38100" cap="flat" cmpd="sng" algn="ctr">
                <a:solidFill>
                  <a:schemeClr val="tx2"/>
                </a:solidFill>
                <a:prstDash val="solid"/>
                <a:round/>
                <a:headEnd type="none" w="med" len="med"/>
                <a:tailEnd type="triangle" w="lg" len="lg"/>
              </a:ln>
              <a:effectLst/>
            </p:spPr>
          </p:cxnSp>
          <p:cxnSp>
            <p:nvCxnSpPr>
              <p:cNvPr id="13" name="Straight Arrow Connector 12"/>
              <p:cNvCxnSpPr/>
              <p:nvPr/>
            </p:nvCxnSpPr>
            <p:spPr bwMode="auto">
              <a:xfrm rot="5400000">
                <a:off x="7134193" y="3323034"/>
                <a:ext cx="762794" cy="1588"/>
              </a:xfrm>
              <a:prstGeom prst="straightConnector1">
                <a:avLst/>
              </a:prstGeom>
              <a:solidFill>
                <a:srgbClr val="00B8FF"/>
              </a:solidFill>
              <a:ln w="38100" cap="flat" cmpd="sng" algn="ctr">
                <a:solidFill>
                  <a:schemeClr val="tx2"/>
                </a:solidFill>
                <a:prstDash val="solid"/>
                <a:round/>
                <a:headEnd type="none" w="med" len="med"/>
                <a:tailEnd type="triangle" w="lg" len="lg"/>
              </a:ln>
              <a:effectLst/>
            </p:spPr>
          </p:cxn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ExampleEPSPs_CA1Only.jpg"/>
          <p:cNvPicPr>
            <a:picLocks noChangeAspect="1"/>
          </p:cNvPicPr>
          <p:nvPr/>
        </p:nvPicPr>
        <p:blipFill>
          <a:blip r:embed="rId3" cstate="print">
            <a:clrChange>
              <a:clrFrom>
                <a:srgbClr val="FFFFFE"/>
              </a:clrFrom>
              <a:clrTo>
                <a:srgbClr val="FFFFFE">
                  <a:alpha val="0"/>
                </a:srgbClr>
              </a:clrTo>
            </a:clrChange>
            <a:duotone>
              <a:prstClr val="black"/>
              <a:schemeClr val="tx2">
                <a:tint val="45000"/>
                <a:satMod val="400000"/>
              </a:schemeClr>
            </a:duotone>
          </a:blip>
          <a:stretch>
            <a:fillRect/>
          </a:stretch>
        </p:blipFill>
        <p:spPr>
          <a:xfrm>
            <a:off x="796041" y="2560637"/>
            <a:ext cx="8488542" cy="3810000"/>
          </a:xfrm>
          <a:prstGeom prst="rect">
            <a:avLst/>
          </a:prstGeom>
        </p:spPr>
      </p:pic>
      <p:sp>
        <p:nvSpPr>
          <p:cNvPr id="32" name="Title 31"/>
          <p:cNvSpPr>
            <a:spLocks noGrp="1"/>
          </p:cNvSpPr>
          <p:nvPr>
            <p:ph type="title"/>
          </p:nvPr>
        </p:nvSpPr>
        <p:spPr/>
        <p:txBody>
          <a:bodyPr/>
          <a:lstStyle/>
          <a:p>
            <a:r>
              <a:rPr lang="en-US" dirty="0" smtClean="0"/>
              <a:t>behavior modulates field potentials</a:t>
            </a:r>
            <a:endParaRPr lang="en-US" dirty="0"/>
          </a:p>
        </p:txBody>
      </p:sp>
      <p:sp>
        <p:nvSpPr>
          <p:cNvPr id="5" name="TextBox 4"/>
          <p:cNvSpPr txBox="1"/>
          <p:nvPr/>
        </p:nvSpPr>
        <p:spPr>
          <a:xfrm>
            <a:off x="1957001" y="6742496"/>
            <a:ext cx="1407433" cy="445270"/>
          </a:xfrm>
          <a:prstGeom prst="rect">
            <a:avLst/>
          </a:prstGeom>
          <a:noFill/>
        </p:spPr>
        <p:txBody>
          <a:bodyPr wrap="square" lIns="100794" tIns="50397" rIns="100794" bIns="50397" rtlCol="0">
            <a:spAutoFit/>
          </a:bodyPr>
          <a:lstStyle/>
          <a:p>
            <a:r>
              <a:rPr lang="en-US" sz="2400" dirty="0" smtClean="0">
                <a:latin typeface="Myriad Pro" pitchFamily="34" charset="0"/>
              </a:rPr>
              <a:t>Moving</a:t>
            </a:r>
            <a:endParaRPr lang="en-US" sz="2400" dirty="0">
              <a:latin typeface="Myriad Pro" pitchFamily="34" charset="0"/>
            </a:endParaRPr>
          </a:p>
        </p:txBody>
      </p:sp>
      <p:sp>
        <p:nvSpPr>
          <p:cNvPr id="6" name="TextBox 5"/>
          <p:cNvSpPr txBox="1"/>
          <p:nvPr/>
        </p:nvSpPr>
        <p:spPr>
          <a:xfrm>
            <a:off x="6792912" y="6742496"/>
            <a:ext cx="803111" cy="445270"/>
          </a:xfrm>
          <a:prstGeom prst="rect">
            <a:avLst/>
          </a:prstGeom>
          <a:noFill/>
        </p:spPr>
        <p:txBody>
          <a:bodyPr wrap="square" lIns="100794" tIns="50397" rIns="100794" bIns="50397" rtlCol="0">
            <a:spAutoFit/>
          </a:bodyPr>
          <a:lstStyle/>
          <a:p>
            <a:r>
              <a:rPr lang="en-US" sz="2400" dirty="0" smtClean="0">
                <a:latin typeface="Myriad Pro" pitchFamily="34" charset="0"/>
              </a:rPr>
              <a:t>Still</a:t>
            </a:r>
            <a:endParaRPr lang="en-US" sz="2400" dirty="0">
              <a:latin typeface="Myriad Pro" pitchFamily="34" charset="0"/>
            </a:endParaRPr>
          </a:p>
        </p:txBody>
      </p:sp>
      <p:sp>
        <p:nvSpPr>
          <p:cNvPr id="13" name="TextBox 12"/>
          <p:cNvSpPr txBox="1"/>
          <p:nvPr/>
        </p:nvSpPr>
        <p:spPr>
          <a:xfrm>
            <a:off x="1001712" y="3779837"/>
            <a:ext cx="864339" cy="349968"/>
          </a:xfrm>
          <a:prstGeom prst="rect">
            <a:avLst/>
          </a:prstGeom>
          <a:noFill/>
        </p:spPr>
        <p:txBody>
          <a:bodyPr wrap="none" rtlCol="0">
            <a:spAutoFit/>
          </a:bodyPr>
          <a:lstStyle/>
          <a:p>
            <a:r>
              <a:rPr lang="en-US" dirty="0" smtClean="0"/>
              <a:t>8 cm/s</a:t>
            </a:r>
            <a:endParaRPr lang="en-US" dirty="0"/>
          </a:p>
        </p:txBody>
      </p:sp>
      <p:sp>
        <p:nvSpPr>
          <p:cNvPr id="14" name="TextBox 13"/>
          <p:cNvSpPr txBox="1"/>
          <p:nvPr/>
        </p:nvSpPr>
        <p:spPr>
          <a:xfrm>
            <a:off x="5116512" y="3779837"/>
            <a:ext cx="1056700" cy="349968"/>
          </a:xfrm>
          <a:prstGeom prst="rect">
            <a:avLst/>
          </a:prstGeom>
          <a:noFill/>
        </p:spPr>
        <p:txBody>
          <a:bodyPr wrap="none" rtlCol="0">
            <a:spAutoFit/>
          </a:bodyPr>
          <a:lstStyle/>
          <a:p>
            <a:r>
              <a:rPr lang="en-US" dirty="0" smtClean="0"/>
              <a:t>0.5 cm/s</a:t>
            </a:r>
            <a:endParaRPr lang="en-US" dirty="0"/>
          </a:p>
        </p:txBody>
      </p:sp>
      <p:grpSp>
        <p:nvGrpSpPr>
          <p:cNvPr id="19" name="Group 18"/>
          <p:cNvGrpSpPr/>
          <p:nvPr/>
        </p:nvGrpSpPr>
        <p:grpSpPr>
          <a:xfrm>
            <a:off x="1535112" y="1341437"/>
            <a:ext cx="2590800" cy="914400"/>
            <a:chOff x="1535112" y="1189037"/>
            <a:chExt cx="2590800" cy="914400"/>
          </a:xfrm>
        </p:grpSpPr>
        <p:grpSp>
          <p:nvGrpSpPr>
            <p:cNvPr id="3" name="Group 6"/>
            <p:cNvGrpSpPr/>
            <p:nvPr/>
          </p:nvGrpSpPr>
          <p:grpSpPr>
            <a:xfrm>
              <a:off x="1535112" y="1189037"/>
              <a:ext cx="2514600" cy="779988"/>
              <a:chOff x="3070920" y="1291549"/>
              <a:chExt cx="3340992" cy="1036320"/>
            </a:xfrm>
          </p:grpSpPr>
          <p:sp>
            <p:nvSpPr>
              <p:cNvPr id="33" name="Freeform 227"/>
              <p:cNvSpPr>
                <a:spLocks/>
              </p:cNvSpPr>
              <p:nvPr/>
            </p:nvSpPr>
            <p:spPr bwMode="auto">
              <a:xfrm>
                <a:off x="3070920" y="1880964"/>
                <a:ext cx="778954" cy="446904"/>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2200" b="1" spc="100" dirty="0" smtClean="0">
                    <a:solidFill>
                      <a:schemeClr val="bg1"/>
                    </a:solidFill>
                    <a:latin typeface="Myriad Pro Light" pitchFamily="34" charset="0"/>
                  </a:rPr>
                  <a:t>DG</a:t>
                </a:r>
                <a:endParaRPr lang="en-US" sz="2200" b="1" spc="100" dirty="0">
                  <a:solidFill>
                    <a:schemeClr val="bg1"/>
                  </a:solidFill>
                  <a:latin typeface="Myriad Pro Light" pitchFamily="34" charset="0"/>
                </a:endParaRPr>
              </a:p>
            </p:txBody>
          </p:sp>
          <p:sp>
            <p:nvSpPr>
              <p:cNvPr id="34" name="Freeform 232"/>
              <p:cNvSpPr>
                <a:spLocks/>
              </p:cNvSpPr>
              <p:nvPr/>
            </p:nvSpPr>
            <p:spPr bwMode="auto">
              <a:xfrm>
                <a:off x="5634004" y="1880963"/>
                <a:ext cx="777908" cy="44690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cap="flat">
                <a:solidFill>
                  <a:srgbClr val="000000"/>
                </a:solidFill>
                <a:prstDash val="solid"/>
                <a:miter lim="800000"/>
                <a:headEnd/>
                <a:tailEnd/>
              </a:ln>
            </p:spPr>
            <p:txBody>
              <a:bodyPr vert="horz" wrap="square" lIns="0" tIns="0" rIns="0" bIns="0" numCol="1" anchor="ctr" anchorCtr="1" compatLnSpc="1">
                <a:prstTxWarp prst="textNoShape">
                  <a:avLst/>
                </a:prstTxWarp>
              </a:bodyPr>
              <a:lstStyle/>
              <a:p>
                <a:r>
                  <a:rPr lang="en-US" sz="2200" b="1" spc="100" dirty="0" smtClean="0">
                    <a:solidFill>
                      <a:schemeClr val="bg1"/>
                    </a:solidFill>
                    <a:latin typeface="Myriad Pro Light" pitchFamily="34" charset="0"/>
                  </a:rPr>
                  <a:t>CA1</a:t>
                </a:r>
                <a:endParaRPr lang="en-US" sz="2200" b="1" spc="100" dirty="0">
                  <a:solidFill>
                    <a:schemeClr val="bg1"/>
                  </a:solidFill>
                  <a:latin typeface="Myriad Pro Light" pitchFamily="34" charset="0"/>
                </a:endParaRPr>
              </a:p>
            </p:txBody>
          </p:sp>
          <p:sp>
            <p:nvSpPr>
              <p:cNvPr id="35" name="Freeform 251"/>
              <p:cNvSpPr>
                <a:spLocks/>
              </p:cNvSpPr>
              <p:nvPr/>
            </p:nvSpPr>
            <p:spPr bwMode="auto">
              <a:xfrm>
                <a:off x="4408591" y="1291549"/>
                <a:ext cx="566898" cy="538240"/>
              </a:xfrm>
              <a:custGeom>
                <a:avLst/>
                <a:gdLst>
                  <a:gd name="connsiteX0" fmla="*/ 8218 w 10361"/>
                  <a:gd name="connsiteY0" fmla="*/ 10000 h 10976"/>
                  <a:gd name="connsiteX1" fmla="*/ 10361 w 10361"/>
                  <a:gd name="connsiteY1" fmla="*/ 4444 h 10976"/>
                  <a:gd name="connsiteX2" fmla="*/ 5218 w 10361"/>
                  <a:gd name="connsiteY2" fmla="*/ 0 h 10976"/>
                  <a:gd name="connsiteX3" fmla="*/ 361 w 10361"/>
                  <a:gd name="connsiteY3" fmla="*/ 4444 h 10976"/>
                  <a:gd name="connsiteX4" fmla="*/ 3052 w 10361"/>
                  <a:gd name="connsiteY4" fmla="*/ 10976 h 10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1" h="10976">
                    <a:moveTo>
                      <a:pt x="8218" y="10000"/>
                    </a:moveTo>
                    <a:cubicBezTo>
                      <a:pt x="8218" y="10000"/>
                      <a:pt x="10361" y="7111"/>
                      <a:pt x="10361" y="4444"/>
                    </a:cubicBezTo>
                    <a:cubicBezTo>
                      <a:pt x="10361" y="1889"/>
                      <a:pt x="8147" y="0"/>
                      <a:pt x="5218" y="0"/>
                    </a:cubicBezTo>
                    <a:cubicBezTo>
                      <a:pt x="2290" y="0"/>
                      <a:pt x="722" y="2615"/>
                      <a:pt x="361" y="4444"/>
                    </a:cubicBezTo>
                    <a:cubicBezTo>
                      <a:pt x="0" y="6273"/>
                      <a:pt x="3052" y="10976"/>
                      <a:pt x="3052" y="10976"/>
                    </a:cubicBezTo>
                  </a:path>
                </a:pathLst>
              </a:custGeom>
              <a:noFill/>
              <a:ln w="381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sz="2200" b="1">
                  <a:latin typeface="Myriad Pro Light" pitchFamily="34" charset="0"/>
                </a:endParaRPr>
              </a:p>
            </p:txBody>
          </p:sp>
          <p:sp>
            <p:nvSpPr>
              <p:cNvPr id="36" name="Freeform 236"/>
              <p:cNvSpPr>
                <a:spLocks/>
              </p:cNvSpPr>
              <p:nvPr/>
            </p:nvSpPr>
            <p:spPr bwMode="auto">
              <a:xfrm>
                <a:off x="4358384" y="1870470"/>
                <a:ext cx="777908" cy="446906"/>
              </a:xfrm>
              <a:custGeom>
                <a:avLst/>
                <a:gdLst/>
                <a:ahLst/>
                <a:cxnLst>
                  <a:cxn ang="0">
                    <a:pos x="199" y="74"/>
                  </a:cxn>
                  <a:cxn ang="0">
                    <a:pos x="159" y="114"/>
                  </a:cxn>
                  <a:cxn ang="0">
                    <a:pos x="40" y="114"/>
                  </a:cxn>
                  <a:cxn ang="0">
                    <a:pos x="0" y="74"/>
                  </a:cxn>
                  <a:cxn ang="0">
                    <a:pos x="0" y="40"/>
                  </a:cxn>
                  <a:cxn ang="0">
                    <a:pos x="40" y="0"/>
                  </a:cxn>
                  <a:cxn ang="0">
                    <a:pos x="159" y="0"/>
                  </a:cxn>
                  <a:cxn ang="0">
                    <a:pos x="199" y="40"/>
                  </a:cxn>
                  <a:cxn ang="0">
                    <a:pos x="199" y="74"/>
                  </a:cxn>
                </a:cxnLst>
                <a:rect l="0" t="0" r="r" b="b"/>
                <a:pathLst>
                  <a:path w="199" h="114">
                    <a:moveTo>
                      <a:pt x="199" y="74"/>
                    </a:moveTo>
                    <a:cubicBezTo>
                      <a:pt x="199" y="96"/>
                      <a:pt x="181" y="114"/>
                      <a:pt x="159" y="114"/>
                    </a:cubicBezTo>
                    <a:cubicBezTo>
                      <a:pt x="40" y="114"/>
                      <a:pt x="40" y="114"/>
                      <a:pt x="40" y="114"/>
                    </a:cubicBezTo>
                    <a:cubicBezTo>
                      <a:pt x="18" y="114"/>
                      <a:pt x="0" y="96"/>
                      <a:pt x="0" y="74"/>
                    </a:cubicBezTo>
                    <a:cubicBezTo>
                      <a:pt x="0" y="40"/>
                      <a:pt x="0" y="40"/>
                      <a:pt x="0" y="40"/>
                    </a:cubicBezTo>
                    <a:cubicBezTo>
                      <a:pt x="0" y="18"/>
                      <a:pt x="18" y="0"/>
                      <a:pt x="40" y="0"/>
                    </a:cubicBezTo>
                    <a:cubicBezTo>
                      <a:pt x="159" y="0"/>
                      <a:pt x="159" y="0"/>
                      <a:pt x="159" y="0"/>
                    </a:cubicBezTo>
                    <a:cubicBezTo>
                      <a:pt x="181" y="0"/>
                      <a:pt x="199" y="18"/>
                      <a:pt x="199" y="40"/>
                    </a:cubicBezTo>
                    <a:lnTo>
                      <a:pt x="199" y="74"/>
                    </a:lnTo>
                    <a:close/>
                  </a:path>
                </a:pathLst>
              </a:custGeom>
              <a:solidFill>
                <a:schemeClr val="tx1">
                  <a:lumMod val="50000"/>
                  <a:lumOff val="50000"/>
                </a:schemeClr>
              </a:solidFill>
              <a:ln w="25400">
                <a:solidFill>
                  <a:schemeClr val="tx1"/>
                </a:solidFill>
                <a:round/>
                <a:headEnd/>
                <a:tailEnd/>
              </a:ln>
            </p:spPr>
            <p:txBody>
              <a:bodyPr vert="horz" wrap="square" lIns="0" tIns="0" rIns="0" bIns="0" numCol="1" anchor="ctr" anchorCtr="1" compatLnSpc="1">
                <a:prstTxWarp prst="textNoShape">
                  <a:avLst/>
                </a:prstTxWarp>
              </a:bodyPr>
              <a:lstStyle/>
              <a:p>
                <a:r>
                  <a:rPr lang="en-US" sz="2200" b="1" spc="100" dirty="0" smtClean="0">
                    <a:solidFill>
                      <a:schemeClr val="bg1"/>
                    </a:solidFill>
                    <a:latin typeface="Myriad Pro Light" pitchFamily="34" charset="0"/>
                  </a:rPr>
                  <a:t>CA3</a:t>
                </a:r>
                <a:endParaRPr lang="en-US" sz="2200" b="1" spc="100" dirty="0">
                  <a:solidFill>
                    <a:schemeClr val="bg1"/>
                  </a:solidFill>
                  <a:latin typeface="Myriad Pro Light" pitchFamily="34" charset="0"/>
                </a:endParaRPr>
              </a:p>
            </p:txBody>
          </p:sp>
          <p:sp>
            <p:nvSpPr>
              <p:cNvPr id="37" name="Line 290"/>
              <p:cNvSpPr>
                <a:spLocks noChangeShapeType="1"/>
              </p:cNvSpPr>
              <p:nvPr/>
            </p:nvSpPr>
            <p:spPr bwMode="auto">
              <a:xfrm>
                <a:off x="3924008" y="2104416"/>
                <a:ext cx="374858" cy="0"/>
              </a:xfrm>
              <a:prstGeom prst="line">
                <a:avLst/>
              </a:prstGeom>
              <a:noFill/>
              <a:ln w="381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sz="2200" b="1">
                  <a:latin typeface="Myriad Pro Light" pitchFamily="34" charset="0"/>
                </a:endParaRPr>
              </a:p>
            </p:txBody>
          </p:sp>
          <p:sp>
            <p:nvSpPr>
              <p:cNvPr id="38" name="Line 290"/>
              <p:cNvSpPr>
                <a:spLocks noChangeShapeType="1"/>
              </p:cNvSpPr>
              <p:nvPr/>
            </p:nvSpPr>
            <p:spPr bwMode="auto">
              <a:xfrm>
                <a:off x="5199002" y="2104416"/>
                <a:ext cx="374858" cy="0"/>
              </a:xfrm>
              <a:prstGeom prst="line">
                <a:avLst/>
              </a:prstGeom>
              <a:noFill/>
              <a:ln w="38100" cap="flat">
                <a:solidFill>
                  <a:srgbClr val="000000"/>
                </a:solidFill>
                <a:prstDash val="solid"/>
                <a:miter lim="800000"/>
                <a:headEnd/>
                <a:tailEnd type="triangle" w="lg" len="lg"/>
              </a:ln>
            </p:spPr>
            <p:txBody>
              <a:bodyPr vert="horz" wrap="square" lIns="91440" tIns="45720" rIns="91440" bIns="45720" numCol="1" anchor="t" anchorCtr="0" compatLnSpc="1">
                <a:prstTxWarp prst="textNoShape">
                  <a:avLst/>
                </a:prstTxWarp>
              </a:bodyPr>
              <a:lstStyle/>
              <a:p>
                <a:endParaRPr lang="en-US" sz="2200" b="1">
                  <a:latin typeface="Myriad Pro Light" pitchFamily="34" charset="0"/>
                </a:endParaRPr>
              </a:p>
            </p:txBody>
          </p:sp>
        </p:grpSp>
        <p:sp>
          <p:nvSpPr>
            <p:cNvPr id="29" name="Lightning Bolt 28"/>
            <p:cNvSpPr/>
            <p:nvPr/>
          </p:nvSpPr>
          <p:spPr bwMode="auto">
            <a:xfrm>
              <a:off x="1879224" y="1189037"/>
              <a:ext cx="344112" cy="550580"/>
            </a:xfrm>
            <a:prstGeom prst="lightningBol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2200" b="1" i="0" u="none" strike="noStrike" cap="none" normalizeH="0" baseline="0" smtClean="0">
                <a:ln>
                  <a:noFill/>
                </a:ln>
                <a:effectLst/>
                <a:latin typeface="Myriad Pro Light" pitchFamily="34" charset="0"/>
              </a:endParaRPr>
            </a:p>
          </p:txBody>
        </p:sp>
        <p:sp>
          <p:nvSpPr>
            <p:cNvPr id="39" name="Rounded Rectangle 38"/>
            <p:cNvSpPr/>
            <p:nvPr/>
          </p:nvSpPr>
          <p:spPr bwMode="auto">
            <a:xfrm>
              <a:off x="3363912" y="1493837"/>
              <a:ext cx="762000" cy="6096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en-US" sz="2200" b="1" i="0" u="none" strike="noStrike" cap="none" normalizeH="0" baseline="0" smtClean="0">
                <a:ln>
                  <a:noFill/>
                </a:ln>
                <a:effectLst/>
                <a:latin typeface="Myriad Pro Light" pitchFamily="34" charset="0"/>
              </a:endParaRPr>
            </a:p>
          </p:txBody>
        </p:sp>
      </p:grpSp>
      <p:sp>
        <p:nvSpPr>
          <p:cNvPr id="20" name="TextBox 19"/>
          <p:cNvSpPr txBox="1"/>
          <p:nvPr/>
        </p:nvSpPr>
        <p:spPr>
          <a:xfrm>
            <a:off x="8307775" y="6919000"/>
            <a:ext cx="1456937" cy="442237"/>
          </a:xfrm>
          <a:prstGeom prst="rect">
            <a:avLst/>
          </a:prstGeom>
          <a:noFill/>
        </p:spPr>
        <p:txBody>
          <a:bodyPr wrap="none" rtlCol="0">
            <a:spAutoFit/>
          </a:bodyPr>
          <a:lstStyle/>
          <a:p>
            <a:r>
              <a:rPr lang="en-US" sz="2400" i="1" dirty="0" smtClean="0">
                <a:latin typeface="Garamond Premr Pro Med Capt" pitchFamily="18" charset="0"/>
              </a:rPr>
              <a:t>Segal 1978</a:t>
            </a:r>
            <a:endParaRPr lang="en-US" sz="2400" i="1" dirty="0">
              <a:latin typeface="Garamond Premr Pro Med Capt" pitchFamily="18" charset="0"/>
            </a:endParaRPr>
          </a:p>
        </p:txBody>
      </p:sp>
      <p:sp>
        <p:nvSpPr>
          <p:cNvPr id="10" name="Rectangle 9"/>
          <p:cNvSpPr/>
          <p:nvPr/>
        </p:nvSpPr>
        <p:spPr>
          <a:xfrm>
            <a:off x="4811712" y="1646237"/>
            <a:ext cx="4953000" cy="563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0794" tIns="50397" rIns="100794" bIns="50397"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4993</TotalTime>
  <Words>1090</Words>
  <Application>Microsoft Office PowerPoint</Application>
  <PresentationFormat>Custom</PresentationFormat>
  <Paragraphs>243</Paragraphs>
  <Slides>30</Slides>
  <Notes>21</Notes>
  <HiddenSlides>0</HiddenSlides>
  <MMClips>1</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Slow down and remember:  behavior modulates information flow in the hippocampus </vt:lpstr>
      <vt:lpstr>hippocampal circuit: simple model </vt:lpstr>
      <vt:lpstr>modes of ensemble activity</vt:lpstr>
      <vt:lpstr>behavior and ensemble activity</vt:lpstr>
      <vt:lpstr>outline</vt:lpstr>
      <vt:lpstr>probing the hippocampal circuit</vt:lpstr>
      <vt:lpstr>optogenetic approach</vt:lpstr>
      <vt:lpstr>optogenetic excitation</vt:lpstr>
      <vt:lpstr>behavior modulates field potentials</vt:lpstr>
      <vt:lpstr>CA1 responses as a function of speed</vt:lpstr>
      <vt:lpstr>outline</vt:lpstr>
      <vt:lpstr>localizing modulation</vt:lpstr>
      <vt:lpstr>localizing modulation: granule cells?</vt:lpstr>
      <vt:lpstr>localizing modulation</vt:lpstr>
      <vt:lpstr>localizing modulation: mossy fibers?</vt:lpstr>
      <vt:lpstr>localizing modulation</vt:lpstr>
      <vt:lpstr>localizing modulation: SC?</vt:lpstr>
      <vt:lpstr>outline</vt:lpstr>
      <vt:lpstr>speed and information flow</vt:lpstr>
      <vt:lpstr>propagation of ripples</vt:lpstr>
      <vt:lpstr>speed dependence – predictions</vt:lpstr>
      <vt:lpstr>distinct gamma frequencies in CA1</vt:lpstr>
      <vt:lpstr>Gamma Frequency Coherence Across Hippocampal Subregions</vt:lpstr>
      <vt:lpstr>Coherence During Low and High Gamma Events</vt:lpstr>
      <vt:lpstr>speed modulation of gamma</vt:lpstr>
      <vt:lpstr>conclusion</vt:lpstr>
      <vt:lpstr>Acknowledgements</vt:lpstr>
      <vt:lpstr>R2 vs lagged speed</vt:lpstr>
      <vt:lpstr>propagation of ripples – learning</vt:lpstr>
      <vt:lpstr>gamma and novelty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Caleb</dc:creator>
  <cp:lastModifiedBy>ckemere</cp:lastModifiedBy>
  <cp:revision>348</cp:revision>
  <cp:lastPrinted>1601-01-01T00:00:00Z</cp:lastPrinted>
  <dcterms:created xsi:type="dcterms:W3CDTF">2010-04-04T23:30:22Z</dcterms:created>
  <dcterms:modified xsi:type="dcterms:W3CDTF">2010-07-06T20:58:36Z</dcterms:modified>
</cp:coreProperties>
</file>