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slideLayouts/slideLayout35.xml" ContentType="application/vnd.openxmlformats-officedocument.presentationml.slideLayout+xml"/>
  <Override PartName="/ppt/slides/slide28.xml" ContentType="application/vnd.openxmlformats-officedocument.presentationml.slide+xml"/>
  <Override PartName="/ppt/slides/slide66.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97.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Override PartName="/ppt/slides/slide94.xml" ContentType="application/vnd.openxmlformats-officedocument.presentationml.slide+xml"/>
  <Override PartName="/ppt/slides/slide92.xml" ContentType="application/vnd.openxmlformats-officedocument.presentationml.slide+xml"/>
  <Override PartName="/ppt/notesSlides/notesSlide23.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Default Extension="vml" ContentType="application/vnd.openxmlformats-officedocument.vmlDrawing"/>
  <Default Extension="png" ContentType="image/png"/>
  <Override PartName="/ppt/slides/slide83.xml" ContentType="application/vnd.openxmlformats-officedocument.presentationml.slide+xml"/>
  <Override PartName="/ppt/slideLayouts/slideLayout26.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s/slide76.xml" ContentType="application/vnd.openxmlformats-officedocument.presentationml.slide+xml"/>
  <Override PartName="/ppt/slideLayouts/slideLayout19.xml" ContentType="application/vnd.openxmlformats-officedocument.presentationml.slideLayout+xml"/>
  <Override PartName="/ppt/notesSlides/notesSlide24.xml" ContentType="application/vnd.openxmlformats-officedocument.presentationml.notesSlide+xml"/>
  <Override PartName="/ppt/slides/slide55.xml" ContentType="application/vnd.openxmlformats-officedocument.presentationml.slide+xml"/>
  <Override PartName="/ppt/slideLayouts/slideLayout27.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Layouts/slideLayout30.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slideLayouts/slideLayout29.xml" ContentType="application/vnd.openxmlformats-officedocument.presentationml.slideLayout+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embeddings/oleObject1.bin" ContentType="application/vnd.openxmlformats-officedocument.oleObject"/>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37.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presentation.xml" ContentType="application/vnd.openxmlformats-officedocument.presentationml.presentation.main+xml"/>
  <Override PartName="/ppt/slides/slide77.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3.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4.xml" ContentType="application/vnd.openxmlformats-officedocument.presentationml.slide+xml"/>
  <Override PartName="/ppt/slideLayouts/slideLayout13.xml" ContentType="application/vnd.openxmlformats-officedocument.presentationml.slideLayout+xml"/>
  <Override PartName="/ppt/slides/slide75.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Default Extension="gif" ContentType="image/gif"/>
  <Override PartName="/ppt/slides/slide29.xml" ContentType="application/vnd.openxmlformats-officedocument.presentationml.slide+xml"/>
  <Override PartName="/ppt/notesSlides/notesSlide22.xml" ContentType="application/vnd.openxmlformats-officedocument.presentationml.notesSlide+xml"/>
  <Override PartName="/ppt/slides/slide22.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Layouts/slideLayout23.xml" ContentType="application/vnd.openxmlformats-officedocument.presentationml.slideLayout+xml"/>
  <Override PartName="/ppt/slides/slide36.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embeddings/oleObject2.bin" ContentType="application/vnd.openxmlformats-officedocument.oleObject"/>
  <Override PartName="/ppt/slides/slide52.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41.xml" ContentType="application/vnd.openxmlformats-officedocument.presentationml.notesSlide+xml"/>
  <Override PartName="/ppt/slideLayouts/slideLayout32.xml" ContentType="application/vnd.openxmlformats-officedocument.presentationml.slideLayout+xml"/>
  <Override PartName="/ppt/slides/slide13.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89.xml" ContentType="application/vnd.openxmlformats-officedocument.presentationml.slide+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slides/slide27.xml" ContentType="application/vnd.openxmlformats-officedocument.presentationml.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notesSlides/notesSlide39.xml" ContentType="application/vnd.openxmlformats-officedocument.presentationml.notes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46.xml" ContentType="application/vnd.openxmlformats-officedocument.presentationml.slide+xml"/>
  <Override PartName="/ppt/slideLayouts/slideLayout33.xml" ContentType="application/vnd.openxmlformats-officedocument.presentationml.slideLayout+xml"/>
  <Default Extension="xls" ContentType="application/vnd.ms-exce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notesSlides/notesSlide34.xml" ContentType="application/vnd.openxmlformats-officedocument.presentationml.notesSlide+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notesSlides/notesSlide7.xml" ContentType="application/vnd.openxmlformats-officedocument.presentationml.notes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Layouts/slideLayout28.xml" ContentType="application/vnd.openxmlformats-officedocument.presentationml.slideLayout+xml"/>
  <Override PartName="/ppt/notesSlides/notesSlide12.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s/slide88.xml" ContentType="application/vnd.openxmlformats-officedocument.presentationml.slide+xml"/>
  <Override PartName="/ppt/theme/theme1.xml" ContentType="application/vnd.openxmlformats-officedocument.theme+xml"/>
  <Override PartName="/ppt/slides/slide99.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64.xml" ContentType="application/vnd.openxmlformats-officedocument.presentationml.slide+xml"/>
  <Override PartName="/ppt/notesSlides/notesSlide33.xml" ContentType="application/vnd.openxmlformats-officedocument.presentationml.notesSlide+xml"/>
  <Override PartName="/ppt/slides/slide4.xml" ContentType="application/vnd.openxmlformats-officedocument.presentationml.slide+xml"/>
  <Override PartName="/ppt/slides/slide72.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Layouts/slideLayout31.xml" ContentType="application/vnd.openxmlformats-officedocument.presentationml.slideLayout+xml"/>
  <Override PartName="/ppt/slides/slide60.xml" ContentType="application/vnd.openxmlformats-officedocument.presentationml.slide+xml"/>
  <Override PartName="/ppt/slides/slide2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Default Extension="pdf" ContentType="application/pdf"/>
  <Override PartName="/ppt/notesSlides/notesSlide20.xml" ContentType="application/vnd.openxmlformats-officedocument.presentationml.notesSlide+xml"/>
  <Override PartName="/ppt/slides/slide6.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 r:id="rId2"/>
  </p:sldMasterIdLst>
  <p:notesMasterIdLst>
    <p:notesMasterId r:id="rId104"/>
  </p:notesMasterIdLst>
  <p:sldIdLst>
    <p:sldId id="256" r:id="rId3"/>
    <p:sldId id="378" r:id="rId4"/>
    <p:sldId id="259" r:id="rId5"/>
    <p:sldId id="261" r:id="rId6"/>
    <p:sldId id="263" r:id="rId7"/>
    <p:sldId id="262" r:id="rId8"/>
    <p:sldId id="265" r:id="rId9"/>
    <p:sldId id="390" r:id="rId10"/>
    <p:sldId id="391" r:id="rId11"/>
    <p:sldId id="392" r:id="rId12"/>
    <p:sldId id="393" r:id="rId13"/>
    <p:sldId id="394" r:id="rId14"/>
    <p:sldId id="383" r:id="rId15"/>
    <p:sldId id="384" r:id="rId16"/>
    <p:sldId id="385" r:id="rId17"/>
    <p:sldId id="386" r:id="rId18"/>
    <p:sldId id="387" r:id="rId19"/>
    <p:sldId id="388" r:id="rId20"/>
    <p:sldId id="269" r:id="rId21"/>
    <p:sldId id="268"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64" r:id="rId54"/>
    <p:sldId id="370" r:id="rId55"/>
    <p:sldId id="304" r:id="rId56"/>
    <p:sldId id="301" r:id="rId57"/>
    <p:sldId id="302" r:id="rId58"/>
    <p:sldId id="303" r:id="rId59"/>
    <p:sldId id="305" r:id="rId60"/>
    <p:sldId id="306" r:id="rId61"/>
    <p:sldId id="361" r:id="rId62"/>
    <p:sldId id="362" r:id="rId63"/>
    <p:sldId id="363" r:id="rId64"/>
    <p:sldId id="309" r:id="rId65"/>
    <p:sldId id="308" r:id="rId66"/>
    <p:sldId id="312" r:id="rId67"/>
    <p:sldId id="313" r:id="rId68"/>
    <p:sldId id="314" r:id="rId69"/>
    <p:sldId id="315" r:id="rId70"/>
    <p:sldId id="320" r:id="rId71"/>
    <p:sldId id="321" r:id="rId72"/>
    <p:sldId id="322" r:id="rId73"/>
    <p:sldId id="323" r:id="rId74"/>
    <p:sldId id="379" r:id="rId75"/>
    <p:sldId id="380" r:id="rId76"/>
    <p:sldId id="381" r:id="rId77"/>
    <p:sldId id="382" r:id="rId78"/>
    <p:sldId id="317" r:id="rId79"/>
    <p:sldId id="318" r:id="rId80"/>
    <p:sldId id="329" r:id="rId81"/>
    <p:sldId id="331" r:id="rId82"/>
    <p:sldId id="332" r:id="rId83"/>
    <p:sldId id="335" r:id="rId84"/>
    <p:sldId id="336" r:id="rId85"/>
    <p:sldId id="338" r:id="rId86"/>
    <p:sldId id="258" r:id="rId87"/>
    <p:sldId id="339" r:id="rId88"/>
    <p:sldId id="340" r:id="rId89"/>
    <p:sldId id="347" r:id="rId90"/>
    <p:sldId id="348" r:id="rId91"/>
    <p:sldId id="349" r:id="rId92"/>
    <p:sldId id="351" r:id="rId93"/>
    <p:sldId id="353" r:id="rId94"/>
    <p:sldId id="354" r:id="rId95"/>
    <p:sldId id="355" r:id="rId96"/>
    <p:sldId id="352" r:id="rId97"/>
    <p:sldId id="371" r:id="rId98"/>
    <p:sldId id="372" r:id="rId99"/>
    <p:sldId id="373" r:id="rId100"/>
    <p:sldId id="374" r:id="rId101"/>
    <p:sldId id="375" r:id="rId102"/>
    <p:sldId id="376"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outlineView">
  <p:normalViewPr>
    <p:restoredLeft sz="34584" autoAdjust="0"/>
    <p:restoredTop sz="86443" autoAdjust="0"/>
  </p:normalViewPr>
  <p:slideViewPr>
    <p:cSldViewPr snapToObjects="1">
      <p:cViewPr varScale="1">
        <p:scale>
          <a:sx n="110" d="100"/>
          <a:sy n="110" d="100"/>
        </p:scale>
        <p:origin x="-256" y="-104"/>
      </p:cViewPr>
      <p:guideLst>
        <p:guide orient="horz" pos="2160"/>
        <p:guide pos="2880"/>
      </p:guideLst>
    </p:cSldViewPr>
  </p:slideViewPr>
  <p:outlineViewPr>
    <p:cViewPr>
      <p:scale>
        <a:sx n="33" d="100"/>
        <a:sy n="33" d="100"/>
      </p:scale>
      <p:origin x="0" y="26672"/>
    </p:cViewPr>
  </p:outlineViewPr>
  <p:notesTextViewPr>
    <p:cViewPr>
      <p:scale>
        <a:sx n="100" d="100"/>
        <a:sy n="100" d="100"/>
      </p:scale>
      <p:origin x="0" y="0"/>
    </p:cViewPr>
  </p:notesTextViewPr>
  <p:sorterViewPr>
    <p:cViewPr>
      <p:scale>
        <a:sx n="75" d="100"/>
        <a:sy n="75" d="100"/>
      </p:scale>
      <p:origin x="0" y="844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2.xml"/><Relationship Id="rId60" Type="http://schemas.openxmlformats.org/officeDocument/2006/relationships/slide" Target="slides/slide58.xml"/><Relationship Id="rId70" Type="http://schemas.openxmlformats.org/officeDocument/2006/relationships/slide" Target="slides/slide68.xml"/><Relationship Id="rId94" Type="http://schemas.openxmlformats.org/officeDocument/2006/relationships/slide" Target="slides/slide92.xml"/><Relationship Id="rId7" Type="http://schemas.openxmlformats.org/officeDocument/2006/relationships/slide" Target="slides/slide5.xml"/><Relationship Id="rId74" Type="http://schemas.openxmlformats.org/officeDocument/2006/relationships/slide" Target="slides/slide72.xml"/><Relationship Id="rId102" Type="http://schemas.openxmlformats.org/officeDocument/2006/relationships/slide" Target="slides/slide100.xml"/><Relationship Id="rId25" Type="http://schemas.openxmlformats.org/officeDocument/2006/relationships/slide" Target="slides/slide23.xml"/><Relationship Id="rId106" Type="http://schemas.openxmlformats.org/officeDocument/2006/relationships/presProps" Target="presProps.xml"/><Relationship Id="rId96" Type="http://schemas.openxmlformats.org/officeDocument/2006/relationships/slide" Target="slides/slide94.xml"/><Relationship Id="rId10" Type="http://schemas.openxmlformats.org/officeDocument/2006/relationships/slide" Target="slides/slide8.xml"/><Relationship Id="rId50" Type="http://schemas.openxmlformats.org/officeDocument/2006/relationships/slide" Target="slides/slide48.xml"/><Relationship Id="rId17" Type="http://schemas.openxmlformats.org/officeDocument/2006/relationships/slide" Target="slides/slide15.xml"/><Relationship Id="rId107" Type="http://schemas.openxmlformats.org/officeDocument/2006/relationships/viewProps" Target="viewProps.xml"/><Relationship Id="rId71" Type="http://schemas.openxmlformats.org/officeDocument/2006/relationships/slide" Target="slides/slide69.xml"/><Relationship Id="rId4" Type="http://schemas.openxmlformats.org/officeDocument/2006/relationships/slide" Target="slides/slide2.xml"/><Relationship Id="rId28" Type="http://schemas.openxmlformats.org/officeDocument/2006/relationships/slide" Target="slides/slide26.xml"/><Relationship Id="rId89" Type="http://schemas.openxmlformats.org/officeDocument/2006/relationships/slide" Target="slides/slide87.xml"/><Relationship Id="rId88" Type="http://schemas.openxmlformats.org/officeDocument/2006/relationships/slide" Target="slides/slide86.xml"/><Relationship Id="rId82" Type="http://schemas.openxmlformats.org/officeDocument/2006/relationships/slide" Target="slides/slide80.xml"/><Relationship Id="rId69" Type="http://schemas.openxmlformats.org/officeDocument/2006/relationships/slide" Target="slides/slide67.xml"/><Relationship Id="rId38" Type="http://schemas.openxmlformats.org/officeDocument/2006/relationships/slide" Target="slides/slide36.xml"/><Relationship Id="rId20" Type="http://schemas.openxmlformats.org/officeDocument/2006/relationships/slide" Target="slides/slide18.xml"/><Relationship Id="rId2" Type="http://schemas.openxmlformats.org/officeDocument/2006/relationships/slideMaster" Target="slideMasters/slideMaster2.xml"/><Relationship Id="rId72" Type="http://schemas.openxmlformats.org/officeDocument/2006/relationships/slide" Target="slides/slide70.xml"/><Relationship Id="rId35" Type="http://schemas.openxmlformats.org/officeDocument/2006/relationships/slide" Target="slides/slide33.xml"/><Relationship Id="rId75" Type="http://schemas.openxmlformats.org/officeDocument/2006/relationships/slide" Target="slides/slide73.xml"/><Relationship Id="rId80" Type="http://schemas.openxmlformats.org/officeDocument/2006/relationships/slide" Target="slides/slide78.xml"/><Relationship Id="rId31" Type="http://schemas.openxmlformats.org/officeDocument/2006/relationships/slide" Target="slides/slide29.xml"/><Relationship Id="rId62" Type="http://schemas.openxmlformats.org/officeDocument/2006/relationships/slide" Target="slides/slide60.xml"/><Relationship Id="rId79" Type="http://schemas.openxmlformats.org/officeDocument/2006/relationships/slide" Target="slides/slide77.xml"/><Relationship Id="rId97" Type="http://schemas.openxmlformats.org/officeDocument/2006/relationships/slide" Target="slides/slide95.xml"/><Relationship Id="rId98" Type="http://schemas.openxmlformats.org/officeDocument/2006/relationships/slide" Target="slides/slide96.xml"/><Relationship Id="rId1" Type="http://schemas.openxmlformats.org/officeDocument/2006/relationships/slideMaster" Target="slideMasters/slideMaster1.xml"/><Relationship Id="rId24" Type="http://schemas.openxmlformats.org/officeDocument/2006/relationships/slide" Target="slides/slide22.xml"/><Relationship Id="rId47" Type="http://schemas.openxmlformats.org/officeDocument/2006/relationships/slide" Target="slides/slide45.xml"/><Relationship Id="rId56" Type="http://schemas.openxmlformats.org/officeDocument/2006/relationships/slide" Target="slides/slide54.xml"/><Relationship Id="rId48" Type="http://schemas.openxmlformats.org/officeDocument/2006/relationships/slide" Target="slides/slide46.xml"/><Relationship Id="rId32" Type="http://schemas.openxmlformats.org/officeDocument/2006/relationships/slide" Target="slides/slide30.xml"/><Relationship Id="rId13" Type="http://schemas.openxmlformats.org/officeDocument/2006/relationships/slide" Target="slides/slide11.xml"/><Relationship Id="rId52" Type="http://schemas.openxmlformats.org/officeDocument/2006/relationships/slide" Target="slides/slide50.xml"/><Relationship Id="rId54" Type="http://schemas.openxmlformats.org/officeDocument/2006/relationships/slide" Target="slides/slide52.xml"/><Relationship Id="rId101" Type="http://schemas.openxmlformats.org/officeDocument/2006/relationships/slide" Target="slides/slide99.xml"/><Relationship Id="rId23" Type="http://schemas.openxmlformats.org/officeDocument/2006/relationships/slide" Target="slides/slide21.xml"/><Relationship Id="rId61" Type="http://schemas.openxmlformats.org/officeDocument/2006/relationships/slide" Target="slides/slide59.xml"/><Relationship Id="rId53" Type="http://schemas.openxmlformats.org/officeDocument/2006/relationships/slide" Target="slides/slide51.xml"/><Relationship Id="rId84" Type="http://schemas.openxmlformats.org/officeDocument/2006/relationships/slide" Target="slides/slide82.xml"/><Relationship Id="rId30" Type="http://schemas.openxmlformats.org/officeDocument/2006/relationships/slide" Target="slides/slide28.xml"/><Relationship Id="rId29" Type="http://schemas.openxmlformats.org/officeDocument/2006/relationships/slide" Target="slides/slide27.xml"/><Relationship Id="rId83" Type="http://schemas.openxmlformats.org/officeDocument/2006/relationships/slide" Target="slides/slide81.xml"/><Relationship Id="rId41" Type="http://schemas.openxmlformats.org/officeDocument/2006/relationships/slide" Target="slides/slide39.xml"/><Relationship Id="rId5" Type="http://schemas.openxmlformats.org/officeDocument/2006/relationships/slide" Target="slides/slide3.xml"/><Relationship Id="rId22" Type="http://schemas.openxmlformats.org/officeDocument/2006/relationships/slide" Target="slides/slide20.xml"/><Relationship Id="rId95" Type="http://schemas.openxmlformats.org/officeDocument/2006/relationships/slide" Target="slides/slide93.xml"/><Relationship Id="rId39" Type="http://schemas.openxmlformats.org/officeDocument/2006/relationships/slide" Target="slides/slide37.xml"/><Relationship Id="rId43" Type="http://schemas.openxmlformats.org/officeDocument/2006/relationships/slide" Target="slides/slide41.xml"/><Relationship Id="rId104" Type="http://schemas.openxmlformats.org/officeDocument/2006/relationships/notesMaster" Target="notesMasters/notesMaster1.xml"/><Relationship Id="rId90" Type="http://schemas.openxmlformats.org/officeDocument/2006/relationships/slide" Target="slides/slide88.xml"/><Relationship Id="rId77" Type="http://schemas.openxmlformats.org/officeDocument/2006/relationships/slide" Target="slides/slide75.xml"/><Relationship Id="rId63" Type="http://schemas.openxmlformats.org/officeDocument/2006/relationships/slide" Target="slides/slide61.xml"/><Relationship Id="rId85" Type="http://schemas.openxmlformats.org/officeDocument/2006/relationships/slide" Target="slides/slide83.xml"/><Relationship Id="rId105" Type="http://schemas.openxmlformats.org/officeDocument/2006/relationships/printerSettings" Target="printerSettings/printerSettings1.bin"/><Relationship Id="rId9" Type="http://schemas.openxmlformats.org/officeDocument/2006/relationships/slide" Target="slides/slide7.xml"/><Relationship Id="rId18" Type="http://schemas.openxmlformats.org/officeDocument/2006/relationships/slide" Target="slides/slide16.xml"/><Relationship Id="rId27" Type="http://schemas.openxmlformats.org/officeDocument/2006/relationships/slide" Target="slides/slide25.xml"/><Relationship Id="rId99" Type="http://schemas.openxmlformats.org/officeDocument/2006/relationships/slide" Target="slides/slide97.xml"/><Relationship Id="rId14" Type="http://schemas.openxmlformats.org/officeDocument/2006/relationships/slide" Target="slides/slide12.xml"/><Relationship Id="rId103" Type="http://schemas.openxmlformats.org/officeDocument/2006/relationships/slide" Target="slides/slide101.xml"/><Relationship Id="rId92" Type="http://schemas.openxmlformats.org/officeDocument/2006/relationships/slide" Target="slides/slide90.xml"/><Relationship Id="rId45" Type="http://schemas.openxmlformats.org/officeDocument/2006/relationships/slide" Target="slides/slide43.xml"/><Relationship Id="rId58" Type="http://schemas.openxmlformats.org/officeDocument/2006/relationships/slide" Target="slides/slide56.xml"/><Relationship Id="rId42" Type="http://schemas.openxmlformats.org/officeDocument/2006/relationships/slide" Target="slides/slide40.xml"/><Relationship Id="rId73" Type="http://schemas.openxmlformats.org/officeDocument/2006/relationships/slide" Target="slides/slide71.xml"/><Relationship Id="rId87" Type="http://schemas.openxmlformats.org/officeDocument/2006/relationships/slide" Target="slides/slide85.xml"/><Relationship Id="rId6" Type="http://schemas.openxmlformats.org/officeDocument/2006/relationships/slide" Target="slides/slide4.xml"/><Relationship Id="rId49" Type="http://schemas.openxmlformats.org/officeDocument/2006/relationships/slide" Target="slides/slide47.xml"/><Relationship Id="rId44" Type="http://schemas.openxmlformats.org/officeDocument/2006/relationships/slide" Target="slides/slide42.xml"/><Relationship Id="rId19" Type="http://schemas.openxmlformats.org/officeDocument/2006/relationships/slide" Target="slides/slide17.xml"/><Relationship Id="rId57" Type="http://schemas.openxmlformats.org/officeDocument/2006/relationships/slide" Target="slides/slide55.xml"/><Relationship Id="rId109" Type="http://schemas.openxmlformats.org/officeDocument/2006/relationships/tableStyles" Target="tableStyles.xml"/><Relationship Id="rId46" Type="http://schemas.openxmlformats.org/officeDocument/2006/relationships/slide" Target="slides/slide44.xml"/><Relationship Id="rId86" Type="http://schemas.openxmlformats.org/officeDocument/2006/relationships/slide" Target="slides/slide84.xml"/><Relationship Id="rId59" Type="http://schemas.openxmlformats.org/officeDocument/2006/relationships/slide" Target="slides/slide57.xml"/><Relationship Id="rId51" Type="http://schemas.openxmlformats.org/officeDocument/2006/relationships/slide" Target="slides/slide49.xml"/><Relationship Id="rId66" Type="http://schemas.openxmlformats.org/officeDocument/2006/relationships/slide" Target="slides/slide64.xml"/><Relationship Id="rId55" Type="http://schemas.openxmlformats.org/officeDocument/2006/relationships/slide" Target="slides/slide53.xml"/><Relationship Id="rId34" Type="http://schemas.openxmlformats.org/officeDocument/2006/relationships/slide" Target="slides/slide32.xml"/><Relationship Id="rId81" Type="http://schemas.openxmlformats.org/officeDocument/2006/relationships/slide" Target="slides/slide79.xml"/><Relationship Id="rId40" Type="http://schemas.openxmlformats.org/officeDocument/2006/relationships/slide" Target="slides/slide38.xml"/><Relationship Id="rId36" Type="http://schemas.openxmlformats.org/officeDocument/2006/relationships/slide" Target="slides/slide34.xml"/><Relationship Id="rId76" Type="http://schemas.openxmlformats.org/officeDocument/2006/relationships/slide" Target="slides/slide74.xml"/><Relationship Id="rId8" Type="http://schemas.openxmlformats.org/officeDocument/2006/relationships/slide" Target="slides/slide6.xml"/><Relationship Id="rId65" Type="http://schemas.openxmlformats.org/officeDocument/2006/relationships/slide" Target="slides/slide63.xml"/><Relationship Id="rId67" Type="http://schemas.openxmlformats.org/officeDocument/2006/relationships/slide" Target="slides/slide65.xml"/><Relationship Id="rId37" Type="http://schemas.openxmlformats.org/officeDocument/2006/relationships/slide" Target="slides/slide35.xml"/><Relationship Id="rId12" Type="http://schemas.openxmlformats.org/officeDocument/2006/relationships/slide" Target="slides/slide10.xml"/><Relationship Id="rId108" Type="http://schemas.openxmlformats.org/officeDocument/2006/relationships/theme" Target="theme/theme1.xml"/><Relationship Id="rId3" Type="http://schemas.openxmlformats.org/officeDocument/2006/relationships/slide" Target="slides/slide1.xml"/><Relationship Id="rId26" Type="http://schemas.openxmlformats.org/officeDocument/2006/relationships/slide" Target="slides/slide24.xml"/><Relationship Id="rId100" Type="http://schemas.openxmlformats.org/officeDocument/2006/relationships/slide" Target="slides/slide98.xml"/><Relationship Id="rId11" Type="http://schemas.openxmlformats.org/officeDocument/2006/relationships/slide" Target="slides/slide9.xml"/><Relationship Id="rId68" Type="http://schemas.openxmlformats.org/officeDocument/2006/relationships/slide" Target="slides/slide66.xml"/><Relationship Id="rId16" Type="http://schemas.openxmlformats.org/officeDocument/2006/relationships/slide" Target="slides/slide14.xml"/><Relationship Id="rId33" Type="http://schemas.openxmlformats.org/officeDocument/2006/relationships/slide" Target="slides/slide31.xml"/><Relationship Id="rId91" Type="http://schemas.openxmlformats.org/officeDocument/2006/relationships/slide" Target="slides/slide89.xml"/><Relationship Id="rId93" Type="http://schemas.openxmlformats.org/officeDocument/2006/relationships/slide" Target="slides/slide91.xml"/><Relationship Id="rId78" Type="http://schemas.openxmlformats.org/officeDocument/2006/relationships/slide" Target="slides/slide76.xml"/><Relationship Id="rId15" Type="http://schemas.openxmlformats.org/officeDocument/2006/relationships/slide" Target="slides/slide13.xml"/><Relationship Id="rId2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67781F-FF9E-CA41-875A-AC57D23EB2DC}" type="datetimeFigureOut">
              <a:rPr lang="en-US" smtClean="0"/>
              <a:t>9/25/08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D6BD1-5AB2-2F44-A671-0BCEF2C27A09}"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F2911-5739-854F-AAC3-205F1D3CD0E8}" type="slidenum">
              <a:rPr lang="en-US"/>
              <a:pPr/>
              <a:t>9</a:t>
            </a:fld>
            <a:endParaRPr lang="en-US" dirty="0"/>
          </a:p>
        </p:txBody>
      </p:sp>
      <p:sp>
        <p:nvSpPr>
          <p:cNvPr id="6146" name="Rectangle 2"/>
          <p:cNvSpPr>
            <a:spLocks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BCF41-9856-4D48-8704-5871D3E0F58A}" type="slidenum">
              <a:rPr lang="en-US"/>
              <a:pPr/>
              <a:t>29</a:t>
            </a:fld>
            <a:endParaRPr lang="en-US" dirty="0"/>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FA820-2B6C-C244-A597-966462ECC7DD}" type="slidenum">
              <a:rPr lang="en-US"/>
              <a:pPr/>
              <a:t>30</a:t>
            </a:fld>
            <a:endParaRPr lang="en-US" dirty="0"/>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FC5B1-52F4-E547-B43E-3AE442667080}" type="slidenum">
              <a:rPr lang="en-US"/>
              <a:pPr/>
              <a:t>31</a:t>
            </a:fld>
            <a:endParaRPr lang="en-US" dirty="0"/>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002F4-F060-EF4C-B57E-D0DF3DAAA1B6}" type="slidenum">
              <a:rPr lang="en-US"/>
              <a:pPr/>
              <a:t>32</a:t>
            </a:fld>
            <a:endParaRPr lang="en-US" dirty="0"/>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CF1D7A-97C5-124E-B36A-DC64754BE074}" type="slidenum">
              <a:rPr lang="en-US"/>
              <a:pPr/>
              <a:t>33</a:t>
            </a:fld>
            <a:endParaRPr lang="en-US" dirty="0"/>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E0448-4678-604E-8F91-D8485C3CCCCD}" type="slidenum">
              <a:rPr lang="en-US"/>
              <a:pPr/>
              <a:t>34</a:t>
            </a:fld>
            <a:endParaRPr lang="en-US" dirty="0"/>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14C09-8AD8-5945-8B3F-C3F181C8E479}" type="slidenum">
              <a:rPr lang="en-US"/>
              <a:pPr/>
              <a:t>35</a:t>
            </a:fld>
            <a:endParaRPr lang="en-US" dirty="0"/>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9DF3F-C2EF-AA4B-99CB-4BC1C77B8F7E}" type="slidenum">
              <a:rPr lang="en-US"/>
              <a:pPr/>
              <a:t>36</a:t>
            </a:fld>
            <a:endParaRPr lang="en-US" dirty="0"/>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381A4-2ACB-1A4A-9912-ED862C9CE1ED}" type="slidenum">
              <a:rPr lang="en-US"/>
              <a:pPr/>
              <a:t>37</a:t>
            </a:fld>
            <a:endParaRPr lang="en-US" dirty="0"/>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C0D5B-FFBE-A745-AA6F-2D33D81061BC}" type="slidenum">
              <a:rPr lang="en-US"/>
              <a:pPr/>
              <a:t>38</a:t>
            </a:fld>
            <a:endParaRPr lang="en-US" dirty="0"/>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86F87-B64B-2840-BD1D-2CA90AA1E92A}" type="slidenum">
              <a:rPr lang="en-US"/>
              <a:pPr/>
              <a:t>10</a:t>
            </a:fld>
            <a:endParaRPr lang="en-US" dirty="0"/>
          </a:p>
        </p:txBody>
      </p:sp>
      <p:sp>
        <p:nvSpPr>
          <p:cNvPr id="7170" name="Rectangle 2"/>
          <p:cNvSpPr>
            <a:spLocks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B6B8AE-18A8-E641-B29E-014D96EF5911}" type="slidenum">
              <a:rPr lang="en-US"/>
              <a:pPr/>
              <a:t>39</a:t>
            </a:fld>
            <a:endParaRPr lang="en-US" dirty="0"/>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6EAC16-EC54-884C-A539-ACEDE6891099}" type="slidenum">
              <a:rPr lang="en-US"/>
              <a:pPr/>
              <a:t>40</a:t>
            </a:fld>
            <a:endParaRPr lang="en-US" dirty="0"/>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5253A0-89C3-184B-8BA2-A2A870DBA651}" type="slidenum">
              <a:rPr lang="en-US"/>
              <a:pPr/>
              <a:t>41</a:t>
            </a:fld>
            <a:endParaRPr lang="en-US" dirty="0"/>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75A45-E590-764B-BCF5-C12AA4C443E6}" type="slidenum">
              <a:rPr lang="en-US"/>
              <a:pPr/>
              <a:t>42</a:t>
            </a:fld>
            <a:endParaRPr lang="en-US" dirty="0"/>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A8A87-A6EC-E247-8C78-A079904DDBD6}" type="slidenum">
              <a:rPr lang="en-US"/>
              <a:pPr/>
              <a:t>43</a:t>
            </a:fld>
            <a:endParaRPr lang="en-US" dirty="0"/>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04AEC-218B-A646-9041-B29D87436645}" type="slidenum">
              <a:rPr lang="en-US"/>
              <a:pPr/>
              <a:t>44</a:t>
            </a:fld>
            <a:endParaRPr lang="en-US" dirty="0"/>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6B1CB-93BB-B946-9CDD-B72CD944376A}" type="slidenum">
              <a:rPr lang="en-US"/>
              <a:pPr/>
              <a:t>45</a:t>
            </a:fld>
            <a:endParaRPr lang="en-US" dirty="0"/>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DDF10-2F8D-AF4C-B525-50B12BF69AA4}" type="slidenum">
              <a:rPr lang="en-US"/>
              <a:pPr/>
              <a:t>46</a:t>
            </a:fld>
            <a:endParaRPr lang="en-US" dirty="0"/>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1C238D-A278-C64D-963C-2BDD9BAD3EAD}" type="slidenum">
              <a:rPr lang="en-US"/>
              <a:pPr/>
              <a:t>47</a:t>
            </a:fld>
            <a:endParaRPr lang="en-US" dirty="0"/>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3D7AC-FEB7-F64B-AD88-258A6D9F3C45}" type="slidenum">
              <a:rPr lang="en-US"/>
              <a:pPr/>
              <a:t>48</a:t>
            </a:fld>
            <a:endParaRPr lang="en-US" dirty="0"/>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C9F01-3701-3B49-8D35-256643ABF5CD}" type="slidenum">
              <a:rPr lang="en-US"/>
              <a:pPr/>
              <a:t>22</a:t>
            </a:fld>
            <a:endParaRPr lang="en-US" dirty="0"/>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55A0A-DED9-5D4A-8309-B97674A756EC}" type="slidenum">
              <a:rPr lang="en-US"/>
              <a:pPr/>
              <a:t>49</a:t>
            </a:fld>
            <a:endParaRPr lang="en-US" dirty="0"/>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59D654-1719-9544-B070-EBFD45F5B194}" type="slidenum">
              <a:rPr lang="en-US"/>
              <a:pPr/>
              <a:t>50</a:t>
            </a:fld>
            <a:endParaRPr lang="en-US" dirty="0"/>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172E6-5BF2-EE4A-8E5E-7217A27494B1}" type="slidenum">
              <a:rPr lang="en-US"/>
              <a:pPr/>
              <a:t>51</a:t>
            </a:fld>
            <a:endParaRPr lang="en-US" dirty="0"/>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3346" name="Rectangle 2"/>
          <p:cNvSpPr>
            <a:spLocks noChangeArrowheads="1"/>
          </p:cNvSpPr>
          <p:nvPr>
            <p:ph type="sldImg"/>
          </p:nvPr>
        </p:nvSpPr>
        <p:spPr bwMode="auto">
          <a:xfrm>
            <a:off x="1150938" y="692150"/>
            <a:ext cx="4554537" cy="3416300"/>
          </a:xfrm>
          <a:prstGeom prst="rect">
            <a:avLst/>
          </a:prstGeom>
          <a:solidFill>
            <a:srgbClr val="FFFFFF"/>
          </a:solidFill>
          <a:ln>
            <a:solidFill>
              <a:srgbClr val="000000"/>
            </a:solidFill>
            <a:miter lim="800000"/>
            <a:headEnd/>
            <a:tailEnd/>
          </a:ln>
        </p:spPr>
      </p:sp>
      <p:sp>
        <p:nvSpPr>
          <p:cNvPr id="953347" name="Rectangle 3"/>
          <p:cNvSpPr>
            <a:spLocks noChangeArrowheads="1"/>
          </p:cNvSpPr>
          <p:nvPr>
            <p:ph type="body" idx="1"/>
          </p:nvPr>
        </p:nvSpPr>
        <p:spPr bwMode="auto">
          <a:xfrm>
            <a:off x="914400" y="4343519"/>
            <a:ext cx="5029200" cy="4419415"/>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solidFill>
                <a:srgbClr val="000000"/>
              </a:solidFill>
              <a:latin typeface="Times" pitchFamily="-65"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8466" name="Rectangle 2"/>
          <p:cNvSpPr>
            <a:spLocks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9490" name="Rectangle 2"/>
          <p:cNvSpPr>
            <a:spLocks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0514" name="Rectangle 2"/>
          <p:cNvSpPr>
            <a:spLocks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1538" name="Rectangle 2"/>
          <p:cNvSpPr>
            <a:spLocks noChangeArrowheads="1" noTextEdit="1"/>
          </p:cNvSpPr>
          <p:nvPr>
            <p:ph type="sldImg"/>
          </p:nvPr>
        </p:nvSpPr>
        <p:spPr>
          <a:ln/>
        </p:spPr>
      </p:sp>
      <p:sp>
        <p:nvSpPr>
          <p:cNvPr id="961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4546" name="Rectangle 2"/>
          <p:cNvSpPr>
            <a:spLocks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5570" name="Rectangle 2"/>
          <p:cNvSpPr>
            <a:spLocks noChangeArrowheads="1" noTextEdit="1"/>
          </p:cNvSpPr>
          <p:nvPr>
            <p:ph type="sldImg"/>
          </p:nvPr>
        </p:nvSpPr>
        <p:spPr>
          <a:ln/>
        </p:spPr>
      </p:sp>
      <p:sp>
        <p:nvSpPr>
          <p:cNvPr id="1005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92955-8982-3542-BC3E-248AA60615E9}" type="slidenum">
              <a:rPr lang="en-US"/>
              <a:pPr/>
              <a:t>23</a:t>
            </a:fld>
            <a:endParaRPr lang="en-US" dirty="0"/>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8706" name="Rectangle 2"/>
          <p:cNvSpPr>
            <a:spLocks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9730" name="Rectangle 2"/>
          <p:cNvSpPr>
            <a:spLocks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prstTxWarp prst="textNoShape">
              <a:avLst/>
            </a:prstTxWarp>
          </a:bodyPr>
          <a:lstStyle/>
          <a:p>
            <a:endParaRPr lang="en-US" dirty="0"/>
          </a:p>
        </p:txBody>
      </p:sp>
      <p:sp>
        <p:nvSpPr>
          <p:cNvPr id="33794" name="Text Box 2"/>
          <p:cNvSpPr txBox="1">
            <a:spLocks noChangeArrowheads="1"/>
          </p:cNvSpPr>
          <p:nvPr>
            <p:ph type="body"/>
          </p:nvPr>
        </p:nvSpPr>
        <p:spPr bwMode="auto">
          <a:xfrm>
            <a:off x="1061392" y="4350019"/>
            <a:ext cx="4732337" cy="3504182"/>
          </a:xfrm>
          <a:prstGeom prst="rect">
            <a:avLst/>
          </a:prstGeom>
          <a:noFill/>
          <a:ln>
            <a:round/>
            <a:headEnd/>
            <a:tailEnd/>
          </a:ln>
        </p:spPr>
        <p:txBody>
          <a:bodyPr wrap="none" anchor="ctr">
            <a:prstTxWarp prst="textNoShape">
              <a:avLst/>
            </a:prstTxWarp>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prstTxWarp prst="textNoShape">
              <a:avLst/>
            </a:prstTxWarp>
          </a:bodyPr>
          <a:lstStyle/>
          <a:p>
            <a:endParaRPr lang="en-US" dirty="0"/>
          </a:p>
        </p:txBody>
      </p:sp>
      <p:sp>
        <p:nvSpPr>
          <p:cNvPr id="34818" name="Text Box 2"/>
          <p:cNvSpPr txBox="1">
            <a:spLocks noChangeArrowheads="1"/>
          </p:cNvSpPr>
          <p:nvPr>
            <p:ph type="body"/>
          </p:nvPr>
        </p:nvSpPr>
        <p:spPr bwMode="auto">
          <a:xfrm>
            <a:off x="1061392" y="4350019"/>
            <a:ext cx="4732337" cy="3504182"/>
          </a:xfrm>
          <a:prstGeom prst="rect">
            <a:avLst/>
          </a:prstGeom>
          <a:noFill/>
          <a:ln>
            <a:round/>
            <a:headEnd/>
            <a:tailEnd/>
          </a:ln>
        </p:spPr>
        <p:txBody>
          <a:bodyPr wrap="none" anchor="ctr">
            <a:prstTxWarp prst="textNoShape">
              <a:avLst/>
            </a:prstTxWarp>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prstTxWarp prst="textNoShape">
              <a:avLst/>
            </a:prstTxWarp>
          </a:bodyPr>
          <a:lstStyle/>
          <a:p>
            <a:endParaRPr lang="en-US" dirty="0"/>
          </a:p>
        </p:txBody>
      </p:sp>
      <p:sp>
        <p:nvSpPr>
          <p:cNvPr id="36866" name="Text Box 2"/>
          <p:cNvSpPr txBox="1">
            <a:spLocks noChangeArrowheads="1"/>
          </p:cNvSpPr>
          <p:nvPr>
            <p:ph type="body"/>
          </p:nvPr>
        </p:nvSpPr>
        <p:spPr bwMode="auto">
          <a:xfrm>
            <a:off x="1061392" y="4350019"/>
            <a:ext cx="4732337" cy="3504182"/>
          </a:xfrm>
          <a:prstGeom prst="rect">
            <a:avLst/>
          </a:prstGeom>
          <a:noFill/>
          <a:ln>
            <a:round/>
            <a:headEnd/>
            <a:tailEnd/>
          </a:ln>
        </p:spPr>
        <p:txBody>
          <a:bodyPr wrap="none" anchor="ctr">
            <a:prstTxWarp prst="textNoShape">
              <a:avLst/>
            </a:prstTxWarp>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3A59B-912F-D349-A044-4D96633ADF27}" type="slidenum">
              <a:rPr lang="en-US"/>
              <a:pPr/>
              <a:t>24</a:t>
            </a:fld>
            <a:endParaRPr lang="en-US" dirty="0"/>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6C5CF-7F83-8143-A0E5-9281F0298BFB}" type="slidenum">
              <a:rPr lang="en-US"/>
              <a:pPr/>
              <a:t>25</a:t>
            </a:fld>
            <a:endParaRPr lang="en-US" dirty="0"/>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C94DD-F20D-2246-A6B2-A15242BBF239}" type="slidenum">
              <a:rPr lang="en-US"/>
              <a:pPr/>
              <a:t>26</a:t>
            </a:fld>
            <a:endParaRPr lang="en-US" dirty="0"/>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7E6A8-7D1C-DE42-9BEC-C7D6E64D1EEC}" type="slidenum">
              <a:rPr lang="en-US"/>
              <a:pPr/>
              <a:t>27</a:t>
            </a:fld>
            <a:endParaRPr lang="en-US" dirty="0"/>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C49CB8-733D-0D4B-87C6-5F1AF6FABA09}" type="slidenum">
              <a:rPr lang="en-US"/>
              <a:pPr/>
              <a:t>28</a:t>
            </a:fld>
            <a:endParaRPr lang="en-US" dirty="0"/>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3" name="Footer Placeholder 2"/>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5867399" y="6288741"/>
            <a:ext cx="2675965"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25813" y="6288741"/>
            <a:ext cx="521755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25813" y="6288741"/>
            <a:ext cx="521755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smtClean="0"/>
            </a:lvl1pPr>
          </a:lstStyle>
          <a:p>
            <a:fld id="{B47B0738-CE47-0D4A-B579-8716245B367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2480" y="504053"/>
            <a:ext cx="7799040" cy="113483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2480" y="1906760"/>
            <a:ext cx="3830400" cy="43103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120" y="1906760"/>
            <a:ext cx="3830400" cy="2085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120" y="4130353"/>
            <a:ext cx="3830400" cy="2086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7A16DDB-7294-EA4D-B2E3-A21F68881132}" type="datetimeFigureOut">
              <a:rPr lang="en-US" smtClean="0"/>
              <a:t>9/25/08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3A0FE6-28DA-FA42-B77D-F4FB2741CFBA}" type="slidenum">
              <a:rPr lang="en-US" smtClean="0"/>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7A16DDB-7294-EA4D-B2E3-A21F68881132}" type="datetimeFigureOut">
              <a:rPr lang="en-US" smtClean="0"/>
              <a:t>9/25/08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27A16DDB-7294-EA4D-B2E3-A21F68881132}" type="datetimeFigureOut">
              <a:rPr lang="en-US" smtClean="0"/>
              <a:t>9/25/08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5867399" y="6288741"/>
            <a:ext cx="2675965" cy="365125"/>
          </a:xfr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25813" y="6288741"/>
            <a:ext cx="5217551" cy="365125"/>
          </a:xfr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7A16DDB-7294-EA4D-B2E3-A21F68881132}" type="datetimeFigureOut">
              <a:rPr lang="en-US" smtClean="0"/>
              <a:t>9/25/08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2480" y="504053"/>
            <a:ext cx="7799040" cy="1134839"/>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2480" y="1906760"/>
            <a:ext cx="3830400" cy="43103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120" y="1906760"/>
            <a:ext cx="3830400" cy="2085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120" y="4130353"/>
            <a:ext cx="3830400" cy="20867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8" name="Footer Placeholder 7"/>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43A0FE6-28DA-FA42-B77D-F4FB2741CFBA}" type="slidenum">
              <a:rPr lang="en-US" smtClean="0"/>
              <a:t>‹#›</a:t>
            </a:fld>
            <a:endParaRPr lang="en-US" dirty="0"/>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6" name="Footer Placeholder 5"/>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3A0FE6-28DA-FA42-B77D-F4FB2741CFBA}" type="slidenum">
              <a:rPr lang="en-US" smtClean="0"/>
              <a:t>‹#›</a:t>
            </a:fld>
            <a:endParaRPr lang="en-US" dirty="0"/>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381000" y="6288741"/>
            <a:ext cx="1887537" cy="365125"/>
          </a:xfrm>
          <a:prstGeom prst="rect">
            <a:avLst/>
          </a:prstGeom>
        </p:spPr>
        <p:txBody>
          <a:bodyPr/>
          <a:lstStyle/>
          <a:p>
            <a:fld id="{27A16DDB-7294-EA4D-B2E3-A21F68881132}" type="datetimeFigureOut">
              <a:rPr lang="en-US" smtClean="0"/>
              <a:t>9/25/08</a:t>
            </a:fld>
            <a:endParaRPr lang="en-US" dirty="0"/>
          </a:p>
        </p:txBody>
      </p:sp>
      <p:sp>
        <p:nvSpPr>
          <p:cNvPr id="4" name="Footer Placeholder 3"/>
          <p:cNvSpPr>
            <a:spLocks noGrp="1"/>
          </p:cNvSpPr>
          <p:nvPr>
            <p:ph type="ftr" sz="quarter" idx="11"/>
          </p:nvPr>
        </p:nvSpPr>
        <p:spPr>
          <a:xfrm>
            <a:off x="3304615" y="6288741"/>
            <a:ext cx="523875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43A0FE6-28DA-FA42-B77D-F4FB2741CFBA}"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4" Type="http://schemas.openxmlformats.org/officeDocument/2006/relationships/slideLayout" Target="../slideLayouts/slideLayout32.xml"/><Relationship Id="rId4" Type="http://schemas.openxmlformats.org/officeDocument/2006/relationships/slideLayout" Target="../slideLayouts/slideLayout22.xml"/><Relationship Id="rId7" Type="http://schemas.openxmlformats.org/officeDocument/2006/relationships/slideLayout" Target="../slideLayouts/slideLayout25.xml"/><Relationship Id="rId11" Type="http://schemas.openxmlformats.org/officeDocument/2006/relationships/slideLayout" Target="../slideLayouts/slideLayout2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6" Type="http://schemas.openxmlformats.org/officeDocument/2006/relationships/slideLayout" Target="../slideLayouts/slideLayout34.xml"/><Relationship Id="rId8" Type="http://schemas.openxmlformats.org/officeDocument/2006/relationships/slideLayout" Target="../slideLayouts/slideLayout26.xml"/><Relationship Id="rId13" Type="http://schemas.openxmlformats.org/officeDocument/2006/relationships/slideLayout" Target="../slideLayouts/slideLayout31.xml"/><Relationship Id="rId10" Type="http://schemas.openxmlformats.org/officeDocument/2006/relationships/slideLayout" Target="../slideLayouts/slideLayout2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9" Type="http://schemas.openxmlformats.org/officeDocument/2006/relationships/slideLayout" Target="../slideLayouts/slideLayout27.xml"/><Relationship Id="rId3" Type="http://schemas.openxmlformats.org/officeDocument/2006/relationships/slideLayout" Target="../slideLayouts/slideLayout21.xml"/><Relationship Id="rId1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685800"/>
          </a:xfrm>
          <a:prstGeom prst="rect">
            <a:avLst/>
          </a:prstGeom>
        </p:spPr>
        <p:txBody>
          <a:bodyPr vert="horz" lIns="91440" tIns="45720" rIns="91440" bIns="45720" rtlCol="0" anchor="b" anchorCtr="0">
            <a:noAutofit/>
          </a:bodyPr>
          <a:lstStyle/>
          <a:p>
            <a:r>
              <a:rPr lang="en-US" dirty="0" smtClean="0"/>
              <a:t>Click to edit Master title style</a:t>
            </a:r>
            <a:endParaRPr dirty="0"/>
          </a:p>
        </p:txBody>
      </p:sp>
      <p:sp>
        <p:nvSpPr>
          <p:cNvPr id="3" name="Text Placeholder 2"/>
          <p:cNvSpPr>
            <a:spLocks noGrp="1"/>
          </p:cNvSpPr>
          <p:nvPr>
            <p:ph type="body" idx="1"/>
          </p:nvPr>
        </p:nvSpPr>
        <p:spPr>
          <a:xfrm>
            <a:off x="779463" y="1066800"/>
            <a:ext cx="7583487" cy="5410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43A0FE6-28DA-FA42-B77D-F4FB2741CFB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9F85648D-267C-4F54-90B5-C36298A60516}" type="datetimeFigureOut">
              <a:rPr/>
              <a:pPr/>
              <a:t>10/23/2007</a:t>
            </a:fld>
            <a:endParaRPr/>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43A0FE6-28DA-FA42-B77D-F4FB2741CFB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1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2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2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2.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3.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2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7.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8.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9.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0.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1.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2.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3.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3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3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6.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7.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8.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9.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40.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41.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3" Type="http://schemas.openxmlformats.org/officeDocument/2006/relationships/image" Target="../media/image42.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3" Type="http://schemas.openxmlformats.org/officeDocument/2006/relationships/image" Target="../media/image43.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44.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45.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4"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3"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df"/><Relationship Id="rId3" Type="http://schemas.openxmlformats.org/officeDocument/2006/relationships/image" Target="../media/image5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6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4"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3.png"/></Relationships>
</file>

<file path=ppt/slides/_rels/slide76.xml.rels><?xml version="1.0" encoding="UTF-8" standalone="yes"?>
<Relationships xmlns="http://schemas.openxmlformats.org/package/2006/relationships"><Relationship Id="rId4" Type="http://schemas.openxmlformats.org/officeDocument/2006/relationships/oleObject" Target="../embeddings/Microsoft_Excel_97_-_2004_Worksheet1.xl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4" Type="http://schemas.openxmlformats.org/officeDocument/2006/relationships/oleObject" Target="../embeddings/oleObject2.bin"/><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notesSlide" Target="../notesSlides/notesSlide41.xml"/></Relationships>
</file>

<file path=ppt/slides/_rels/slide7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8.png"/><Relationship Id="rId3"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image" Target="../media/image70.jpeg"/><Relationship Id="rId5" Type="http://schemas.openxmlformats.org/officeDocument/2006/relationships/image" Target="../media/image72.png"/></Relationships>
</file>

<file path=ppt/slides/_rels/slide83.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35.xml"/><Relationship Id="rId2" Type="http://schemas.openxmlformats.org/officeDocument/2006/relationships/notesSlide" Target="../notesSlides/notesSlide43.xml"/><Relationship Id="rId3" Type="http://schemas.openxmlformats.org/officeDocument/2006/relationships/image" Target="../media/image70.jpeg"/><Relationship Id="rId5" Type="http://schemas.openxmlformats.org/officeDocument/2006/relationships/image" Target="../media/image73.png"/></Relationships>
</file>

<file path=ppt/slides/_rels/slide84.xml.rels><?xml version="1.0" encoding="UTF-8" standalone="yes"?>
<Relationships xmlns="http://schemas.openxmlformats.org/package/2006/relationships"><Relationship Id="rId4" Type="http://schemas.openxmlformats.org/officeDocument/2006/relationships/image" Target="../media/image71.png"/><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image" Target="../media/image70.jpeg"/><Relationship Id="rId5" Type="http://schemas.openxmlformats.org/officeDocument/2006/relationships/image" Target="../media/image7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76.png"/><Relationship Id="rId1" Type="http://schemas.openxmlformats.org/officeDocument/2006/relationships/video" Target="file://localhost/Users/Jonathan/Desktop/breaking%20vases.m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1.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77.png"/><Relationship Id="rId1" Type="http://schemas.openxmlformats.org/officeDocument/2006/relationships/video" Target="file://localhost/Users/Jonathan/Desktop/graphics_project.wmv" TargetMode="Externa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78.png"/><Relationship Id="rId1" Type="http://schemas.openxmlformats.org/officeDocument/2006/relationships/video" Target="file://localhost/Users/Jonathan/Library/Mail%20Downloads/dancers%202/dancer1.wmv" TargetMode="Externa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79.png"/><Relationship Id="rId1" Type="http://schemas.openxmlformats.org/officeDocument/2006/relationships/video" Target="file://localhost/Users/Jonathan/Library/Mail%20Downloads/dancers%202/dancer2.wmv" TargetMode="Externa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80.png"/><Relationship Id="rId1" Type="http://schemas.openxmlformats.org/officeDocument/2006/relationships/video" Target="file://localhost/Users/Jonathan/Library/Mail%20Downloads/dancers%202/dancer3.wmv" TargetMode="Externa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81.png"/><Relationship Id="rId1" Type="http://schemas.openxmlformats.org/officeDocument/2006/relationships/video" Target="file://localhost/Users/Jonathan/Library/Mail%20Downloads/dancers%202/dancer4.wmv" TargetMode="Externa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0.xml"/><Relationship Id="rId3" Type="http://schemas.openxmlformats.org/officeDocument/2006/relationships/image" Target="../media/image82.png"/><Relationship Id="rId1" Type="http://schemas.openxmlformats.org/officeDocument/2006/relationships/video" Target="file://localhost/Users/Jonathan/Desktop/dancer6.wmv"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Seeing into Insight</a:t>
            </a:r>
            <a:endParaRPr lang="en-US" dirty="0"/>
          </a:p>
        </p:txBody>
      </p:sp>
      <p:sp>
        <p:nvSpPr>
          <p:cNvPr id="3" name="Subtitle 2"/>
          <p:cNvSpPr>
            <a:spLocks noGrp="1"/>
          </p:cNvSpPr>
          <p:nvPr>
            <p:ph type="subTitle" idx="1"/>
          </p:nvPr>
        </p:nvSpPr>
        <p:spPr>
          <a:xfrm>
            <a:off x="1600201" y="3962400"/>
            <a:ext cx="6762749" cy="1757082"/>
          </a:xfrm>
        </p:spPr>
        <p:txBody>
          <a:bodyPr>
            <a:normAutofit/>
          </a:bodyPr>
          <a:lstStyle/>
          <a:p>
            <a:r>
              <a:rPr lang="en-US" dirty="0" smtClean="0"/>
              <a:t>Jonathan W. Schooler</a:t>
            </a:r>
          </a:p>
          <a:p>
            <a:r>
              <a:rPr lang="en-US" dirty="0" smtClean="0"/>
              <a:t>University of California Santa Barbara Parallels between Sight and Insight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127997"/>
            <a:ext cx="9144000" cy="767976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Recognizing additional </a:t>
            </a:r>
            <a:r>
              <a:rPr lang="en-US" dirty="0" smtClean="0"/>
              <a:t>dimensions  Insight					</a:t>
            </a:r>
            <a:endParaRPr lang="en-US" dirty="0"/>
          </a:p>
        </p:txBody>
      </p:sp>
      <p:sp>
        <p:nvSpPr>
          <p:cNvPr id="3" name="Content Placeholder 2"/>
          <p:cNvSpPr>
            <a:spLocks noGrp="1"/>
          </p:cNvSpPr>
          <p:nvPr>
            <p:ph idx="1"/>
          </p:nvPr>
        </p:nvSpPr>
        <p:spPr/>
        <p:txBody>
          <a:bodyPr/>
          <a:lstStyle/>
          <a:p>
            <a:r>
              <a:rPr lang="en-US" dirty="0" smtClean="0"/>
              <a:t>Historical</a:t>
            </a:r>
          </a:p>
          <a:p>
            <a:pPr lvl="1"/>
            <a:r>
              <a:rPr lang="en-US" dirty="0" smtClean="0"/>
              <a:t>Flatland</a:t>
            </a:r>
          </a:p>
          <a:p>
            <a:pPr lvl="1"/>
            <a:r>
              <a:rPr lang="en-US" dirty="0" smtClean="0"/>
              <a:t>Relativity</a:t>
            </a:r>
          </a:p>
          <a:p>
            <a:pPr lvl="1"/>
            <a:r>
              <a:rPr lang="en-US" dirty="0" smtClean="0"/>
              <a:t>String Theory</a:t>
            </a:r>
          </a:p>
          <a:p>
            <a:r>
              <a:rPr lang="en-US" dirty="0" smtClean="0"/>
              <a:t>Insight</a:t>
            </a:r>
          </a:p>
          <a:p>
            <a:pPr lvl="1"/>
            <a:r>
              <a:rPr lang="en-US" dirty="0" smtClean="0"/>
              <a:t>6 matches problem</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overlap in processing between representational shifts in vision and insight</a:t>
            </a:r>
            <a:endParaRPr lang="en-US" dirty="0"/>
          </a:p>
        </p:txBody>
      </p:sp>
      <p:sp>
        <p:nvSpPr>
          <p:cNvPr id="3" name="Content Placeholder 2"/>
          <p:cNvSpPr>
            <a:spLocks noGrp="1"/>
          </p:cNvSpPr>
          <p:nvPr>
            <p:ph idx="1"/>
          </p:nvPr>
        </p:nvSpPr>
        <p:spPr/>
        <p:txBody>
          <a:bodyPr/>
          <a:lstStyle/>
          <a:p>
            <a:r>
              <a:rPr lang="en-US" dirty="0" smtClean="0"/>
              <a:t>Relationship between insight problem solving and recognizing out of focus picture</a:t>
            </a:r>
          </a:p>
          <a:p>
            <a:pPr lvl="1"/>
            <a:r>
              <a:rPr lang="en-US" dirty="0" smtClean="0"/>
              <a:t>Schooler et al 1996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t>
            </a:r>
            <a:endParaRPr lang="en-US" dirty="0"/>
          </a:p>
        </p:txBody>
      </p:sp>
      <p:pic>
        <p:nvPicPr>
          <p:cNvPr id="4" name="Content Placeholder 3" descr="image2.jpg"/>
          <p:cNvPicPr>
            <a:picLocks noGrp="1" noChangeAspect="1"/>
          </p:cNvPicPr>
          <p:nvPr>
            <p:ph idx="1"/>
          </p:nvPr>
        </p:nvPicPr>
        <p:blipFill>
          <a:blip r:embed="rId2"/>
          <a:stretch>
            <a:fillRect/>
          </a:stretch>
        </p:blipFill>
        <p:spPr>
          <a:xfrm>
            <a:off x="964406" y="1066800"/>
            <a:ext cx="7213600" cy="5410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3.jpg"/>
          <p:cNvPicPr>
            <a:picLocks noGrp="1" noChangeAspect="1"/>
          </p:cNvPicPr>
          <p:nvPr>
            <p:ph idx="1"/>
          </p:nvPr>
        </p:nvPicPr>
        <p:blipFill>
          <a:blip r:embed="rId2"/>
          <a:stretch>
            <a:fillRect/>
          </a:stretch>
        </p:blipFill>
        <p:spPr>
          <a:xfrm>
            <a:off x="964406" y="1066800"/>
            <a:ext cx="7213600" cy="5410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1.jpg"/>
          <p:cNvPicPr>
            <a:picLocks noGrp="1" noChangeAspect="1"/>
          </p:cNvPicPr>
          <p:nvPr>
            <p:ph idx="1"/>
          </p:nvPr>
        </p:nvPicPr>
        <p:blipFill>
          <a:blip r:embed="rId2"/>
          <a:stretch>
            <a:fillRect/>
          </a:stretch>
        </p:blipFill>
        <p:spPr>
          <a:xfrm>
            <a:off x="964406" y="1066800"/>
            <a:ext cx="7213600" cy="5410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4.jpg"/>
          <p:cNvPicPr>
            <a:picLocks noGrp="1" noChangeAspect="1"/>
          </p:cNvPicPr>
          <p:nvPr>
            <p:ph idx="1"/>
          </p:nvPr>
        </p:nvPicPr>
        <p:blipFill>
          <a:blip r:embed="rId2"/>
          <a:stretch>
            <a:fillRect/>
          </a:stretch>
        </p:blipFill>
        <p:spPr>
          <a:xfrm>
            <a:off x="964406" y="1066800"/>
            <a:ext cx="7213600" cy="5410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5.jpg"/>
          <p:cNvPicPr>
            <a:picLocks noGrp="1" noChangeAspect="1"/>
          </p:cNvPicPr>
          <p:nvPr>
            <p:ph idx="1"/>
          </p:nvPr>
        </p:nvPicPr>
        <p:blipFill>
          <a:blip r:embed="rId2"/>
          <a:stretch>
            <a:fillRect/>
          </a:stretch>
        </p:blipFill>
        <p:spPr>
          <a:xfrm>
            <a:off x="964406" y="1066800"/>
            <a:ext cx="7213600" cy="5410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overlap in processing between representational shifts in vision and insight</a:t>
            </a:r>
            <a:endParaRPr lang="en-US" dirty="0"/>
          </a:p>
        </p:txBody>
      </p:sp>
      <p:sp>
        <p:nvSpPr>
          <p:cNvPr id="3" name="Content Placeholder 2"/>
          <p:cNvSpPr>
            <a:spLocks noGrp="1"/>
          </p:cNvSpPr>
          <p:nvPr>
            <p:ph idx="1"/>
          </p:nvPr>
        </p:nvSpPr>
        <p:spPr/>
        <p:txBody>
          <a:bodyPr/>
          <a:lstStyle/>
          <a:p>
            <a:r>
              <a:rPr lang="en-US" dirty="0" smtClean="0"/>
              <a:t>Relationship between insight problem solving and recognizing out of focus picture</a:t>
            </a:r>
          </a:p>
        </p:txBody>
      </p:sp>
      <p:pic>
        <p:nvPicPr>
          <p:cNvPr id="4" name="Picture 3"/>
          <p:cNvPicPr>
            <a:picLocks noChangeAspect="1"/>
          </p:cNvPicPr>
          <p:nvPr/>
        </p:nvPicPr>
        <p:blipFill>
          <a:blip r:embed="rId2"/>
          <a:stretch>
            <a:fillRect/>
          </a:stretch>
        </p:blipFill>
        <p:spPr>
          <a:xfrm>
            <a:off x="304800" y="1828800"/>
            <a:ext cx="8626207" cy="4800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800" kern="1200" dirty="0" smtClean="0">
                <a:solidFill>
                  <a:schemeClr val="bg1"/>
                </a:solidFill>
                <a:latin typeface="+mj-lt"/>
                <a:ea typeface="+mj-ea"/>
                <a:cs typeface="+mj-cs"/>
              </a:rPr>
              <a:t>Parallels between Sight and Insight</a:t>
            </a:r>
            <a:endParaRPr dirty="0" smtClean="0"/>
          </a:p>
          <a:p>
            <a:endParaRPr lang="en-US" dirty="0"/>
          </a:p>
        </p:txBody>
      </p:sp>
      <p:sp>
        <p:nvSpPr>
          <p:cNvPr id="3" name="Content Placeholder 2"/>
          <p:cNvSpPr>
            <a:spLocks noGrp="1"/>
          </p:cNvSpPr>
          <p:nvPr>
            <p:ph idx="1"/>
          </p:nvPr>
        </p:nvSpPr>
        <p:spPr/>
        <p:txBody>
          <a:bodyPr/>
          <a:lstStyle/>
          <a:p>
            <a:pPr lvl="0"/>
            <a:r>
              <a:rPr lang="en-US" dirty="0" smtClean="0"/>
              <a:t>Core thesis</a:t>
            </a:r>
          </a:p>
          <a:p>
            <a:pPr lvl="2"/>
            <a:r>
              <a:rPr lang="en-US" dirty="0" smtClean="0"/>
              <a:t>There are striking parallels between the information processing characteristics of vision and insight.</a:t>
            </a:r>
          </a:p>
          <a:p>
            <a:pPr lvl="1">
              <a:buNone/>
            </a:pPr>
            <a:r>
              <a:rPr lang="en-US" dirty="0" smtClean="0"/>
              <a:t> </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Entrenchment in vision</a:t>
            </a:r>
            <a:endParaRPr lang="en-US" dirty="0"/>
          </a:p>
        </p:txBody>
      </p:sp>
      <p:sp>
        <p:nvSpPr>
          <p:cNvPr id="3" name="Content Placeholder 2"/>
          <p:cNvSpPr>
            <a:spLocks noGrp="1"/>
          </p:cNvSpPr>
          <p:nvPr>
            <p:ph idx="1"/>
          </p:nvPr>
        </p:nvSpPr>
        <p:spPr/>
        <p:txBody>
          <a:bodyPr/>
          <a:lstStyle/>
          <a:p>
            <a:r>
              <a:rPr lang="en-US" dirty="0" smtClean="0"/>
              <a:t>Bruner and Potter effect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2" descr="image06_31"/>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image06_31"/>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image06_31"/>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image06_32"/>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p:nvPr>
        </p:nvSpPr>
        <p:spPr>
          <a:xfrm>
            <a:off x="457200" y="304800"/>
            <a:ext cx="8229600" cy="5851525"/>
          </a:xfrm>
        </p:spPr>
        <p:txBody>
          <a:bodyPr/>
          <a:lstStyle/>
          <a:p>
            <a:endParaRPr lang="en-US" dirty="0"/>
          </a:p>
        </p:txBody>
      </p:sp>
      <p:pic>
        <p:nvPicPr>
          <p:cNvPr id="118787" name="Picture 3" descr="image06_27"/>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ChangeArrowheads="1"/>
          </p:cNvSpPr>
          <p:nvPr>
            <p:ph/>
          </p:nvPr>
        </p:nvSpPr>
        <p:spPr>
          <a:xfrm>
            <a:off x="457200" y="304800"/>
            <a:ext cx="8229600" cy="5851525"/>
          </a:xfrm>
        </p:spPr>
        <p:txBody>
          <a:bodyPr/>
          <a:lstStyle/>
          <a:p>
            <a:endParaRPr lang="en-US" dirty="0"/>
          </a:p>
        </p:txBody>
      </p:sp>
      <p:pic>
        <p:nvPicPr>
          <p:cNvPr id="120835" name="Picture 3" descr="image06_26"/>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2"/>
          <p:cNvSpPr>
            <a:spLocks noGrp="1" noChangeArrowheads="1"/>
          </p:cNvSpPr>
          <p:nvPr>
            <p:ph/>
          </p:nvPr>
        </p:nvSpPr>
        <p:spPr>
          <a:xfrm>
            <a:off x="457200" y="304800"/>
            <a:ext cx="8229600" cy="5851525"/>
          </a:xfrm>
        </p:spPr>
        <p:txBody>
          <a:bodyPr/>
          <a:lstStyle/>
          <a:p>
            <a:endParaRPr lang="en-US" dirty="0"/>
          </a:p>
        </p:txBody>
      </p:sp>
      <p:pic>
        <p:nvPicPr>
          <p:cNvPr id="122883" name="Picture 3" descr="image06_25"/>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p:nvPr>
        </p:nvSpPr>
        <p:spPr>
          <a:xfrm>
            <a:off x="457200" y="304800"/>
            <a:ext cx="8229600" cy="5851525"/>
          </a:xfrm>
        </p:spPr>
        <p:txBody>
          <a:bodyPr/>
          <a:lstStyle/>
          <a:p>
            <a:endParaRPr lang="en-US" dirty="0"/>
          </a:p>
        </p:txBody>
      </p:sp>
      <p:pic>
        <p:nvPicPr>
          <p:cNvPr id="124931" name="Picture 3" descr="image06_24"/>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Suddenly </a:t>
            </a:r>
            <a:r>
              <a:rPr lang="en-US" dirty="0" smtClean="0"/>
              <a:t>apparent alternative coherent representations</a:t>
            </a:r>
            <a:r>
              <a:rPr lang="en-US" dirty="0" smtClean="0"/>
              <a:t>: Vision</a:t>
            </a:r>
            <a:endParaRPr lang="en-US" dirty="0"/>
          </a:p>
        </p:txBody>
      </p:sp>
      <p:sp>
        <p:nvSpPr>
          <p:cNvPr id="3" name="Content Placeholder 2"/>
          <p:cNvSpPr>
            <a:spLocks noGrp="1"/>
          </p:cNvSpPr>
          <p:nvPr>
            <p:ph idx="1"/>
          </p:nvPr>
        </p:nvSpPr>
        <p:spPr/>
        <p:txBody>
          <a:bodyPr/>
          <a:lstStyle/>
          <a:p>
            <a:pPr lvl="1"/>
            <a:r>
              <a:rPr lang="en-US" dirty="0" smtClean="0"/>
              <a:t>Static</a:t>
            </a:r>
          </a:p>
          <a:p>
            <a:pPr lvl="2"/>
            <a:r>
              <a:rPr lang="en-US" dirty="0" smtClean="0"/>
              <a:t>Figure Ground</a:t>
            </a:r>
            <a:endParaRPr lang="en-US" dirty="0"/>
          </a:p>
        </p:txBody>
      </p:sp>
      <p:pic>
        <p:nvPicPr>
          <p:cNvPr id="7" name="Picture 6" descr="profileblk.gif"/>
          <p:cNvPicPr>
            <a:picLocks noChangeAspect="1"/>
          </p:cNvPicPr>
          <p:nvPr/>
        </p:nvPicPr>
        <p:blipFill>
          <a:blip r:embed="rId2"/>
          <a:stretch>
            <a:fillRect/>
          </a:stretch>
        </p:blipFill>
        <p:spPr>
          <a:xfrm>
            <a:off x="2667000" y="2165350"/>
            <a:ext cx="3683447" cy="37020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p:nvPr>
        </p:nvSpPr>
        <p:spPr>
          <a:xfrm>
            <a:off x="457200" y="304800"/>
            <a:ext cx="8229600" cy="5851525"/>
          </a:xfrm>
        </p:spPr>
        <p:txBody>
          <a:bodyPr/>
          <a:lstStyle/>
          <a:p>
            <a:endParaRPr lang="en-US" dirty="0"/>
          </a:p>
        </p:txBody>
      </p:sp>
      <p:pic>
        <p:nvPicPr>
          <p:cNvPr id="126979" name="Picture 3" descr="image06_23"/>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p:nvPr>
        </p:nvSpPr>
        <p:spPr>
          <a:xfrm>
            <a:off x="457200" y="304800"/>
            <a:ext cx="8229600" cy="5851525"/>
          </a:xfrm>
        </p:spPr>
        <p:txBody>
          <a:bodyPr/>
          <a:lstStyle/>
          <a:p>
            <a:endParaRPr lang="en-US" dirty="0"/>
          </a:p>
        </p:txBody>
      </p:sp>
      <p:pic>
        <p:nvPicPr>
          <p:cNvPr id="129027" name="Picture 3" descr="image06_21"/>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p:nvPr>
        </p:nvSpPr>
        <p:spPr>
          <a:xfrm>
            <a:off x="457200" y="304800"/>
            <a:ext cx="8229600" cy="5851525"/>
          </a:xfrm>
        </p:spPr>
        <p:txBody>
          <a:bodyPr/>
          <a:lstStyle/>
          <a:p>
            <a:endParaRPr lang="en-US" dirty="0"/>
          </a:p>
        </p:txBody>
      </p:sp>
      <p:pic>
        <p:nvPicPr>
          <p:cNvPr id="131075" name="Picture 3" descr="image06_20"/>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p:nvPr>
        </p:nvSpPr>
        <p:spPr>
          <a:xfrm>
            <a:off x="457200" y="304800"/>
            <a:ext cx="8229600" cy="5851525"/>
          </a:xfrm>
        </p:spPr>
        <p:txBody>
          <a:bodyPr/>
          <a:lstStyle/>
          <a:p>
            <a:endParaRPr lang="en-US" dirty="0"/>
          </a:p>
        </p:txBody>
      </p:sp>
      <p:pic>
        <p:nvPicPr>
          <p:cNvPr id="133123" name="Picture 3" descr="image06_19"/>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p:nvPr>
        </p:nvSpPr>
        <p:spPr>
          <a:xfrm>
            <a:off x="457200" y="304800"/>
            <a:ext cx="8229600" cy="5851525"/>
          </a:xfrm>
        </p:spPr>
        <p:txBody>
          <a:bodyPr/>
          <a:lstStyle/>
          <a:p>
            <a:endParaRPr lang="en-US" dirty="0"/>
          </a:p>
        </p:txBody>
      </p:sp>
      <p:pic>
        <p:nvPicPr>
          <p:cNvPr id="135171" name="Picture 3" descr="image06_18"/>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p:nvPr>
        </p:nvSpPr>
        <p:spPr>
          <a:xfrm>
            <a:off x="457200" y="304800"/>
            <a:ext cx="8229600" cy="5851525"/>
          </a:xfrm>
        </p:spPr>
        <p:txBody>
          <a:bodyPr/>
          <a:lstStyle/>
          <a:p>
            <a:endParaRPr lang="en-US" dirty="0"/>
          </a:p>
        </p:txBody>
      </p:sp>
      <p:pic>
        <p:nvPicPr>
          <p:cNvPr id="137219" name="Picture 3" descr="image06_17"/>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p:nvPr>
        </p:nvSpPr>
        <p:spPr>
          <a:xfrm>
            <a:off x="457200" y="304800"/>
            <a:ext cx="8229600" cy="5851525"/>
          </a:xfrm>
        </p:spPr>
        <p:txBody>
          <a:bodyPr/>
          <a:lstStyle/>
          <a:p>
            <a:endParaRPr lang="en-US" dirty="0"/>
          </a:p>
        </p:txBody>
      </p:sp>
      <p:pic>
        <p:nvPicPr>
          <p:cNvPr id="139267" name="Picture 3" descr="image06_16"/>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p:nvPr>
        </p:nvSpPr>
        <p:spPr>
          <a:xfrm>
            <a:off x="457200" y="304800"/>
            <a:ext cx="8229600" cy="5851525"/>
          </a:xfrm>
        </p:spPr>
        <p:txBody>
          <a:bodyPr/>
          <a:lstStyle/>
          <a:p>
            <a:endParaRPr lang="en-US" dirty="0"/>
          </a:p>
        </p:txBody>
      </p:sp>
      <p:pic>
        <p:nvPicPr>
          <p:cNvPr id="141315" name="Picture 3" descr="image06_15"/>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p:nvPr>
        </p:nvSpPr>
        <p:spPr>
          <a:xfrm>
            <a:off x="457200" y="304800"/>
            <a:ext cx="8229600" cy="5851525"/>
          </a:xfrm>
        </p:spPr>
        <p:txBody>
          <a:bodyPr/>
          <a:lstStyle/>
          <a:p>
            <a:endParaRPr lang="en-US" dirty="0"/>
          </a:p>
        </p:txBody>
      </p:sp>
      <p:pic>
        <p:nvPicPr>
          <p:cNvPr id="143363" name="Picture 3" descr="image06_14"/>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p:nvPr>
        </p:nvSpPr>
        <p:spPr>
          <a:xfrm>
            <a:off x="457200" y="304800"/>
            <a:ext cx="8229600" cy="5851525"/>
          </a:xfrm>
        </p:spPr>
        <p:txBody>
          <a:bodyPr/>
          <a:lstStyle/>
          <a:p>
            <a:endParaRPr lang="en-US" dirty="0"/>
          </a:p>
        </p:txBody>
      </p:sp>
      <p:pic>
        <p:nvPicPr>
          <p:cNvPr id="145411" name="Picture 3" descr="image06_13"/>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Suddenly </a:t>
            </a:r>
            <a:r>
              <a:rPr lang="en-US" dirty="0" smtClean="0"/>
              <a:t>apparent alternative coherent representations</a:t>
            </a:r>
            <a:r>
              <a:rPr lang="en-US" dirty="0" smtClean="0"/>
              <a:t>: Vision</a:t>
            </a:r>
            <a:endParaRPr lang="en-US" dirty="0"/>
          </a:p>
        </p:txBody>
      </p:sp>
      <p:sp>
        <p:nvSpPr>
          <p:cNvPr id="3" name="Content Placeholder 2"/>
          <p:cNvSpPr>
            <a:spLocks noGrp="1"/>
          </p:cNvSpPr>
          <p:nvPr>
            <p:ph idx="1"/>
          </p:nvPr>
        </p:nvSpPr>
        <p:spPr/>
        <p:txBody>
          <a:bodyPr/>
          <a:lstStyle/>
          <a:p>
            <a:pPr lvl="1"/>
            <a:r>
              <a:rPr lang="en-US" dirty="0" smtClean="0"/>
              <a:t>Static</a:t>
            </a:r>
          </a:p>
          <a:p>
            <a:pPr lvl="2"/>
            <a:r>
              <a:rPr lang="en-US" dirty="0" smtClean="0"/>
              <a:t>Figure </a:t>
            </a:r>
            <a:r>
              <a:rPr lang="en-US" dirty="0" smtClean="0"/>
              <a:t>Ground</a:t>
            </a:r>
          </a:p>
          <a:p>
            <a:pPr lvl="2"/>
            <a:r>
              <a:rPr lang="en-US" dirty="0" smtClean="0"/>
              <a:t>Reversible Images</a:t>
            </a:r>
          </a:p>
          <a:p>
            <a:pPr lvl="1"/>
            <a:endParaRPr lang="en-US" dirty="0"/>
          </a:p>
        </p:txBody>
      </p:sp>
      <p:pic>
        <p:nvPicPr>
          <p:cNvPr id="4" name="Picture 4"/>
          <p:cNvPicPr>
            <a:picLocks noChangeAspect="1" noChangeArrowheads="1"/>
          </p:cNvPicPr>
          <p:nvPr/>
        </p:nvPicPr>
        <p:blipFill>
          <a:blip r:embed="rId2"/>
          <a:srcRect/>
          <a:stretch>
            <a:fillRect/>
          </a:stretch>
        </p:blipFill>
        <p:spPr bwMode="auto">
          <a:xfrm>
            <a:off x="3200400" y="2298700"/>
            <a:ext cx="41783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p:nvPr>
        </p:nvSpPr>
        <p:spPr>
          <a:xfrm>
            <a:off x="457200" y="304800"/>
            <a:ext cx="8229600" cy="5851525"/>
          </a:xfrm>
        </p:spPr>
        <p:txBody>
          <a:bodyPr/>
          <a:lstStyle/>
          <a:p>
            <a:endParaRPr lang="en-US" dirty="0"/>
          </a:p>
        </p:txBody>
      </p:sp>
      <p:pic>
        <p:nvPicPr>
          <p:cNvPr id="147459" name="Picture 3" descr="image06_12"/>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p:nvPr>
        </p:nvSpPr>
        <p:spPr>
          <a:xfrm>
            <a:off x="457200" y="304800"/>
            <a:ext cx="8229600" cy="5851525"/>
          </a:xfrm>
        </p:spPr>
        <p:txBody>
          <a:bodyPr/>
          <a:lstStyle/>
          <a:p>
            <a:endParaRPr lang="en-US" dirty="0"/>
          </a:p>
        </p:txBody>
      </p:sp>
      <p:pic>
        <p:nvPicPr>
          <p:cNvPr id="149507" name="Picture 3" descr="image06_11"/>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p:nvPr>
        </p:nvSpPr>
        <p:spPr>
          <a:xfrm>
            <a:off x="457200" y="304800"/>
            <a:ext cx="8229600" cy="5851525"/>
          </a:xfrm>
        </p:spPr>
        <p:txBody>
          <a:bodyPr/>
          <a:lstStyle/>
          <a:p>
            <a:endParaRPr lang="en-US" dirty="0"/>
          </a:p>
        </p:txBody>
      </p:sp>
      <p:pic>
        <p:nvPicPr>
          <p:cNvPr id="151555" name="Picture 3" descr="image06_10"/>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p:nvPr>
        </p:nvSpPr>
        <p:spPr>
          <a:xfrm>
            <a:off x="457200" y="304800"/>
            <a:ext cx="8229600" cy="5851525"/>
          </a:xfrm>
        </p:spPr>
        <p:txBody>
          <a:bodyPr/>
          <a:lstStyle/>
          <a:p>
            <a:endParaRPr lang="en-US" dirty="0"/>
          </a:p>
        </p:txBody>
      </p:sp>
      <p:pic>
        <p:nvPicPr>
          <p:cNvPr id="153603" name="Picture 3" descr="image06_9"/>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p:nvPr>
        </p:nvSpPr>
        <p:spPr>
          <a:xfrm>
            <a:off x="457200" y="304800"/>
            <a:ext cx="8229600" cy="5851525"/>
          </a:xfrm>
        </p:spPr>
        <p:txBody>
          <a:bodyPr/>
          <a:lstStyle/>
          <a:p>
            <a:endParaRPr lang="en-US" dirty="0"/>
          </a:p>
        </p:txBody>
      </p:sp>
      <p:pic>
        <p:nvPicPr>
          <p:cNvPr id="155651" name="Picture 3" descr="image06_8"/>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p:nvPr>
        </p:nvSpPr>
        <p:spPr>
          <a:xfrm>
            <a:off x="457200" y="304800"/>
            <a:ext cx="8229600" cy="5851525"/>
          </a:xfrm>
        </p:spPr>
        <p:txBody>
          <a:bodyPr/>
          <a:lstStyle/>
          <a:p>
            <a:endParaRPr lang="en-US" dirty="0"/>
          </a:p>
        </p:txBody>
      </p:sp>
      <p:pic>
        <p:nvPicPr>
          <p:cNvPr id="157699" name="Picture 3" descr="image06_7"/>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p:nvPr>
        </p:nvSpPr>
        <p:spPr>
          <a:xfrm>
            <a:off x="457200" y="304800"/>
            <a:ext cx="8229600" cy="5851525"/>
          </a:xfrm>
        </p:spPr>
        <p:txBody>
          <a:bodyPr/>
          <a:lstStyle/>
          <a:p>
            <a:endParaRPr lang="en-US" dirty="0"/>
          </a:p>
        </p:txBody>
      </p:sp>
      <p:pic>
        <p:nvPicPr>
          <p:cNvPr id="159747" name="Picture 3" descr="image06_6"/>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p:nvPr>
        </p:nvSpPr>
        <p:spPr>
          <a:xfrm>
            <a:off x="457200" y="304800"/>
            <a:ext cx="8229600" cy="5851525"/>
          </a:xfrm>
        </p:spPr>
        <p:txBody>
          <a:bodyPr/>
          <a:lstStyle/>
          <a:p>
            <a:endParaRPr lang="en-US" dirty="0"/>
          </a:p>
        </p:txBody>
      </p:sp>
      <p:pic>
        <p:nvPicPr>
          <p:cNvPr id="161795" name="Picture 3" descr="image06_5"/>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p:nvPr>
        </p:nvSpPr>
        <p:spPr>
          <a:xfrm>
            <a:off x="457200" y="304800"/>
            <a:ext cx="8229600" cy="5851525"/>
          </a:xfrm>
        </p:spPr>
        <p:txBody>
          <a:bodyPr/>
          <a:lstStyle/>
          <a:p>
            <a:endParaRPr lang="en-US" dirty="0"/>
          </a:p>
        </p:txBody>
      </p:sp>
      <p:pic>
        <p:nvPicPr>
          <p:cNvPr id="163843" name="Picture 3" descr="image06_4"/>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p:nvPr>
        </p:nvSpPr>
        <p:spPr>
          <a:xfrm>
            <a:off x="457200" y="304800"/>
            <a:ext cx="8229600" cy="5851525"/>
          </a:xfrm>
        </p:spPr>
        <p:txBody>
          <a:bodyPr/>
          <a:lstStyle/>
          <a:p>
            <a:endParaRPr lang="en-US" dirty="0"/>
          </a:p>
        </p:txBody>
      </p:sp>
      <p:pic>
        <p:nvPicPr>
          <p:cNvPr id="165891" name="Picture 3" descr="image06_3"/>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smtClean="0">
                <a:solidFill>
                  <a:schemeClr val="bg1"/>
                </a:solidFill>
                <a:latin typeface="+mj-lt"/>
                <a:ea typeface="+mj-ea"/>
                <a:cs typeface="+mj-cs"/>
              </a:rPr>
              <a:t>Suddenly apparent alternative coherent representations</a:t>
            </a:r>
            <a:r>
              <a:rPr dirty="0" smtClean="0"/>
              <a:t> </a:t>
            </a:r>
            <a:r>
              <a:rPr lang="en-US" dirty="0" smtClean="0"/>
              <a:t>: </a:t>
            </a:r>
            <a:r>
              <a:rPr lang="en-US" dirty="0" smtClean="0"/>
              <a:t>Vision</a:t>
            </a:r>
            <a:endParaRPr lang="en-US" dirty="0"/>
          </a:p>
        </p:txBody>
      </p:sp>
      <p:sp>
        <p:nvSpPr>
          <p:cNvPr id="3" name="Content Placeholder 2"/>
          <p:cNvSpPr>
            <a:spLocks noGrp="1"/>
          </p:cNvSpPr>
          <p:nvPr>
            <p:ph idx="1"/>
          </p:nvPr>
        </p:nvSpPr>
        <p:spPr/>
        <p:txBody>
          <a:bodyPr/>
          <a:lstStyle/>
          <a:p>
            <a:r>
              <a:rPr lang="en-US" dirty="0" smtClean="0"/>
              <a:t>Dynamic</a:t>
            </a:r>
          </a:p>
          <a:p>
            <a:pPr lvl="1"/>
            <a:r>
              <a:rPr lang="en-US" dirty="0" smtClean="0"/>
              <a:t>Rotating Necker cube</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p:nvPr>
        </p:nvSpPr>
        <p:spPr>
          <a:xfrm>
            <a:off x="457200" y="304800"/>
            <a:ext cx="8229600" cy="5851525"/>
          </a:xfrm>
        </p:spPr>
        <p:txBody>
          <a:bodyPr/>
          <a:lstStyle/>
          <a:p>
            <a:endParaRPr lang="en-US" dirty="0"/>
          </a:p>
        </p:txBody>
      </p:sp>
      <p:pic>
        <p:nvPicPr>
          <p:cNvPr id="167939" name="Picture 3" descr="image06_2"/>
          <p:cNvPicPr>
            <a:picLocks noChangeAspect="1" noChangeArrowheads="1"/>
          </p:cNvPicPr>
          <p:nvPr/>
        </p:nvPicPr>
        <p:blipFill>
          <a:blip r:embed="rId3"/>
          <a:srcRect/>
          <a:stretch>
            <a:fillRect/>
          </a:stretch>
        </p:blipFill>
        <p:spPr bwMode="auto">
          <a:xfrm>
            <a:off x="-1143000" y="-838200"/>
            <a:ext cx="11430000" cy="85725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9986" name="Picture 2" descr="image06_30"/>
          <p:cNvPicPr>
            <a:picLocks noChangeAspect="1" noChangeArrowheads="1"/>
          </p:cNvPicPr>
          <p:nvPr/>
        </p:nvPicPr>
        <p:blipFill>
          <a:blip r:embed="rId3"/>
          <a:srcRect/>
          <a:stretch>
            <a:fillRect/>
          </a:stretch>
        </p:blipFill>
        <p:spPr bwMode="auto">
          <a:xfrm>
            <a:off x="-1143000" y="-857250"/>
            <a:ext cx="11430000" cy="8572500"/>
          </a:xfrm>
          <a:prstGeom prst="rect">
            <a:avLst/>
          </a:prstGeom>
          <a:noFill/>
        </p:spPr>
      </p:pic>
      <p:pic>
        <p:nvPicPr>
          <p:cNvPr id="169987" name="Picture 3" descr="image06_1"/>
          <p:cNvPicPr>
            <a:picLocks noChangeAspect="1" noChangeArrowheads="1"/>
          </p:cNvPicPr>
          <p:nvPr/>
        </p:nvPicPr>
        <p:blipFill>
          <a:blip r:embed="rId4"/>
          <a:srcRect/>
          <a:stretch>
            <a:fillRect/>
          </a:stretch>
        </p:blipFill>
        <p:spPr bwMode="auto">
          <a:xfrm>
            <a:off x="-1143000" y="-857250"/>
            <a:ext cx="11430000" cy="8572500"/>
          </a:xfrm>
          <a:prstGeom prst="rect">
            <a:avLst/>
          </a:prstGeo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Entrenchment Insight:  Mental set</a:t>
            </a:r>
            <a:endParaRPr lang="en-US" dirty="0"/>
          </a:p>
        </p:txBody>
      </p:sp>
      <p:sp>
        <p:nvSpPr>
          <p:cNvPr id="3" name="Content Placeholder 2"/>
          <p:cNvSpPr>
            <a:spLocks noGrp="1"/>
          </p:cNvSpPr>
          <p:nvPr>
            <p:ph idx="1"/>
          </p:nvPr>
        </p:nvSpPr>
        <p:spPr/>
        <p:txBody>
          <a:bodyPr/>
          <a:lstStyle/>
          <a:p>
            <a:r>
              <a:rPr lang="en-US" dirty="0" smtClean="0"/>
              <a:t>The Reverend Sol Looney prophesized that at a particular place and time he would walk on water.</a:t>
            </a:r>
          </a:p>
          <a:p>
            <a:r>
              <a:rPr lang="en-US" dirty="0" smtClean="0"/>
              <a:t>Smith and </a:t>
            </a:r>
            <a:r>
              <a:rPr lang="en-US" dirty="0" err="1" smtClean="0"/>
              <a:t>Blakenship</a:t>
            </a:r>
            <a:r>
              <a:rPr lang="en-US" dirty="0" smtClean="0"/>
              <a:t>-</a:t>
            </a:r>
          </a:p>
          <a:p>
            <a:pPr lvl="1"/>
            <a:r>
              <a:rPr lang="en-US" dirty="0" smtClean="0"/>
              <a:t>Mental sets constrain creativity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pic>
        <p:nvPicPr>
          <p:cNvPr id="4" name="Content Placeholder 3" descr="charlie031Mosaic.jpg"/>
          <p:cNvPicPr>
            <a:picLocks noGrp="1" noChangeAspect="1"/>
          </p:cNvPicPr>
          <p:nvPr>
            <p:ph idx="1"/>
          </p:nvPr>
        </p:nvPicPr>
        <p:blipFill>
          <a:blip r:embed="rId2"/>
          <a:stretch>
            <a:fillRect/>
          </a:stretch>
        </p:blipFill>
        <p:spPr>
          <a:xfrm>
            <a:off x="3673230" y="2438400"/>
            <a:ext cx="1548233" cy="1905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pic>
        <p:nvPicPr>
          <p:cNvPr id="4" name="Content Placeholder 3" descr="charlie031Mosaic.jpg"/>
          <p:cNvPicPr>
            <a:picLocks noGrp="1" noChangeAspect="1"/>
          </p:cNvPicPr>
          <p:nvPr>
            <p:ph idx="1"/>
          </p:nvPr>
        </p:nvPicPr>
        <p:blipFill>
          <a:blip r:embed="rId2"/>
          <a:stretch>
            <a:fillRect/>
          </a:stretch>
        </p:blipFill>
        <p:spPr>
          <a:xfrm>
            <a:off x="2372715" y="1066800"/>
            <a:ext cx="4396982" cy="54102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905000" y="1066800"/>
            <a:ext cx="4495800" cy="5573068"/>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133600" y="1066800"/>
            <a:ext cx="4117543" cy="5485356"/>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Einstein/ Marilyn (High low pass filter)</a:t>
            </a:r>
            <a:endParaRPr lang="en-US" dirty="0"/>
          </a:p>
        </p:txBody>
      </p:sp>
      <p:pic>
        <p:nvPicPr>
          <p:cNvPr id="4" name="Picture 3" descr="MonroeEnstein_AudeOliva2007.jpg"/>
          <p:cNvPicPr>
            <a:picLocks noChangeAspect="1"/>
          </p:cNvPicPr>
          <p:nvPr/>
        </p:nvPicPr>
        <p:blipFill>
          <a:blip r:embed="rId2"/>
          <a:stretch>
            <a:fillRect/>
          </a:stretch>
        </p:blipFill>
        <p:spPr>
          <a:xfrm>
            <a:off x="2819400" y="1623337"/>
            <a:ext cx="3676650" cy="485366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The mystery of the Mona Lisa’s smile</a:t>
            </a:r>
          </a:p>
          <a:p>
            <a:pPr lvl="1">
              <a:buNone/>
            </a:pPr>
            <a:endParaRPr lang="en-US" dirty="0" smtClean="0"/>
          </a:p>
          <a:p>
            <a:pPr lvl="1">
              <a:buNone/>
            </a:pPr>
            <a:r>
              <a:rPr lang="en-US" dirty="0" smtClean="0"/>
              <a:t>Original</a:t>
            </a:r>
            <a:endParaRPr lang="en-US" dirty="0"/>
          </a:p>
        </p:txBody>
      </p:sp>
      <p:pic>
        <p:nvPicPr>
          <p:cNvPr id="4" name="Picture 3"/>
          <p:cNvPicPr>
            <a:picLocks noChangeAspect="1"/>
          </p:cNvPicPr>
          <p:nvPr/>
        </p:nvPicPr>
        <p:blipFill>
          <a:blip r:embed="rId2"/>
          <a:stretch>
            <a:fillRect/>
          </a:stretch>
        </p:blipFill>
        <p:spPr>
          <a:xfrm>
            <a:off x="3035300" y="2590800"/>
            <a:ext cx="3073400" cy="2984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Suddenly apparent alternative coherent representations</a:t>
            </a:r>
            <a:r>
              <a:rPr lang="en-US" dirty="0" smtClean="0"/>
              <a:t>: </a:t>
            </a:r>
            <a:r>
              <a:rPr lang="en-US" dirty="0" smtClean="0"/>
              <a:t>Vision</a:t>
            </a:r>
            <a:endParaRPr lang="en-US" dirty="0"/>
          </a:p>
        </p:txBody>
      </p:sp>
      <p:sp>
        <p:nvSpPr>
          <p:cNvPr id="3" name="Content Placeholder 2"/>
          <p:cNvSpPr>
            <a:spLocks noGrp="1"/>
          </p:cNvSpPr>
          <p:nvPr>
            <p:ph idx="1"/>
          </p:nvPr>
        </p:nvSpPr>
        <p:spPr/>
        <p:txBody>
          <a:bodyPr/>
          <a:lstStyle/>
          <a:p>
            <a:r>
              <a:rPr lang="en-US" dirty="0" smtClean="0"/>
              <a:t>Dynamic</a:t>
            </a:r>
          </a:p>
          <a:p>
            <a:pPr lvl="1"/>
            <a:r>
              <a:rPr lang="en-US" dirty="0" smtClean="0"/>
              <a:t>Rotating Necker </a:t>
            </a:r>
            <a:r>
              <a:rPr lang="en-US" dirty="0" smtClean="0"/>
              <a:t>cube</a:t>
            </a:r>
          </a:p>
          <a:p>
            <a:pPr lvl="1"/>
            <a:r>
              <a:rPr lang="en-US" dirty="0" smtClean="0"/>
              <a:t>Spinning dancer illusion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The mystery of the Mona Lisa’s smile</a:t>
            </a:r>
          </a:p>
          <a:p>
            <a:pPr lvl="1">
              <a:buNone/>
            </a:pPr>
            <a:endParaRPr lang="en-US" dirty="0" smtClean="0"/>
          </a:p>
          <a:p>
            <a:pPr lvl="1">
              <a:buNone/>
            </a:pPr>
            <a:r>
              <a:rPr lang="en-US" dirty="0" smtClean="0"/>
              <a:t>Low spatial frequency filter</a:t>
            </a:r>
            <a:endParaRPr lang="en-US" dirty="0"/>
          </a:p>
        </p:txBody>
      </p:sp>
      <p:pic>
        <p:nvPicPr>
          <p:cNvPr id="5" name="Picture 4"/>
          <p:cNvPicPr>
            <a:picLocks noChangeAspect="1"/>
          </p:cNvPicPr>
          <p:nvPr/>
        </p:nvPicPr>
        <p:blipFill>
          <a:blip r:embed="rId2"/>
          <a:stretch>
            <a:fillRect/>
          </a:stretch>
        </p:blipFill>
        <p:spPr>
          <a:xfrm>
            <a:off x="3079750" y="2743200"/>
            <a:ext cx="2984500" cy="28575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The mystery of the Mona Lisa’s smile</a:t>
            </a:r>
          </a:p>
          <a:p>
            <a:pPr lvl="1">
              <a:buNone/>
            </a:pPr>
            <a:endParaRPr lang="en-US" dirty="0" smtClean="0"/>
          </a:p>
          <a:p>
            <a:pPr lvl="1">
              <a:buNone/>
            </a:pPr>
            <a:r>
              <a:rPr lang="en-US" dirty="0" smtClean="0"/>
              <a:t>High spatial frequency filter</a:t>
            </a:r>
          </a:p>
          <a:p>
            <a:pPr lvl="1">
              <a:buNone/>
            </a:pPr>
            <a:endParaRPr lang="en-US" dirty="0"/>
          </a:p>
        </p:txBody>
      </p:sp>
      <p:pic>
        <p:nvPicPr>
          <p:cNvPr id="4" name="Picture 3"/>
          <p:cNvPicPr>
            <a:picLocks noChangeAspect="1"/>
          </p:cNvPicPr>
          <p:nvPr/>
        </p:nvPicPr>
        <p:blipFill>
          <a:blip r:embed="rId2"/>
          <a:stretch>
            <a:fillRect/>
          </a:stretch>
        </p:blipFill>
        <p:spPr>
          <a:xfrm>
            <a:off x="3028950" y="2819400"/>
            <a:ext cx="3086100" cy="29845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The mystery of the Mona Lisa’s smile</a:t>
            </a:r>
          </a:p>
          <a:p>
            <a:pPr lvl="1">
              <a:buNone/>
            </a:pPr>
            <a:endParaRPr lang="en-US" dirty="0" smtClean="0"/>
          </a:p>
          <a:p>
            <a:pPr lvl="1">
              <a:buNone/>
            </a:pPr>
            <a:r>
              <a:rPr lang="en-US" dirty="0" smtClean="0"/>
              <a:t>Low spatial frequency filter	         High spatial frequency </a:t>
            </a:r>
            <a:endParaRPr lang="en-US" dirty="0"/>
          </a:p>
        </p:txBody>
      </p:sp>
      <p:pic>
        <p:nvPicPr>
          <p:cNvPr id="4" name="Picture 3"/>
          <p:cNvPicPr>
            <a:picLocks noChangeAspect="1"/>
          </p:cNvPicPr>
          <p:nvPr/>
        </p:nvPicPr>
        <p:blipFill>
          <a:blip r:embed="rId2"/>
          <a:stretch>
            <a:fillRect/>
          </a:stretch>
        </p:blipFill>
        <p:spPr>
          <a:xfrm>
            <a:off x="5276850" y="2819400"/>
            <a:ext cx="3086100" cy="2984500"/>
          </a:xfrm>
          <a:prstGeom prst="rect">
            <a:avLst/>
          </a:prstGeom>
        </p:spPr>
      </p:pic>
      <p:pic>
        <p:nvPicPr>
          <p:cNvPr id="5" name="Picture 4"/>
          <p:cNvPicPr>
            <a:picLocks noChangeAspect="1"/>
          </p:cNvPicPr>
          <p:nvPr/>
        </p:nvPicPr>
        <p:blipFill>
          <a:blip r:embed="rId3"/>
          <a:stretch>
            <a:fillRect/>
          </a:stretch>
        </p:blipFill>
        <p:spPr>
          <a:xfrm>
            <a:off x="1371600" y="2819400"/>
            <a:ext cx="2997200" cy="29464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Global Local Focus in Vision</a:t>
            </a:r>
            <a:endParaRPr lang="en-US" dirty="0"/>
          </a:p>
        </p:txBody>
      </p:sp>
      <p:sp>
        <p:nvSpPr>
          <p:cNvPr id="3" name="Content Placeholder 2"/>
          <p:cNvSpPr>
            <a:spLocks noGrp="1"/>
          </p:cNvSpPr>
          <p:nvPr>
            <p:ph idx="1"/>
          </p:nvPr>
        </p:nvSpPr>
        <p:spPr/>
        <p:txBody>
          <a:bodyPr/>
          <a:lstStyle/>
          <a:p>
            <a:r>
              <a:rPr lang="en-US" dirty="0" smtClean="0"/>
              <a:t>Rod’s </a:t>
            </a:r>
          </a:p>
          <a:p>
            <a:pPr lvl="1"/>
            <a:r>
              <a:rPr lang="en-US" dirty="0" smtClean="0"/>
              <a:t>central </a:t>
            </a:r>
          </a:p>
          <a:p>
            <a:pPr lvl="1"/>
            <a:r>
              <a:rPr lang="en-US" dirty="0" smtClean="0"/>
              <a:t>detail oriented vs.</a:t>
            </a:r>
          </a:p>
          <a:p>
            <a:pPr lvl="1"/>
            <a:r>
              <a:rPr lang="en-US" dirty="0" smtClean="0"/>
              <a:t>Small grain size </a:t>
            </a:r>
          </a:p>
          <a:p>
            <a:r>
              <a:rPr lang="en-US" dirty="0" smtClean="0"/>
              <a:t>Cones</a:t>
            </a:r>
          </a:p>
          <a:p>
            <a:pPr lvl="1"/>
            <a:r>
              <a:rPr lang="en-US" dirty="0" smtClean="0"/>
              <a:t> peripheral, </a:t>
            </a:r>
          </a:p>
          <a:p>
            <a:pPr lvl="1"/>
            <a:r>
              <a:rPr lang="en-US" dirty="0" smtClean="0"/>
              <a:t>more sensitive</a:t>
            </a:r>
          </a:p>
          <a:p>
            <a:pPr lvl="1"/>
            <a:r>
              <a:rPr lang="en-US" dirty="0" smtClean="0"/>
              <a:t> less acuity</a:t>
            </a:r>
          </a:p>
          <a:p>
            <a:pPr lvl="1"/>
            <a:r>
              <a:rPr lang="en-US" dirty="0" smtClean="0"/>
              <a:t>Greater neural convergence</a:t>
            </a:r>
          </a:p>
          <a:p>
            <a:pPr lvl="1"/>
            <a:r>
              <a:rPr lang="en-US" dirty="0" smtClean="0"/>
              <a:t>Large grain size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22" name="Oval 2"/>
          <p:cNvSpPr>
            <a:spLocks noChangeArrowheads="1"/>
          </p:cNvSpPr>
          <p:nvPr/>
        </p:nvSpPr>
        <p:spPr bwMode="auto">
          <a:xfrm>
            <a:off x="1712913" y="3087688"/>
            <a:ext cx="900112" cy="976312"/>
          </a:xfrm>
          <a:prstGeom prst="ellipse">
            <a:avLst/>
          </a:prstGeom>
          <a:solidFill>
            <a:srgbClr val="FFFFFF"/>
          </a:solidFill>
          <a:ln w="12700">
            <a:solidFill>
              <a:schemeClr val="tx1"/>
            </a:solidFill>
            <a:round/>
            <a:headEnd/>
            <a:tailEnd/>
          </a:ln>
          <a:effectLst/>
        </p:spPr>
        <p:txBody>
          <a:bodyPr wrap="none" anchor="ctr">
            <a:prstTxWarp prst="textNoShape">
              <a:avLst/>
            </a:prstTxWarp>
          </a:bodyPr>
          <a:lstStyle/>
          <a:p>
            <a:pPr algn="ctr"/>
            <a:r>
              <a:rPr lang="en-US" dirty="0"/>
              <a:t>master</a:t>
            </a:r>
          </a:p>
        </p:txBody>
      </p:sp>
      <p:sp>
        <p:nvSpPr>
          <p:cNvPr id="952323" name="Oval 3"/>
          <p:cNvSpPr>
            <a:spLocks noChangeArrowheads="1"/>
          </p:cNvSpPr>
          <p:nvPr/>
        </p:nvSpPr>
        <p:spPr bwMode="auto">
          <a:xfrm>
            <a:off x="1158875" y="4340225"/>
            <a:ext cx="969963" cy="976313"/>
          </a:xfrm>
          <a:prstGeom prst="ellipse">
            <a:avLst/>
          </a:prstGeom>
          <a:solidFill>
            <a:srgbClr val="FFFFFF"/>
          </a:solidFill>
          <a:ln w="12700">
            <a:solidFill>
              <a:schemeClr val="tx1"/>
            </a:solidFill>
            <a:round/>
            <a:headEnd/>
            <a:tailEnd/>
          </a:ln>
          <a:effectLst/>
        </p:spPr>
        <p:txBody>
          <a:bodyPr wrap="none" anchor="ctr">
            <a:prstTxWarp prst="textNoShape">
              <a:avLst/>
            </a:prstTxWarp>
          </a:bodyPr>
          <a:lstStyle/>
          <a:p>
            <a:endParaRPr lang="en-US" dirty="0"/>
          </a:p>
        </p:txBody>
      </p:sp>
      <p:sp>
        <p:nvSpPr>
          <p:cNvPr id="952324" name="Oval 4"/>
          <p:cNvSpPr>
            <a:spLocks noChangeArrowheads="1"/>
          </p:cNvSpPr>
          <p:nvPr/>
        </p:nvSpPr>
        <p:spPr bwMode="auto">
          <a:xfrm>
            <a:off x="2474913" y="4260850"/>
            <a:ext cx="900112" cy="977900"/>
          </a:xfrm>
          <a:prstGeom prst="ellipse">
            <a:avLst/>
          </a:prstGeom>
          <a:solidFill>
            <a:srgbClr val="FFFFFF"/>
          </a:solidFill>
          <a:ln w="12700">
            <a:solidFill>
              <a:schemeClr val="tx1"/>
            </a:solidFill>
            <a:round/>
            <a:headEnd/>
            <a:tailEnd/>
          </a:ln>
          <a:effectLst/>
        </p:spPr>
        <p:txBody>
          <a:bodyPr wrap="none" anchor="ctr">
            <a:prstTxWarp prst="textNoShape">
              <a:avLst/>
            </a:prstTxWarp>
          </a:bodyPr>
          <a:lstStyle/>
          <a:p>
            <a:endParaRPr lang="en-US" dirty="0"/>
          </a:p>
        </p:txBody>
      </p:sp>
      <p:sp>
        <p:nvSpPr>
          <p:cNvPr id="952325" name="Oval 5"/>
          <p:cNvSpPr>
            <a:spLocks noChangeArrowheads="1"/>
          </p:cNvSpPr>
          <p:nvPr/>
        </p:nvSpPr>
        <p:spPr bwMode="auto">
          <a:xfrm>
            <a:off x="6165850" y="2740025"/>
            <a:ext cx="1524000" cy="1587500"/>
          </a:xfrm>
          <a:prstGeom prst="ellipse">
            <a:avLst/>
          </a:prstGeom>
          <a:gradFill rotWithShape="0">
            <a:gsLst>
              <a:gs pos="0">
                <a:srgbClr val="E991FF">
                  <a:gamma/>
                  <a:shade val="46275"/>
                  <a:invGamma/>
                </a:srgbClr>
              </a:gs>
              <a:gs pos="100000">
                <a:srgbClr val="E991FF"/>
              </a:gs>
            </a:gsLst>
            <a:lin ang="2700000" scaled="1"/>
          </a:gradFill>
          <a:ln w="0">
            <a:solidFill>
              <a:schemeClr val="tx1"/>
            </a:solidFill>
            <a:round/>
            <a:headEnd/>
            <a:tailEnd/>
          </a:ln>
          <a:effectLst/>
        </p:spPr>
        <p:txBody>
          <a:bodyPr wrap="none" lIns="90487" tIns="44450" rIns="90487" bIns="44450" anchor="ctr">
            <a:prstTxWarp prst="textNoShape">
              <a:avLst/>
            </a:prstTxWarp>
          </a:bodyPr>
          <a:lstStyle/>
          <a:p>
            <a:pPr algn="ctr"/>
            <a:r>
              <a:rPr lang="en-US" dirty="0">
                <a:solidFill>
                  <a:schemeClr val="bg1"/>
                </a:solidFill>
              </a:rPr>
              <a:t>home</a:t>
            </a:r>
            <a:endParaRPr lang="en-US" dirty="0">
              <a:solidFill>
                <a:schemeClr val="tx2"/>
              </a:solidFill>
            </a:endParaRPr>
          </a:p>
        </p:txBody>
      </p:sp>
      <p:sp>
        <p:nvSpPr>
          <p:cNvPr id="952326" name="Oval 6"/>
          <p:cNvSpPr>
            <a:spLocks noChangeArrowheads="1"/>
          </p:cNvSpPr>
          <p:nvPr/>
        </p:nvSpPr>
        <p:spPr bwMode="auto">
          <a:xfrm>
            <a:off x="6858000" y="3757613"/>
            <a:ext cx="1524000" cy="1589087"/>
          </a:xfrm>
          <a:prstGeom prst="ellipse">
            <a:avLst/>
          </a:prstGeom>
          <a:gradFill rotWithShape="0">
            <a:gsLst>
              <a:gs pos="0">
                <a:srgbClr val="E991FF"/>
              </a:gs>
              <a:gs pos="100000">
                <a:srgbClr val="E991FF">
                  <a:gamma/>
                  <a:shade val="46275"/>
                  <a:invGamma/>
                </a:srgbClr>
              </a:gs>
            </a:gsLst>
            <a:path path="rect">
              <a:fillToRect r="100000" b="100000"/>
            </a:path>
          </a:gradFill>
          <a:ln w="12700">
            <a:solidFill>
              <a:schemeClr val="tx1"/>
            </a:solidFill>
            <a:round/>
            <a:headEnd/>
            <a:tailEnd/>
          </a:ln>
          <a:effectLst/>
        </p:spPr>
        <p:txBody>
          <a:bodyPr wrap="none" lIns="90487" tIns="44450" rIns="90487" bIns="44450" anchor="ctr">
            <a:prstTxWarp prst="textNoShape">
              <a:avLst/>
            </a:prstTxWarp>
          </a:bodyPr>
          <a:lstStyle/>
          <a:p>
            <a:pPr algn="ctr"/>
            <a:r>
              <a:rPr lang="en-US" dirty="0">
                <a:solidFill>
                  <a:schemeClr val="bg1"/>
                </a:solidFill>
              </a:rPr>
              <a:t>arm</a:t>
            </a:r>
            <a:endParaRPr lang="en-US" dirty="0">
              <a:solidFill>
                <a:schemeClr val="tx2"/>
              </a:solidFill>
            </a:endParaRPr>
          </a:p>
        </p:txBody>
      </p:sp>
      <p:sp>
        <p:nvSpPr>
          <p:cNvPr id="952327" name="Oval 7"/>
          <p:cNvSpPr>
            <a:spLocks noChangeArrowheads="1"/>
          </p:cNvSpPr>
          <p:nvPr/>
        </p:nvSpPr>
        <p:spPr bwMode="auto">
          <a:xfrm>
            <a:off x="5541963" y="3835400"/>
            <a:ext cx="1524000" cy="1589088"/>
          </a:xfrm>
          <a:prstGeom prst="ellipse">
            <a:avLst/>
          </a:prstGeom>
          <a:gradFill rotWithShape="0">
            <a:gsLst>
              <a:gs pos="0">
                <a:srgbClr val="E991FF"/>
              </a:gs>
              <a:gs pos="100000">
                <a:srgbClr val="E991FF">
                  <a:gamma/>
                  <a:shade val="46275"/>
                  <a:invGamma/>
                </a:srgbClr>
              </a:gs>
            </a:gsLst>
            <a:path path="rect">
              <a:fillToRect l="100000" b="100000"/>
            </a:path>
          </a:gradFill>
          <a:ln w="12700">
            <a:solidFill>
              <a:schemeClr val="tx1"/>
            </a:solidFill>
            <a:round/>
            <a:headEnd/>
            <a:tailEnd/>
          </a:ln>
          <a:effectLst/>
        </p:spPr>
        <p:txBody>
          <a:bodyPr wrap="none" lIns="90487" tIns="44450" rIns="90487" bIns="44450" anchor="ctr">
            <a:prstTxWarp prst="textNoShape">
              <a:avLst/>
            </a:prstTxWarp>
          </a:bodyPr>
          <a:lstStyle/>
          <a:p>
            <a:pPr algn="ctr"/>
            <a:r>
              <a:rPr lang="en-US" dirty="0">
                <a:solidFill>
                  <a:schemeClr val="bg1"/>
                </a:solidFill>
              </a:rPr>
              <a:t>room</a:t>
            </a:r>
            <a:endParaRPr lang="en-US" dirty="0">
              <a:solidFill>
                <a:schemeClr val="tx2"/>
              </a:solidFill>
            </a:endParaRPr>
          </a:p>
        </p:txBody>
      </p:sp>
      <p:sp>
        <p:nvSpPr>
          <p:cNvPr id="952328" name="Rectangle 8"/>
          <p:cNvSpPr>
            <a:spLocks noChangeArrowheads="1"/>
          </p:cNvSpPr>
          <p:nvPr/>
        </p:nvSpPr>
        <p:spPr bwMode="auto">
          <a:xfrm>
            <a:off x="2216150" y="3365500"/>
            <a:ext cx="998538"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29" name="Rectangle 9"/>
          <p:cNvSpPr>
            <a:spLocks noChangeArrowheads="1"/>
          </p:cNvSpPr>
          <p:nvPr/>
        </p:nvSpPr>
        <p:spPr bwMode="auto">
          <a:xfrm>
            <a:off x="1812925" y="3336925"/>
            <a:ext cx="725488" cy="45720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30" name="Rectangle 10"/>
          <p:cNvSpPr>
            <a:spLocks noChangeArrowheads="1"/>
          </p:cNvSpPr>
          <p:nvPr/>
        </p:nvSpPr>
        <p:spPr bwMode="auto">
          <a:xfrm>
            <a:off x="1228725" y="4575175"/>
            <a:ext cx="70643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dirty="0"/>
              <a:t>note</a:t>
            </a:r>
            <a:endParaRPr lang="en-US" dirty="0">
              <a:solidFill>
                <a:schemeClr val="tx2"/>
              </a:solidFill>
            </a:endParaRPr>
          </a:p>
        </p:txBody>
      </p:sp>
      <p:sp>
        <p:nvSpPr>
          <p:cNvPr id="952331" name="Rectangle 11"/>
          <p:cNvSpPr>
            <a:spLocks noChangeArrowheads="1"/>
          </p:cNvSpPr>
          <p:nvPr/>
        </p:nvSpPr>
        <p:spPr bwMode="auto">
          <a:xfrm>
            <a:off x="2613025" y="4495800"/>
            <a:ext cx="8413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dirty="0"/>
              <a:t>chain</a:t>
            </a:r>
          </a:p>
        </p:txBody>
      </p:sp>
      <p:sp>
        <p:nvSpPr>
          <p:cNvPr id="952332" name="Rectangle 12"/>
          <p:cNvSpPr>
            <a:spLocks noChangeArrowheads="1"/>
          </p:cNvSpPr>
          <p:nvPr/>
        </p:nvSpPr>
        <p:spPr bwMode="auto">
          <a:xfrm>
            <a:off x="1939925" y="2897188"/>
            <a:ext cx="1065213" cy="336550"/>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33" name="Rectangle 13"/>
          <p:cNvSpPr>
            <a:spLocks noChangeArrowheads="1"/>
          </p:cNvSpPr>
          <p:nvPr/>
        </p:nvSpPr>
        <p:spPr bwMode="auto">
          <a:xfrm>
            <a:off x="6550025" y="2940050"/>
            <a:ext cx="919163" cy="338138"/>
          </a:xfrm>
          <a:prstGeom prst="rect">
            <a:avLst/>
          </a:prstGeom>
          <a:noFill/>
          <a:ln w="12700">
            <a:noFill/>
            <a:miter lim="800000"/>
            <a:headEnd/>
            <a:tailEnd/>
          </a:ln>
          <a:effectLst/>
        </p:spPr>
        <p:txBody>
          <a:bodyPr wrap="none" anchor="ctr">
            <a:prstTxWarp prst="textNoShape">
              <a:avLst/>
            </a:prstTxWarp>
          </a:bodyPr>
          <a:lstStyle/>
          <a:p>
            <a:endParaRPr lang="en-US" dirty="0"/>
          </a:p>
        </p:txBody>
      </p:sp>
      <p:sp>
        <p:nvSpPr>
          <p:cNvPr id="952334" name="WordArt 14"/>
          <p:cNvSpPr>
            <a:spLocks noChangeArrowheads="1" noChangeShapeType="1" noTextEdit="1"/>
          </p:cNvSpPr>
          <p:nvPr/>
        </p:nvSpPr>
        <p:spPr bwMode="auto">
          <a:xfrm>
            <a:off x="1851025" y="4105275"/>
            <a:ext cx="739775" cy="35083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alpha val="50000"/>
                  </a:srgbClr>
                </a:solidFill>
                <a:effectLst>
                  <a:outerShdw blurRad="63500" dist="38099" dir="2700000" algn="ctr" rotWithShape="0">
                    <a:srgbClr val="000000">
                      <a:alpha val="74998"/>
                    </a:srgbClr>
                  </a:outerShdw>
                </a:effectLst>
                <a:latin typeface="Arial Black"/>
                <a:ea typeface="Arial Black"/>
                <a:cs typeface="Arial Black"/>
              </a:rPr>
              <a:t>key</a:t>
            </a:r>
          </a:p>
        </p:txBody>
      </p:sp>
      <p:sp>
        <p:nvSpPr>
          <p:cNvPr id="952335" name="Text Box 15"/>
          <p:cNvSpPr txBox="1">
            <a:spLocks noChangeArrowheads="1"/>
          </p:cNvSpPr>
          <p:nvPr/>
        </p:nvSpPr>
        <p:spPr bwMode="auto">
          <a:xfrm>
            <a:off x="0" y="171450"/>
            <a:ext cx="9144000" cy="954107"/>
          </a:xfrm>
          <a:prstGeom prst="rect">
            <a:avLst/>
          </a:prstGeom>
          <a:noFill/>
          <a:ln w="12700">
            <a:noFill/>
            <a:miter lim="800000"/>
            <a:headEnd/>
            <a:tailEnd/>
          </a:ln>
          <a:effectLst/>
        </p:spPr>
        <p:txBody>
          <a:bodyPr>
            <a:prstTxWarp prst="textNoShape">
              <a:avLst/>
            </a:prstTxWarp>
            <a:spAutoFit/>
          </a:bodyPr>
          <a:lstStyle/>
          <a:p>
            <a:pPr algn="ctr"/>
            <a:r>
              <a:rPr lang="en-US" sz="2800" dirty="0" smtClean="0"/>
              <a:t>Alternative Global/Local focus in</a:t>
            </a:r>
          </a:p>
          <a:p>
            <a:pPr algn="ctr"/>
            <a:r>
              <a:rPr lang="en-US" sz="2800" dirty="0" smtClean="0"/>
              <a:t> insight problem solving</a:t>
            </a:r>
            <a:endParaRPr lang="en-US" dirty="0" smtClean="0">
              <a:solidFill>
                <a:schemeClr val="tx2"/>
              </a:solidFill>
            </a:endParaRPr>
          </a:p>
          <a:p>
            <a:pPr algn="ctr"/>
            <a:endParaRPr lang="en-US" dirty="0">
              <a:solidFill>
                <a:schemeClr val="tx2"/>
              </a:solidFill>
            </a:endParaRPr>
          </a:p>
        </p:txBody>
      </p:sp>
      <p:sp>
        <p:nvSpPr>
          <p:cNvPr id="952336" name="Oval 16"/>
          <p:cNvSpPr>
            <a:spLocks noChangeArrowheads="1"/>
          </p:cNvSpPr>
          <p:nvPr/>
        </p:nvSpPr>
        <p:spPr bwMode="auto">
          <a:xfrm>
            <a:off x="6442075" y="3757613"/>
            <a:ext cx="900113" cy="627062"/>
          </a:xfrm>
          <a:prstGeom prst="ellipse">
            <a:avLst/>
          </a:prstGeom>
          <a:solidFill>
            <a:srgbClr val="E991FF">
              <a:alpha val="38000"/>
            </a:srgbClr>
          </a:solidFill>
          <a:ln w="0">
            <a:solidFill>
              <a:srgbClr val="F2B5FF"/>
            </a:solidFill>
            <a:round/>
            <a:headEnd/>
            <a:tailEnd/>
          </a:ln>
          <a:effectLst/>
        </p:spPr>
        <p:txBody>
          <a:bodyPr wrap="none" anchor="ctr">
            <a:prstTxWarp prst="textNoShape">
              <a:avLst/>
            </a:prstTxWarp>
          </a:bodyPr>
          <a:lstStyle/>
          <a:p>
            <a:pPr algn="ctr"/>
            <a:endParaRPr lang="en-US" b="1" dirty="0">
              <a:solidFill>
                <a:srgbClr val="FFFFFF"/>
              </a:solidFill>
            </a:endParaRPr>
          </a:p>
        </p:txBody>
      </p:sp>
      <p:sp>
        <p:nvSpPr>
          <p:cNvPr id="952337" name="WordArt 17"/>
          <p:cNvSpPr>
            <a:spLocks noChangeArrowheads="1" noChangeShapeType="1" noTextEdit="1"/>
          </p:cNvSpPr>
          <p:nvPr/>
        </p:nvSpPr>
        <p:spPr bwMode="auto">
          <a:xfrm>
            <a:off x="6580188" y="3914775"/>
            <a:ext cx="739775" cy="35083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effectLst>
                  <a:outerShdw blurRad="63500" dist="38099" dir="2700000" algn="ctr" rotWithShape="0">
                    <a:srgbClr val="000000">
                      <a:alpha val="74998"/>
                    </a:srgbClr>
                  </a:outerShdw>
                </a:effectLst>
                <a:latin typeface="Arial Black"/>
                <a:ea typeface="Arial Black"/>
                <a:cs typeface="Arial Black"/>
              </a:rPr>
              <a:t>rest</a:t>
            </a:r>
          </a:p>
        </p:txBody>
      </p:sp>
      <p:sp>
        <p:nvSpPr>
          <p:cNvPr id="952338" name="Rectangle 18"/>
          <p:cNvSpPr>
            <a:spLocks noChangeArrowheads="1"/>
          </p:cNvSpPr>
          <p:nvPr/>
        </p:nvSpPr>
        <p:spPr bwMode="auto">
          <a:xfrm>
            <a:off x="415925" y="1956554"/>
            <a:ext cx="8132763" cy="646331"/>
          </a:xfrm>
          <a:prstGeom prst="rect">
            <a:avLst/>
          </a:prstGeom>
          <a:noFill/>
          <a:ln w="12700">
            <a:noFill/>
            <a:miter lim="800000"/>
            <a:headEnd/>
            <a:tailEnd/>
          </a:ln>
          <a:effectLst/>
        </p:spPr>
        <p:txBody>
          <a:bodyPr wrap="square">
            <a:prstTxWarp prst="textNoShape">
              <a:avLst/>
            </a:prstTxWarp>
            <a:spAutoFit/>
          </a:bodyPr>
          <a:lstStyle/>
          <a:p>
            <a:r>
              <a:rPr lang="en-US" b="1" dirty="0"/>
              <a:t>Left Hemisphere		</a:t>
            </a:r>
            <a:r>
              <a:rPr lang="en-US" b="1" dirty="0" smtClean="0"/>
              <a:t>						Right </a:t>
            </a:r>
            <a:r>
              <a:rPr lang="en-US" b="1" dirty="0"/>
              <a:t>Hemisphere</a:t>
            </a:r>
          </a:p>
          <a:p>
            <a:r>
              <a:rPr lang="en-US" b="1" dirty="0"/>
              <a:t>- relatively finer coding	</a:t>
            </a:r>
            <a:r>
              <a:rPr lang="en-US" b="1" dirty="0" smtClean="0"/>
              <a:t>				- </a:t>
            </a:r>
            <a:r>
              <a:rPr lang="en-US" b="1" dirty="0"/>
              <a:t>relatively coarser coding</a:t>
            </a:r>
          </a:p>
        </p:txBody>
      </p:sp>
      <p:sp>
        <p:nvSpPr>
          <p:cNvPr id="952339" name="Rectangle 19"/>
          <p:cNvSpPr>
            <a:spLocks noChangeArrowheads="1"/>
          </p:cNvSpPr>
          <p:nvPr/>
        </p:nvSpPr>
        <p:spPr bwMode="auto">
          <a:xfrm>
            <a:off x="374650" y="5638800"/>
            <a:ext cx="8340745" cy="923330"/>
          </a:xfrm>
          <a:prstGeom prst="rect">
            <a:avLst/>
          </a:prstGeom>
          <a:noFill/>
          <a:ln w="12700">
            <a:noFill/>
            <a:miter lim="800000"/>
            <a:headEnd/>
            <a:tailEnd/>
          </a:ln>
          <a:effectLst/>
        </p:spPr>
        <p:txBody>
          <a:bodyPr wrap="none">
            <a:prstTxWarp prst="textNoShape">
              <a:avLst/>
            </a:prstTxWarp>
            <a:spAutoFit/>
          </a:bodyPr>
          <a:lstStyle/>
          <a:p>
            <a:r>
              <a:rPr lang="en-US" b="1" dirty="0"/>
              <a:t>Better selection		</a:t>
            </a:r>
            <a:r>
              <a:rPr lang="en-US" b="1" dirty="0" smtClean="0"/>
              <a:t>						Weaker </a:t>
            </a:r>
            <a:r>
              <a:rPr lang="en-US" b="1" dirty="0"/>
              <a:t>activation; </a:t>
            </a:r>
          </a:p>
          <a:p>
            <a:r>
              <a:rPr lang="en-US" b="1" dirty="0"/>
              <a:t>Better at detecting, building </a:t>
            </a:r>
            <a:r>
              <a:rPr lang="en-US" b="1" dirty="0" smtClean="0"/>
              <a:t>					Better </a:t>
            </a:r>
            <a:r>
              <a:rPr lang="en-US" b="1" dirty="0"/>
              <a:t>at detecting, building</a:t>
            </a:r>
          </a:p>
          <a:p>
            <a:r>
              <a:rPr lang="en-US" b="1" dirty="0"/>
              <a:t>   close connections		</a:t>
            </a:r>
            <a:r>
              <a:rPr lang="en-US" b="1" dirty="0" smtClean="0"/>
              <a:t>					distant</a:t>
            </a:r>
            <a:r>
              <a:rPr lang="en-US" b="1" dirty="0"/>
              <a:t>, unusual </a:t>
            </a:r>
            <a:r>
              <a:rPr lang="en-US" b="1" dirty="0"/>
              <a:t>conxns</a:t>
            </a:r>
            <a:endParaRPr lang="en-US" b="1" dirty="0"/>
          </a:p>
        </p:txBody>
      </p:sp>
      <p:sp>
        <p:nvSpPr>
          <p:cNvPr id="20" name="Rectangle 19"/>
          <p:cNvSpPr/>
          <p:nvPr/>
        </p:nvSpPr>
        <p:spPr>
          <a:xfrm>
            <a:off x="969962" y="1125557"/>
            <a:ext cx="7578726" cy="830997"/>
          </a:xfrm>
          <a:prstGeom prst="rect">
            <a:avLst/>
          </a:prstGeom>
        </p:spPr>
        <p:txBody>
          <a:bodyPr wrap="square">
            <a:spAutoFit/>
          </a:bodyPr>
          <a:lstStyle/>
          <a:p>
            <a:r>
              <a:rPr lang="en-US" sz="2400" dirty="0" smtClean="0">
                <a:solidFill>
                  <a:schemeClr val="tx2"/>
                </a:solidFill>
              </a:rPr>
              <a:t>Beeman’s</a:t>
            </a:r>
            <a:r>
              <a:rPr lang="en-US" sz="2400" dirty="0" smtClean="0">
                <a:solidFill>
                  <a:schemeClr val="tx2"/>
                </a:solidFill>
              </a:rPr>
              <a:t>’ Theory of Asymmetric Dynamic </a:t>
            </a:r>
            <a:r>
              <a:rPr lang="en-US" sz="2400" dirty="0">
                <a:solidFill>
                  <a:schemeClr val="tx2"/>
                </a:solidFill>
              </a:rPr>
              <a:t>S</a:t>
            </a:r>
            <a:r>
              <a:rPr lang="en-US" sz="2400" dirty="0" smtClean="0">
                <a:solidFill>
                  <a:schemeClr val="tx2"/>
                </a:solidFill>
              </a:rPr>
              <a:t>emantic </a:t>
            </a:r>
            <a:r>
              <a:rPr lang="en-US" sz="2400" dirty="0">
                <a:solidFill>
                  <a:schemeClr val="tx2"/>
                </a:solidFill>
              </a:rPr>
              <a:t>F</a:t>
            </a:r>
            <a:r>
              <a:rPr lang="en-US" sz="2400" dirty="0" smtClean="0">
                <a:solidFill>
                  <a:schemeClr val="tx2"/>
                </a:solidFill>
              </a:rPr>
              <a:t>ields</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Asymmetrical </a:t>
            </a:r>
            <a:r>
              <a:rPr lang="en-US" dirty="0" smtClean="0">
                <a:solidFill>
                  <a:schemeClr val="tx2"/>
                </a:solidFill>
              </a:rPr>
              <a:t>dendritic</a:t>
            </a:r>
            <a:r>
              <a:rPr lang="en-US" dirty="0" smtClean="0">
                <a:solidFill>
                  <a:schemeClr val="tx2"/>
                </a:solidFill>
              </a:rPr>
              <a:t> branching in </a:t>
            </a:r>
            <a:r>
              <a:rPr lang="en-US" dirty="0" smtClean="0">
                <a:solidFill>
                  <a:schemeClr val="tx2"/>
                </a:solidFill>
              </a:rPr>
              <a:t>Broca’s</a:t>
            </a:r>
            <a:r>
              <a:rPr lang="en-US" dirty="0" smtClean="0">
                <a:solidFill>
                  <a:schemeClr val="tx2"/>
                </a:solidFill>
              </a:rPr>
              <a:t>, </a:t>
            </a:r>
            <a:r>
              <a:rPr lang="en-US" dirty="0" smtClean="0">
                <a:solidFill>
                  <a:schemeClr val="tx2"/>
                </a:solidFill>
              </a:rPr>
              <a:t>Wernicke’s</a:t>
            </a:r>
            <a:r>
              <a:rPr lang="en-US" dirty="0" smtClean="0">
                <a:solidFill>
                  <a:schemeClr val="tx2"/>
                </a:solidFill>
              </a:rPr>
              <a:t>, STG</a:t>
            </a:r>
            <a:r>
              <a:rPr lang="en-US" b="1" dirty="0" smtClean="0"/>
              <a:t/>
            </a:r>
            <a:br>
              <a:rPr lang="en-US" b="1" dirty="0" smtClean="0"/>
            </a:br>
            <a:endParaRPr lang="en-US" dirty="0"/>
          </a:p>
        </p:txBody>
      </p:sp>
      <p:sp>
        <p:nvSpPr>
          <p:cNvPr id="2" name="Content Placeholder 1"/>
          <p:cNvSpPr>
            <a:spLocks noGrp="1"/>
          </p:cNvSpPr>
          <p:nvPr>
            <p:ph idx="1"/>
          </p:nvPr>
        </p:nvSpPr>
        <p:spPr/>
        <p:txBody>
          <a:bodyPr/>
          <a:lstStyle/>
          <a:p>
            <a:endParaRPr lang="en-US" dirty="0"/>
          </a:p>
        </p:txBody>
      </p:sp>
      <p:pic>
        <p:nvPicPr>
          <p:cNvPr id="3" name="Picture 2"/>
          <p:cNvPicPr>
            <a:picLocks noChangeAspect="1"/>
          </p:cNvPicPr>
          <p:nvPr/>
        </p:nvPicPr>
        <p:blipFill>
          <a:blip r:embed="rId2"/>
          <a:stretch>
            <a:fillRect/>
          </a:stretch>
        </p:blipFill>
        <p:spPr>
          <a:xfrm>
            <a:off x="1443582" y="1600200"/>
            <a:ext cx="6919368" cy="437356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Left Hemisphere Differences in Insight Problem Solving:  Fiore &amp; Schooler,1997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8800" y="1518618"/>
            <a:ext cx="5537200" cy="4786931"/>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 between Global and Local Systems Vision</a:t>
            </a:r>
            <a:endParaRPr lang="en-US" dirty="0"/>
          </a:p>
        </p:txBody>
      </p:sp>
      <p:sp>
        <p:nvSpPr>
          <p:cNvPr id="3" name="Content Placeholder 2"/>
          <p:cNvSpPr>
            <a:spLocks noGrp="1"/>
          </p:cNvSpPr>
          <p:nvPr>
            <p:ph idx="1"/>
          </p:nvPr>
        </p:nvSpPr>
        <p:spPr/>
        <p:txBody>
          <a:bodyPr/>
          <a:lstStyle/>
          <a:p>
            <a:r>
              <a:rPr lang="en-US" dirty="0" smtClean="0"/>
              <a:t>Perceiving a faint star</a:t>
            </a:r>
          </a:p>
          <a:p>
            <a:endParaRPr lang="en-US" dirty="0"/>
          </a:p>
        </p:txBody>
      </p:sp>
      <p:pic>
        <p:nvPicPr>
          <p:cNvPr id="4" name="Picture 3" descr="stars.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752600" y="1600200"/>
            <a:ext cx="6061364" cy="7844118"/>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Trade-off between Global and Local Processing: Visual memory- Verbal Overshadowing</a:t>
            </a:r>
            <a:endParaRPr lang="en-US" sz="2400" dirty="0"/>
          </a:p>
        </p:txBody>
      </p:sp>
      <p:sp>
        <p:nvSpPr>
          <p:cNvPr id="3" name="Content Placeholder 2"/>
          <p:cNvSpPr>
            <a:spLocks noGrp="1"/>
          </p:cNvSpPr>
          <p:nvPr>
            <p:ph idx="1"/>
          </p:nvPr>
        </p:nvSpPr>
        <p:spPr/>
        <p:txBody>
          <a:bodyPr/>
          <a:lstStyle/>
          <a:p>
            <a:r>
              <a:rPr lang="en-US" b="1" dirty="0" smtClean="0"/>
              <a:t>Basic paradigm</a:t>
            </a:r>
          </a:p>
          <a:p>
            <a:pPr lvl="1"/>
            <a:r>
              <a:rPr lang="en-US" b="1" dirty="0" smtClean="0"/>
              <a:t>View a face</a:t>
            </a:r>
          </a:p>
          <a:p>
            <a:pPr lvl="1"/>
            <a:r>
              <a:rPr lang="en-US" b="1" dirty="0" smtClean="0"/>
              <a:t>Describe it or engage in an unrelated activity</a:t>
            </a:r>
          </a:p>
          <a:p>
            <a:pPr lvl="1"/>
            <a:r>
              <a:rPr lang="en-US" b="1" dirty="0" smtClean="0"/>
              <a:t>Line up</a:t>
            </a:r>
          </a:p>
          <a:p>
            <a:r>
              <a:rPr lang="en-US" b="1" dirty="0" smtClean="0"/>
              <a:t>Several reasons to predict verbal description should help</a:t>
            </a:r>
          </a:p>
          <a:p>
            <a:pPr lvl="1"/>
            <a:r>
              <a:rPr lang="en-US" b="1" dirty="0" smtClean="0"/>
              <a:t>Benefits of verbal rehearsal</a:t>
            </a:r>
          </a:p>
          <a:p>
            <a:pPr lvl="1"/>
            <a:r>
              <a:rPr lang="en-US" b="1" dirty="0" smtClean="0"/>
              <a:t>Value of language</a:t>
            </a:r>
          </a:p>
          <a:p>
            <a:r>
              <a:rPr lang="en-US" b="1" dirty="0" smtClean="0"/>
              <a:t>Nevertheless…..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5858" name="Rectangle 2"/>
          <p:cNvSpPr>
            <a:spLocks noGrp="1" noChangeArrowheads="1"/>
          </p:cNvSpPr>
          <p:nvPr>
            <p:ph type="body" idx="1"/>
          </p:nvPr>
        </p:nvSpPr>
        <p:spPr/>
        <p:txBody>
          <a:bodyPr/>
          <a:lstStyle/>
          <a:p>
            <a:endParaRPr lang="en-US" dirty="0"/>
          </a:p>
        </p:txBody>
      </p:sp>
      <p:pic>
        <p:nvPicPr>
          <p:cNvPr id="505859" name="Picture 3" descr="Johndean"/>
          <p:cNvPicPr>
            <a:picLocks noChangeAspect="1" noChangeArrowheads="1"/>
          </p:cNvPicPr>
          <p:nvPr/>
        </p:nvPicPr>
        <p:blipFill>
          <a:blip r:embed="rId3"/>
          <a:srcRect/>
          <a:stretch>
            <a:fillRect/>
          </a:stretch>
        </p:blipFill>
        <p:spPr bwMode="auto">
          <a:xfrm>
            <a:off x="2895600" y="990600"/>
            <a:ext cx="3657600" cy="5257800"/>
          </a:xfrm>
          <a:prstGeom prst="rect">
            <a:avLst/>
          </a:prstGeom>
          <a:noFill/>
        </p:spPr>
      </p:pic>
      <p:sp>
        <p:nvSpPr>
          <p:cNvPr id="505860" name="Rectangle 4"/>
          <p:cNvSpPr>
            <a:spLocks noGrp="1" noChangeArrowheads="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058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8" grpId="0" build="p"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Suddenly apparent alternative coherent representations</a:t>
            </a:r>
            <a:r>
              <a:rPr lang="en-US" dirty="0" smtClean="0"/>
              <a:t>: Insight</a:t>
            </a:r>
            <a:endParaRPr lang="en-US" dirty="0"/>
          </a:p>
        </p:txBody>
      </p:sp>
      <p:sp>
        <p:nvSpPr>
          <p:cNvPr id="3" name="Content Placeholder 2"/>
          <p:cNvSpPr>
            <a:spLocks noGrp="1"/>
          </p:cNvSpPr>
          <p:nvPr>
            <p:ph idx="1"/>
          </p:nvPr>
        </p:nvSpPr>
        <p:spPr/>
        <p:txBody>
          <a:bodyPr>
            <a:normAutofit/>
          </a:bodyPr>
          <a:lstStyle/>
          <a:p>
            <a:r>
              <a:rPr lang="en-US" dirty="0" smtClean="0"/>
              <a:t>Historical</a:t>
            </a:r>
          </a:p>
          <a:p>
            <a:pPr lvl="1"/>
            <a:r>
              <a:rPr lang="en-US" dirty="0" smtClean="0"/>
              <a:t>Archimedes volume of a crown</a:t>
            </a:r>
          </a:p>
          <a:p>
            <a:pPr lvl="1"/>
            <a:r>
              <a:rPr lang="en-US" dirty="0" smtClean="0"/>
              <a:t>Newton- Terrestrial vs. celestial motion</a:t>
            </a:r>
          </a:p>
          <a:p>
            <a:pPr lvl="1"/>
            <a:r>
              <a:rPr lang="en-US" dirty="0" smtClean="0"/>
              <a:t>Relativity- Gravity and acceleration are identical</a:t>
            </a:r>
          </a:p>
          <a:p>
            <a:r>
              <a:rPr lang="en-US" dirty="0" smtClean="0"/>
              <a:t>Everyday</a:t>
            </a:r>
          </a:p>
          <a:p>
            <a:pPr lvl="1"/>
            <a:r>
              <a:rPr lang="en-US" dirty="0" smtClean="0"/>
              <a:t>Humor</a:t>
            </a:r>
          </a:p>
          <a:p>
            <a:pPr lvl="2"/>
            <a:r>
              <a:rPr lang="en-US" dirty="0" smtClean="0"/>
              <a:t>Puns</a:t>
            </a:r>
          </a:p>
          <a:p>
            <a:pPr lvl="1"/>
            <a:r>
              <a:rPr lang="en-US" dirty="0" smtClean="0"/>
              <a:t>Insight problems</a:t>
            </a:r>
          </a:p>
          <a:p>
            <a:pPr lvl="2"/>
            <a:r>
              <a:rPr lang="en-US" dirty="0" smtClean="0"/>
              <a:t>Aha problems-  Metcalfe demonstration of suddenness</a:t>
            </a:r>
          </a:p>
          <a:p>
            <a:pPr lvl="2"/>
            <a:r>
              <a:rPr lang="en-US" dirty="0" smtClean="0"/>
              <a:t>Backward vs. forward reasoning</a:t>
            </a:r>
          </a:p>
          <a:p>
            <a:pPr lvl="3"/>
            <a:r>
              <a:rPr lang="en-US" dirty="0" smtClean="0"/>
              <a:t>Lilly 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endParaRPr lang="en-US" dirty="0"/>
          </a:p>
        </p:txBody>
      </p:sp>
      <p:sp>
        <p:nvSpPr>
          <p:cNvPr id="506883" name="Rectangle 3"/>
          <p:cNvSpPr>
            <a:spLocks noGrp="1" noChangeArrowheads="1"/>
          </p:cNvSpPr>
          <p:nvPr>
            <p:ph type="body"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068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7906" name="Rectangle 2"/>
          <p:cNvSpPr>
            <a:spLocks noGrp="1" noChangeArrowheads="1"/>
          </p:cNvSpPr>
          <p:nvPr>
            <p:ph type="body" idx="1"/>
          </p:nvPr>
        </p:nvSpPr>
        <p:spPr>
          <a:xfrm>
            <a:off x="0" y="0"/>
            <a:ext cx="9144000" cy="6858000"/>
          </a:xfrm>
        </p:spPr>
        <p:txBody>
          <a:bodyPr/>
          <a:lstStyle/>
          <a:p>
            <a:endParaRPr lang="en-US" dirty="0"/>
          </a:p>
        </p:txBody>
      </p:sp>
      <p:pic>
        <p:nvPicPr>
          <p:cNvPr id="507907" name="Picture 3" descr="johndeantest"/>
          <p:cNvPicPr>
            <a:picLocks noChangeAspect="1" noChangeArrowheads="1"/>
          </p:cNvPicPr>
          <p:nvPr/>
        </p:nvPicPr>
        <p:blipFill>
          <a:blip r:embed="rId3"/>
          <a:srcRect/>
          <a:stretch>
            <a:fillRect/>
          </a:stretch>
        </p:blipFill>
        <p:spPr bwMode="auto">
          <a:xfrm>
            <a:off x="1600200" y="1143000"/>
            <a:ext cx="5562600" cy="4489450"/>
          </a:xfrm>
          <a:prstGeom prst="rect">
            <a:avLst/>
          </a:prstGeom>
          <a:noFill/>
        </p:spPr>
      </p:pic>
      <p:sp>
        <p:nvSpPr>
          <p:cNvPr id="507908" name="Rectangle 4"/>
          <p:cNvSpPr>
            <a:spLocks noGrp="1" noChangeArrowheads="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079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6" grpId="0" build="p"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9954" name="Rectangle 2"/>
          <p:cNvSpPr>
            <a:spLocks noGrp="1" noChangeArrowheads="1"/>
          </p:cNvSpPr>
          <p:nvPr>
            <p:ph type="ctrTitle"/>
          </p:nvPr>
        </p:nvSpPr>
        <p:spPr>
          <a:xfrm>
            <a:off x="774700" y="152400"/>
            <a:ext cx="7735888" cy="609600"/>
          </a:xfrm>
        </p:spPr>
        <p:txBody>
          <a:bodyPr/>
          <a:lstStyle/>
          <a:p>
            <a:r>
              <a:rPr lang="en-US" sz="2000" dirty="0"/>
              <a:t>Face and Statement Recognition Accuracy </a:t>
            </a:r>
            <a:br>
              <a:rPr lang="en-US" sz="2000" dirty="0"/>
            </a:br>
            <a:r>
              <a:rPr lang="en-US" sz="1400" dirty="0"/>
              <a:t>Schooler &amp; </a:t>
            </a:r>
            <a:r>
              <a:rPr lang="en-US" sz="1400" dirty="0"/>
              <a:t>Engstler</a:t>
            </a:r>
            <a:r>
              <a:rPr lang="en-US" sz="1400" dirty="0"/>
              <a:t>-Schooler, 1990</a:t>
            </a:r>
          </a:p>
        </p:txBody>
      </p:sp>
      <p:sp>
        <p:nvSpPr>
          <p:cNvPr id="509955" name="Rectangle 3"/>
          <p:cNvSpPr>
            <a:spLocks noGrp="1" noChangeArrowheads="1"/>
          </p:cNvSpPr>
          <p:nvPr>
            <p:ph type="subTitle" idx="1"/>
          </p:nvPr>
        </p:nvSpPr>
        <p:spPr>
          <a:xfrm>
            <a:off x="1195388" y="3124200"/>
            <a:ext cx="6400800" cy="1752600"/>
          </a:xfrm>
        </p:spPr>
        <p:txBody>
          <a:bodyPr/>
          <a:lstStyle/>
          <a:p>
            <a:pPr lvl="1"/>
            <a:endParaRPr lang="en-US" dirty="0"/>
          </a:p>
        </p:txBody>
      </p:sp>
      <p:graphicFrame>
        <p:nvGraphicFramePr>
          <p:cNvPr id="509956" name="Object 4"/>
          <p:cNvGraphicFramePr>
            <a:graphicFrameLocks noChangeAspect="1"/>
          </p:cNvGraphicFramePr>
          <p:nvPr/>
        </p:nvGraphicFramePr>
        <p:xfrm>
          <a:off x="1065213" y="1446213"/>
          <a:ext cx="6605587" cy="4406900"/>
        </p:xfrm>
        <a:graphic>
          <a:graphicData uri="http://schemas.openxmlformats.org/presentationml/2006/ole">
            <p:oleObj spid="_x0000_s164866" name="Chart" r:id="rId4" imgW="6604000" imgH="4406900" progId="MSGraph.Chart.8">
              <p:embed followColorScheme="full"/>
            </p:oleObj>
          </a:graphicData>
        </a:graphic>
      </p:graphicFrame>
      <p:sp>
        <p:nvSpPr>
          <p:cNvPr id="509957" name="Text Box 5"/>
          <p:cNvSpPr txBox="1">
            <a:spLocks noChangeArrowheads="1"/>
          </p:cNvSpPr>
          <p:nvPr/>
        </p:nvSpPr>
        <p:spPr bwMode="auto">
          <a:xfrm rot="-5400000">
            <a:off x="459581" y="3350419"/>
            <a:ext cx="1793875" cy="274638"/>
          </a:xfrm>
          <a:prstGeom prst="rect">
            <a:avLst/>
          </a:prstGeom>
          <a:noFill/>
          <a:ln w="12700">
            <a:noFill/>
            <a:miter lim="800000"/>
            <a:headEnd/>
            <a:tailEnd/>
          </a:ln>
          <a:effectLst/>
        </p:spPr>
        <p:txBody>
          <a:bodyPr>
            <a:prstTxWarp prst="textNoShape">
              <a:avLst/>
            </a:prstTxWarp>
            <a:spAutoFit/>
          </a:bodyPr>
          <a:lstStyle/>
          <a:p>
            <a:r>
              <a:rPr lang="en-US" sz="1200" b="1" dirty="0">
                <a:latin typeface="Times New Roman" pitchFamily="-65" charset="0"/>
              </a:rPr>
              <a:t>Mean Percent Correct</a:t>
            </a:r>
            <a:endParaRPr lang="en-US" dirty="0">
              <a:latin typeface="Times New Roman"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099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utoUpdateAnimBg="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 between between Global and Local: Visual</a:t>
            </a:r>
            <a:r>
              <a:rPr lang="en-US" baseline="0" dirty="0" smtClean="0"/>
              <a:t> memory</a:t>
            </a:r>
            <a:endParaRPr lang="en-US" dirty="0"/>
          </a:p>
        </p:txBody>
      </p:sp>
      <p:sp>
        <p:nvSpPr>
          <p:cNvPr id="3" name="Content Placeholder 2"/>
          <p:cNvSpPr>
            <a:spLocks noGrp="1"/>
          </p:cNvSpPr>
          <p:nvPr>
            <p:ph idx="1"/>
          </p:nvPr>
        </p:nvSpPr>
        <p:spPr/>
        <p:txBody>
          <a:bodyPr/>
          <a:lstStyle/>
          <a:p>
            <a:r>
              <a:rPr lang="en-US" dirty="0" smtClean="0"/>
              <a:t>Macrae</a:t>
            </a:r>
            <a:r>
              <a:rPr lang="en-US" dirty="0" smtClean="0"/>
              <a:t> &amp; </a:t>
            </a:r>
            <a:r>
              <a:rPr lang="en-US" dirty="0" smtClean="0"/>
              <a:t>Lewis (2004) </a:t>
            </a:r>
            <a:r>
              <a:rPr lang="en-US" dirty="0" smtClean="0"/>
              <a:t>e</a:t>
            </a:r>
            <a:r>
              <a:rPr lang="en-US" dirty="0" smtClean="0"/>
              <a:t>xamined impact of Alternative Global Local Focus on face recognition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p:txBody>
          <a:bodyPr/>
          <a:lstStyle/>
          <a:p>
            <a:r>
              <a:rPr lang="en-US" dirty="0"/>
              <a:t>Examples of Navon Figures</a:t>
            </a:r>
          </a:p>
        </p:txBody>
      </p:sp>
      <p:pic>
        <p:nvPicPr>
          <p:cNvPr id="812036" name="Picture 4"/>
          <p:cNvPicPr>
            <a:picLocks noChangeAspect="1" noChangeArrowheads="1"/>
          </p:cNvPicPr>
          <p:nvPr>
            <p:ph type="body" idx="1"/>
          </p:nvPr>
        </p:nvPicPr>
        <p:blipFill>
          <a:blip r:embed="rId3"/>
          <a:srcRect/>
          <a:stretch>
            <a:fillRect/>
          </a:stretch>
        </p:blipFill>
        <p:spPr>
          <a:xfrm>
            <a:off x="1066800" y="2057400"/>
            <a:ext cx="2241550" cy="3352800"/>
          </a:xfrm>
          <a:noFill/>
          <a:ln/>
        </p:spPr>
      </p:pic>
      <p:pic>
        <p:nvPicPr>
          <p:cNvPr id="812037" name="Picture 5"/>
          <p:cNvPicPr>
            <a:picLocks noChangeAspect="1" noChangeArrowheads="1"/>
          </p:cNvPicPr>
          <p:nvPr/>
        </p:nvPicPr>
        <p:blipFill>
          <a:blip r:embed="rId4"/>
          <a:srcRect/>
          <a:stretch>
            <a:fillRect/>
          </a:stretch>
        </p:blipFill>
        <p:spPr bwMode="auto">
          <a:xfrm>
            <a:off x="5181600" y="2133600"/>
            <a:ext cx="1998663" cy="3325813"/>
          </a:xfrm>
          <a:prstGeom prst="rect">
            <a:avLst/>
          </a:prstGeom>
          <a:noFill/>
          <a:ln w="127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2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dirty="0"/>
              <a:t>Face Recognition Performance </a:t>
            </a:r>
            <a:br>
              <a:rPr lang="en-US" dirty="0"/>
            </a:br>
            <a:r>
              <a:rPr lang="en-US" dirty="0"/>
              <a:t>Macrae</a:t>
            </a:r>
            <a:r>
              <a:rPr lang="en-US" dirty="0"/>
              <a:t> &amp; Lewis (2003)  </a:t>
            </a:r>
          </a:p>
        </p:txBody>
      </p:sp>
      <p:graphicFrame>
        <p:nvGraphicFramePr>
          <p:cNvPr id="830467" name="Object 3"/>
          <p:cNvGraphicFramePr>
            <a:graphicFrameLocks noChangeAspect="1"/>
          </p:cNvGraphicFramePr>
          <p:nvPr>
            <p:ph type="body" idx="1"/>
          </p:nvPr>
        </p:nvGraphicFramePr>
        <p:xfrm>
          <a:off x="228600" y="1981200"/>
          <a:ext cx="8534400" cy="3876675"/>
        </p:xfrm>
        <a:graphic>
          <a:graphicData uri="http://schemas.openxmlformats.org/presentationml/2006/ole">
            <p:oleObj spid="_x0000_s270338" name="Worksheet" r:id="rId4" imgW="7798308" imgH="354330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67">
                                            <p:oleChartEl type="series" lvl="1"/>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30467" grpId="0" bld="series"/>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dirty="0" smtClean="0"/>
              <a:t>Trade-off between global/local in Insight.  Verbal Overshadowing (Schooler et al 1993)</a:t>
            </a:r>
            <a:endParaRPr lang="en-US" b="0" dirty="0"/>
          </a:p>
        </p:txBody>
      </p:sp>
      <p:sp>
        <p:nvSpPr>
          <p:cNvPr id="925699" name="Rectangle 3"/>
          <p:cNvSpPr>
            <a:spLocks noGrp="1" noChangeArrowheads="1"/>
          </p:cNvSpPr>
          <p:nvPr>
            <p:ph type="body" idx="1"/>
          </p:nvPr>
        </p:nvSpPr>
        <p:spPr/>
        <p:txBody>
          <a:bodyPr>
            <a:normAutofit fontScale="92500" lnSpcReduction="10000"/>
          </a:bodyPr>
          <a:lstStyle/>
          <a:p>
            <a:r>
              <a:rPr lang="en-US" b="1" dirty="0"/>
              <a:t>Insight</a:t>
            </a:r>
          </a:p>
          <a:p>
            <a:pPr lvl="1"/>
            <a:r>
              <a:rPr lang="en-US" b="1" dirty="0"/>
              <a:t>A dealer in antique coins got an offer to buy a beautiful bronze coin.  The coin had an emperors head on one side and the date 544 BC stamped on the other.  The dealer examined the coin, but instead of buying it, he called the police. Why?</a:t>
            </a:r>
          </a:p>
          <a:p>
            <a:r>
              <a:rPr lang="en-US" b="1" dirty="0"/>
              <a:t>Non-Insight</a:t>
            </a:r>
          </a:p>
          <a:p>
            <a:pPr lvl="1"/>
            <a:r>
              <a:rPr lang="en-US" b="1" dirty="0"/>
              <a:t>The police were convinced that either A,B,C, or D had committed a crime.  Each of the suspects, in turn, made a statement, but only one of the four statements was true.  Who is telling the true and who committed the crime.</a:t>
            </a:r>
          </a:p>
          <a:p>
            <a:pPr lvl="2"/>
            <a:r>
              <a:rPr lang="en-US" b="1" dirty="0"/>
              <a:t>A said, “I didn’t do it”</a:t>
            </a:r>
          </a:p>
          <a:p>
            <a:pPr lvl="2"/>
            <a:r>
              <a:rPr lang="en-US" b="1" dirty="0"/>
              <a:t>B said “A is lying”</a:t>
            </a:r>
          </a:p>
          <a:p>
            <a:pPr lvl="2"/>
            <a:r>
              <a:rPr lang="en-US" b="1" dirty="0"/>
              <a:t>C said “B is lying”</a:t>
            </a:r>
          </a:p>
          <a:p>
            <a:pPr lvl="2"/>
            <a:r>
              <a:rPr lang="en-US" b="1" dirty="0"/>
              <a:t>D said “B did it”</a:t>
            </a:r>
          </a:p>
          <a:p>
            <a:r>
              <a:rPr lang="en-US" b="1" dirty="0"/>
              <a:t>B is telling the truth, A committed the crime.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5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25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25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25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25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256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256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2569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56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925699">
                                            <p:txEl>
                                              <p:pRg st="0" end="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2569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925699">
                                            <p:txEl>
                                              <p:pRg st="2" end="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925699">
                                            <p:txEl>
                                              <p:pRg st="3" end="3"/>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925699">
                                            <p:txEl>
                                              <p:pRg st="4" end="4"/>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925699">
                                            <p:txEl>
                                              <p:pRg st="5" end="5"/>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925699">
                                            <p:txEl>
                                              <p:pRg st="6" end="6"/>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92569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9256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9" grpId="0" build="p" autoUpdateAnimBg="0"/>
      <p:bldP spid="925699" grpId="1"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933450" y="1293813"/>
            <a:ext cx="7735888" cy="609600"/>
          </a:xfrm>
        </p:spPr>
        <p:txBody>
          <a:bodyPr/>
          <a:lstStyle/>
          <a:p>
            <a:r>
              <a:rPr lang="en-US" dirty="0"/>
              <a:t>The Effects of Verbalization on Problem Solving </a:t>
            </a:r>
            <a:br>
              <a:rPr lang="en-US" dirty="0"/>
            </a:br>
            <a:r>
              <a:rPr lang="en-US" sz="1400" dirty="0"/>
              <a:t>Schooler, </a:t>
            </a:r>
            <a:r>
              <a:rPr lang="en-US" sz="1400" dirty="0"/>
              <a:t>Ohlsson</a:t>
            </a:r>
            <a:r>
              <a:rPr lang="en-US" sz="1400" dirty="0"/>
              <a:t> &amp; Brooks, 1993</a:t>
            </a:r>
          </a:p>
        </p:txBody>
      </p:sp>
      <p:sp>
        <p:nvSpPr>
          <p:cNvPr id="926723" name="Rectangle 3"/>
          <p:cNvSpPr>
            <a:spLocks noGrp="1" noChangeArrowheads="1"/>
          </p:cNvSpPr>
          <p:nvPr>
            <p:ph type="subTitle" idx="1"/>
          </p:nvPr>
        </p:nvSpPr>
        <p:spPr>
          <a:xfrm>
            <a:off x="1195388" y="3124200"/>
            <a:ext cx="6400800" cy="1752600"/>
          </a:xfrm>
        </p:spPr>
        <p:txBody>
          <a:bodyPr/>
          <a:lstStyle/>
          <a:p>
            <a:endParaRPr lang="en-US" dirty="0"/>
          </a:p>
        </p:txBody>
      </p:sp>
      <p:graphicFrame>
        <p:nvGraphicFramePr>
          <p:cNvPr id="926724" name="Object 4"/>
          <p:cNvGraphicFramePr>
            <a:graphicFrameLocks noChangeAspect="1"/>
          </p:cNvGraphicFramePr>
          <p:nvPr/>
        </p:nvGraphicFramePr>
        <p:xfrm>
          <a:off x="990600" y="2101850"/>
          <a:ext cx="6605588" cy="4406900"/>
        </p:xfrm>
        <a:graphic>
          <a:graphicData uri="http://schemas.openxmlformats.org/presentationml/2006/ole">
            <p:oleObj spid="_x0000_s155650" name="Chart" r:id="rId4" imgW="6604000" imgH="4406900" progId="MSGraph.Chart.8">
              <p:embed followColorScheme="full"/>
            </p:oleObj>
          </a:graphicData>
        </a:graphic>
      </p:graphicFrame>
      <p:sp>
        <p:nvSpPr>
          <p:cNvPr id="926725" name="Text Box 5"/>
          <p:cNvSpPr txBox="1">
            <a:spLocks noChangeArrowheads="1"/>
          </p:cNvSpPr>
          <p:nvPr/>
        </p:nvSpPr>
        <p:spPr bwMode="auto">
          <a:xfrm>
            <a:off x="593725" y="2555875"/>
            <a:ext cx="4587875" cy="457200"/>
          </a:xfrm>
          <a:prstGeom prst="rect">
            <a:avLst/>
          </a:prstGeom>
          <a:noFill/>
          <a:ln w="12700">
            <a:noFill/>
            <a:miter lim="800000"/>
            <a:headEnd/>
            <a:tailEnd/>
          </a:ln>
          <a:effectLst/>
        </p:spPr>
        <p:txBody>
          <a:bodyPr>
            <a:prstTxWarp prst="textNoShape">
              <a:avLst/>
            </a:prstTxWarp>
            <a:spAutoFit/>
          </a:bodyPr>
          <a:lstStyle/>
          <a:p>
            <a:endParaRPr lang="en-US" dirty="0">
              <a:latin typeface="Times New Roman" pitchFamily="-65" charset="0"/>
            </a:endParaRPr>
          </a:p>
        </p:txBody>
      </p:sp>
      <p:sp>
        <p:nvSpPr>
          <p:cNvPr id="926726" name="Text Box 6"/>
          <p:cNvSpPr txBox="1">
            <a:spLocks noChangeArrowheads="1"/>
          </p:cNvSpPr>
          <p:nvPr/>
        </p:nvSpPr>
        <p:spPr bwMode="auto">
          <a:xfrm rot="-5400000">
            <a:off x="-253206" y="3288506"/>
            <a:ext cx="2647950" cy="274638"/>
          </a:xfrm>
          <a:prstGeom prst="rect">
            <a:avLst/>
          </a:prstGeom>
          <a:noFill/>
          <a:ln w="12700">
            <a:noFill/>
            <a:miter lim="800000"/>
            <a:headEnd/>
            <a:tailEnd/>
          </a:ln>
          <a:effectLst/>
        </p:spPr>
        <p:txBody>
          <a:bodyPr wrap="none">
            <a:prstTxWarp prst="textNoShape">
              <a:avLst/>
            </a:prstTxWarp>
            <a:spAutoFit/>
          </a:bodyPr>
          <a:lstStyle/>
          <a:p>
            <a:r>
              <a:rPr lang="en-US" sz="1200" b="1" dirty="0">
                <a:latin typeface="Times New Roman" pitchFamily="-65" charset="0"/>
              </a:rPr>
              <a:t>Mean Percentage of Problems Solved</a:t>
            </a:r>
            <a:endParaRPr lang="en-US" dirty="0">
              <a:latin typeface="Times New Roman"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926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3" grpId="0" build="p" autoUpdateAnimBg="0"/>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 between between Global and Local: Insight-   Temporal Construal</a:t>
            </a:r>
            <a:endParaRPr lang="en-US" dirty="0"/>
          </a:p>
        </p:txBody>
      </p:sp>
      <p:sp>
        <p:nvSpPr>
          <p:cNvPr id="3" name="Content Placeholder 2"/>
          <p:cNvSpPr>
            <a:spLocks noGrp="1"/>
          </p:cNvSpPr>
          <p:nvPr>
            <p:ph idx="1"/>
          </p:nvPr>
        </p:nvSpPr>
        <p:spPr/>
        <p:txBody>
          <a:bodyPr/>
          <a:lstStyle/>
          <a:p>
            <a:r>
              <a:rPr lang="en-US" dirty="0" smtClean="0"/>
              <a:t>Forster, et al 2004</a:t>
            </a:r>
          </a:p>
          <a:p>
            <a:r>
              <a:rPr lang="en-US" dirty="0" smtClean="0"/>
              <a:t>Imagine yourself tomorrow </a:t>
            </a:r>
            <a:r>
              <a:rPr lang="en-US" dirty="0" err="1" smtClean="0"/>
              <a:t>vs</a:t>
            </a:r>
            <a:r>
              <a:rPr lang="en-US" dirty="0" smtClean="0"/>
              <a:t> a year from now</a:t>
            </a:r>
            <a:endParaRPr lang="en-US" dirty="0"/>
          </a:p>
        </p:txBody>
      </p:sp>
      <p:pic>
        <p:nvPicPr>
          <p:cNvPr id="4" name="Picture 3"/>
          <p:cNvPicPr>
            <a:picLocks noChangeAspect="1"/>
          </p:cNvPicPr>
          <p:nvPr/>
        </p:nvPicPr>
        <p:blipFill>
          <a:blip r:embed="rId2"/>
          <a:stretch>
            <a:fillRect/>
          </a:stretch>
        </p:blipFill>
        <p:spPr>
          <a:xfrm>
            <a:off x="381000" y="2667000"/>
            <a:ext cx="8364537" cy="34380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Recognizing additional dimensions</a:t>
            </a:r>
            <a:br>
              <a:rPr lang="en-US" dirty="0" smtClean="0"/>
            </a:br>
            <a:r>
              <a:rPr lang="en-US" dirty="0" smtClean="0"/>
              <a:t>V</a:t>
            </a:r>
            <a:r>
              <a:rPr lang="en-US" dirty="0" smtClean="0"/>
              <a:t>ision:  The Magic Eye</a:t>
            </a:r>
            <a:endParaRPr lang="en-US" dirty="0"/>
          </a:p>
        </p:txBody>
      </p:sp>
      <p:sp>
        <p:nvSpPr>
          <p:cNvPr id="3" name="Content Placeholder 2"/>
          <p:cNvSpPr>
            <a:spLocks noGrp="1"/>
          </p:cNvSpPr>
          <p:nvPr>
            <p:ph idx="1"/>
          </p:nvPr>
        </p:nvSpPr>
        <p:spPr/>
        <p:txBody>
          <a:bodyPr/>
          <a:lstStyle/>
          <a:p>
            <a:r>
              <a:rPr lang="en-US" dirty="0" smtClean="0"/>
              <a:t>A particularly profound alternative coherent representation</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 &amp; Carroll 2008 </a:t>
            </a:r>
            <a:endParaRPr lang="en-US" dirty="0"/>
          </a:p>
        </p:txBody>
      </p:sp>
      <p:sp>
        <p:nvSpPr>
          <p:cNvPr id="3" name="Content Placeholder 2"/>
          <p:cNvSpPr>
            <a:spLocks noGrp="1"/>
          </p:cNvSpPr>
          <p:nvPr>
            <p:ph idx="1"/>
          </p:nvPr>
        </p:nvSpPr>
        <p:spPr/>
        <p:txBody>
          <a:bodyPr/>
          <a:lstStyle/>
          <a:p>
            <a:r>
              <a:rPr lang="en-US" dirty="0" smtClean="0"/>
              <a:t>Temporal construal’s simultaneous impact on</a:t>
            </a:r>
          </a:p>
          <a:p>
            <a:pPr lvl="3"/>
            <a:r>
              <a:rPr lang="en-US" dirty="0" smtClean="0"/>
              <a:t>Insight (replicating Forster et al)</a:t>
            </a:r>
          </a:p>
          <a:p>
            <a:pPr lvl="3">
              <a:buNone/>
            </a:pPr>
            <a:endParaRPr lang="en-US" dirty="0" smtClean="0"/>
          </a:p>
          <a:p>
            <a:pPr lvl="3"/>
            <a:endParaRPr lang="en-US" dirty="0" smtClean="0"/>
          </a:p>
          <a:p>
            <a:pPr lvl="3"/>
            <a:endParaRPr lang="en-US" dirty="0" smtClean="0"/>
          </a:p>
          <a:p>
            <a:pPr lvl="3"/>
            <a:endParaRPr lang="en-US" dirty="0" smtClean="0"/>
          </a:p>
          <a:p>
            <a:pPr lvl="3"/>
            <a:endParaRPr lang="en-US" dirty="0" smtClean="0"/>
          </a:p>
          <a:p>
            <a:pPr lvl="3"/>
            <a:endParaRPr lang="en-US" dirty="0" smtClean="0"/>
          </a:p>
          <a:p>
            <a:pPr lvl="3"/>
            <a:r>
              <a:rPr lang="en-US" dirty="0" smtClean="0"/>
              <a:t>Verbal overshadowing in face recognition</a:t>
            </a:r>
          </a:p>
        </p:txBody>
      </p:sp>
      <p:pic>
        <p:nvPicPr>
          <p:cNvPr id="4" name="Picture 3"/>
          <p:cNvPicPr>
            <a:picLocks noChangeAspect="1"/>
          </p:cNvPicPr>
          <p:nvPr/>
        </p:nvPicPr>
        <p:blipFill>
          <a:blip r:embed="rId2"/>
          <a:stretch>
            <a:fillRect/>
          </a:stretch>
        </p:blipFill>
        <p:spPr>
          <a:xfrm>
            <a:off x="387350" y="4419600"/>
            <a:ext cx="8062913" cy="1917756"/>
          </a:xfrm>
          <a:prstGeom prst="rect">
            <a:avLst/>
          </a:prstGeom>
        </p:spPr>
      </p:pic>
      <p:pic>
        <p:nvPicPr>
          <p:cNvPr id="5" name="Picture 4"/>
          <p:cNvPicPr>
            <a:picLocks noChangeAspect="1"/>
          </p:cNvPicPr>
          <p:nvPr/>
        </p:nvPicPr>
        <p:blipFill>
          <a:blip r:embed="rId3"/>
          <a:stretch>
            <a:fillRect/>
          </a:stretch>
        </p:blipFill>
        <p:spPr>
          <a:xfrm>
            <a:off x="387350" y="1905000"/>
            <a:ext cx="7975600" cy="154988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Yeomans</a:t>
            </a:r>
            <a:r>
              <a:rPr lang="en-US" dirty="0" smtClean="0"/>
              <a:t>, Chin, &amp; Schooler in prep</a:t>
            </a:r>
            <a:endParaRPr lang="en-US" dirty="0"/>
          </a:p>
        </p:txBody>
      </p:sp>
      <p:sp>
        <p:nvSpPr>
          <p:cNvPr id="3" name="Content Placeholder 2"/>
          <p:cNvSpPr>
            <a:spLocks noGrp="1"/>
          </p:cNvSpPr>
          <p:nvPr>
            <p:ph idx="1"/>
          </p:nvPr>
        </p:nvSpPr>
        <p:spPr/>
        <p:txBody>
          <a:bodyPr/>
          <a:lstStyle/>
          <a:p>
            <a:endParaRPr lang="en-US" dirty="0" smtClean="0"/>
          </a:p>
          <a:p>
            <a:r>
              <a:rPr lang="en-US" dirty="0" smtClean="0"/>
              <a:t>Examined the impact of Navon manipulation on insight problem solving and hemispheric activation</a:t>
            </a:r>
          </a:p>
          <a:p>
            <a:r>
              <a:rPr lang="en-US" dirty="0" smtClean="0"/>
              <a:t>Activation assessed by a line bisection task </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0" y="0"/>
            <a:ext cx="9144000" cy="6856560"/>
          </a:xfrm>
          <a:prstGeom prst="rect">
            <a:avLst/>
          </a:prstGeom>
          <a:noFill/>
          <a:ln w="9525">
            <a:noFill/>
            <a:round/>
            <a:headEnd/>
            <a:tailEnd/>
          </a:ln>
          <a:effectLst/>
        </p:spPr>
      </p:pic>
      <p:sp>
        <p:nvSpPr>
          <p:cNvPr id="13314" name="Rectangle 2"/>
          <p:cNvSpPr>
            <a:spLocks noGrp="1" noChangeArrowheads="1"/>
          </p:cNvSpPr>
          <p:nvPr>
            <p:ph type="title"/>
          </p:nvPr>
        </p:nvSpPr>
        <p:spPr>
          <a:xfrm>
            <a:off x="672481" y="164178"/>
            <a:ext cx="7800480" cy="521335"/>
          </a:xfrm>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000000"/>
                </a:solidFill>
                <a:effectLst>
                  <a:outerShdw blurRad="38100" dist="38100" dir="2700000" algn="tl">
                    <a:srgbClr val="FFFFFF"/>
                  </a:outerShdw>
                </a:effectLst>
                <a:latin typeface="Arial Black" pitchFamily="-65" charset="0"/>
              </a:rPr>
              <a:t>Insight Problem Performance</a:t>
            </a:r>
          </a:p>
        </p:txBody>
      </p:sp>
      <p:pic>
        <p:nvPicPr>
          <p:cNvPr id="13315" name="Picture 3"/>
          <p:cNvPicPr>
            <a:picLocks noChangeAspect="1" noChangeArrowheads="1"/>
          </p:cNvPicPr>
          <p:nvPr/>
        </p:nvPicPr>
        <p:blipFill>
          <a:blip r:embed="rId4"/>
          <a:srcRect/>
          <a:stretch>
            <a:fillRect/>
          </a:stretch>
        </p:blipFill>
        <p:spPr bwMode="auto">
          <a:xfrm>
            <a:off x="0" y="620706"/>
            <a:ext cx="9144000" cy="1968686"/>
          </a:xfrm>
          <a:prstGeom prst="rect">
            <a:avLst/>
          </a:prstGeom>
          <a:noFill/>
          <a:ln w="9525">
            <a:noFill/>
            <a:round/>
            <a:headEnd/>
            <a:tailEnd/>
          </a:ln>
          <a:effectLst/>
        </p:spPr>
      </p:pic>
      <p:pic>
        <p:nvPicPr>
          <p:cNvPr id="13316" name="Picture 4"/>
          <p:cNvPicPr>
            <a:picLocks noChangeAspect="1" noChangeArrowheads="1"/>
          </p:cNvPicPr>
          <p:nvPr/>
        </p:nvPicPr>
        <p:blipFill>
          <a:blip r:embed="rId5"/>
          <a:srcRect/>
          <a:stretch>
            <a:fillRect/>
          </a:stretch>
        </p:blipFill>
        <p:spPr bwMode="auto">
          <a:xfrm>
            <a:off x="1370880" y="2322965"/>
            <a:ext cx="5748480" cy="3914331"/>
          </a:xfrm>
          <a:prstGeom prst="rect">
            <a:avLst/>
          </a:prstGeom>
          <a:noFill/>
          <a:ln w="9525">
            <a:noFill/>
            <a:round/>
            <a:headEnd/>
            <a:tailEnd/>
          </a:ln>
          <a:effectLst/>
        </p:spPr>
      </p:pic>
      <p:sp>
        <p:nvSpPr>
          <p:cNvPr id="13317" name="Text Box 5"/>
          <p:cNvSpPr txBox="1">
            <a:spLocks noChangeArrowheads="1"/>
          </p:cNvSpPr>
          <p:nvPr/>
        </p:nvSpPr>
        <p:spPr bwMode="auto">
          <a:xfrm>
            <a:off x="6107040" y="2841419"/>
            <a:ext cx="685440" cy="783442"/>
          </a:xfrm>
          <a:prstGeom prst="rect">
            <a:avLst/>
          </a:prstGeom>
          <a:noFill/>
          <a:ln w="9525">
            <a:noFill/>
            <a:round/>
            <a:headEnd/>
            <a:tailEnd/>
          </a:ln>
          <a:effectLst/>
        </p:spPr>
        <p:txBody>
          <a:bodyPr lIns="0" tIns="0" rIns="0" bIns="0" anchor="ctr">
            <a:prstTxWarp prst="textNoShape">
              <a:avLst/>
            </a:prstTxWarp>
          </a:bodyPr>
          <a:lstStyle/>
          <a:p>
            <a:pPr algn="ct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6500" b="1" dirty="0">
                <a:solidFill>
                  <a:srgbClr val="333333"/>
                </a:solidFill>
                <a:latin typeface="Arial" pitchFamily="-65" charset="0"/>
                <a:ea typeface="Lucida Sans Unicode" pitchFamily="-65" charset="-52"/>
                <a:cs typeface="Lucida Sans Unicode" pitchFamily="-65" charset="-52"/>
              </a:rPr>
              <a:t>*</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100000">
                                          <p:val>
                                            <p:strVal val="0-#ppt_w/2"/>
                                          </p:val>
                                        </p:tav>
                                        <p:tav tm="100000">
                                          <p:val>
                                            <p:strVal val="#ppt_x"/>
                                          </p:val>
                                        </p:tav>
                                      </p:tavLst>
                                    </p:anim>
                                    <p:anim calcmode="lin" valueType="num">
                                      <p:cBhvr>
                                        <p:cTn id="8" dur="1000" fill="hold"/>
                                        <p:tgtEl>
                                          <p:spTgt spid="13314"/>
                                        </p:tgtEl>
                                        <p:attrNameLst>
                                          <p:attrName>ppt_y</p:attrName>
                                        </p:attrNameLst>
                                      </p:cBhvr>
                                      <p:tavLst>
                                        <p:tav tm="100000">
                                          <p:val>
                                            <p:strVal val="#ppt_y"/>
                                          </p:val>
                                        </p:tav>
                                        <p:tav tm="100000">
                                          <p:val>
                                            <p:strVal val="#ppt_y"/>
                                          </p:val>
                                        </p:tav>
                                      </p:tavLst>
                                    </p:anim>
                                  </p:childTnLst>
                                </p:cTn>
                              </p:par>
                            </p:childTnLst>
                          </p:cTn>
                        </p:par>
                        <p:par>
                          <p:cTn id="9" fill="hold">
                            <p:stCondLst>
                              <p:cond delay="1000"/>
                            </p:stCondLst>
                            <p:childTnLst>
                              <p:par>
                                <p:cTn id="10" presetID="10" presetClass="entr" fill="hold" nodeType="afterEffect">
                                  <p:stCondLst>
                                    <p:cond delay="0"/>
                                  </p:stCondLst>
                                  <p:childTnLst>
                                    <p:set>
                                      <p:cBhvr additive="repl">
                                        <p:cTn id="11" dur="1" fill="hold">
                                          <p:stCondLst>
                                            <p:cond delay="0"/>
                                          </p:stCondLst>
                                        </p:cTn>
                                        <p:tgtEl>
                                          <p:spTgt spid="13316"/>
                                        </p:tgtEl>
                                        <p:attrNameLst>
                                          <p:attrName>style.visibility</p:attrName>
                                        </p:attrNameLst>
                                      </p:cBhvr>
                                      <p:to>
                                        <p:strVal val="visible"/>
                                      </p:to>
                                    </p:set>
                                    <p:animEffect transition="in" filter="fade">
                                      <p:cBhvr additive="repl">
                                        <p:cTn id="12" dur="2000"/>
                                        <p:tgtEl>
                                          <p:spTgt spid="13316"/>
                                        </p:tgtEl>
                                      </p:cBhvr>
                                    </p:animEffect>
                                  </p:childTnLst>
                                </p:cTn>
                              </p:par>
                            </p:childTnLst>
                          </p:cTn>
                        </p:par>
                        <p:par>
                          <p:cTn id="13" fill="hold">
                            <p:stCondLst>
                              <p:cond delay="3000"/>
                            </p:stCondLst>
                            <p:childTnLst>
                              <p:par>
                                <p:cTn id="14" presetID="49" presetClass="entr" decel="100000" fill="hold" nodeType="afterEffect">
                                  <p:stCondLst>
                                    <p:cond delay="0"/>
                                  </p:stCondLst>
                                  <p:childTnLst>
                                    <p:set>
                                      <p:cBhvr additive="repl">
                                        <p:cTn id="15" dur="1" fill="hold">
                                          <p:stCondLst>
                                            <p:cond delay="0"/>
                                          </p:stCondLst>
                                        </p:cTn>
                                        <p:tgtEl>
                                          <p:spTgt spid="13317"/>
                                        </p:tgtEl>
                                        <p:attrNameLst>
                                          <p:attrName>style.visibility</p:attrName>
                                        </p:attrNameLst>
                                      </p:cBhvr>
                                      <p:to>
                                        <p:strVal val="visible"/>
                                      </p:to>
                                    </p:set>
                                    <p:anim calcmode="lin" valueType="num">
                                      <p:cBhvr additive="repl">
                                        <p:cTn id="16" dur="500" fill="hold"/>
                                        <p:tgtEl>
                                          <p:spTgt spid="13317"/>
                                        </p:tgtEl>
                                        <p:attrNameLst>
                                          <p:attrName>ppt_w</p:attrName>
                                        </p:attrNameLst>
                                      </p:cBhvr>
                                      <p:tavLst>
                                        <p:tav tm="100000">
                                          <p:val>
                                            <p:fltVal val="0"/>
                                          </p:val>
                                        </p:tav>
                                        <p:tav tm="100000">
                                          <p:val>
                                            <p:strVal val="#ppt_w"/>
                                          </p:val>
                                        </p:tav>
                                      </p:tavLst>
                                    </p:anim>
                                    <p:anim calcmode="lin" valueType="num">
                                      <p:cBhvr additive="repl">
                                        <p:cTn id="17" dur="500" fill="hold"/>
                                        <p:tgtEl>
                                          <p:spTgt spid="13317"/>
                                        </p:tgtEl>
                                        <p:attrNameLst>
                                          <p:attrName>ppt_h</p:attrName>
                                        </p:attrNameLst>
                                      </p:cBhvr>
                                      <p:tavLst>
                                        <p:tav tm="100000">
                                          <p:val>
                                            <p:fltVal val="0"/>
                                          </p:val>
                                        </p:tav>
                                        <p:tav tm="100000">
                                          <p:val>
                                            <p:strVal val="#ppt_h"/>
                                          </p:val>
                                        </p:tav>
                                      </p:tavLst>
                                    </p:anim>
                                    <p:anim calcmode="lin" valueType="num">
                                      <p:cBhvr additive="repl">
                                        <p:cTn id="18" dur="500" fill="hold"/>
                                        <p:tgtEl>
                                          <p:spTgt spid="13317"/>
                                        </p:tgtEl>
                                        <p:attrNameLst>
                                          <p:attrName>r</p:attrName>
                                        </p:attrNameLst>
                                      </p:cBhvr>
                                      <p:tavLst>
                                        <p:tav tm="100000">
                                          <p:val>
                                            <p:strVal val="360"/>
                                          </p:val>
                                        </p:tav>
                                        <p:tav tm="100000">
                                          <p:val>
                                            <p:strVal val="0"/>
                                          </p:val>
                                        </p:tav>
                                      </p:tavLst>
                                    </p:anim>
                                    <p:animEffect transition="in" filter="fade">
                                      <p:cBhvr additive="repl">
                                        <p:cTn id="19" dur="500"/>
                                        <p:tgtEl>
                                          <p:spTgt spid="133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fill="hold" nodeType="clickEffect">
                                  <p:stCondLst>
                                    <p:cond delay="0"/>
                                  </p:stCondLst>
                                  <p:childTnLst>
                                    <p:animEffect transition="out" filter="fade">
                                      <p:cBhvr additive="repl">
                                        <p:cTn id="23" dur="2000"/>
                                        <p:tgtEl>
                                          <p:spTgt spid="13316"/>
                                        </p:tgtEl>
                                      </p:cBhvr>
                                    </p:animEffect>
                                    <p:set>
                                      <p:cBhvr additive="repl">
                                        <p:cTn id="24" dur="1" fill="hold">
                                          <p:stCondLst>
                                            <p:cond delay="0"/>
                                          </p:stCondLst>
                                        </p:cTn>
                                        <p:tgtEl>
                                          <p:spTgt spid="13316"/>
                                        </p:tgtEl>
                                        <p:attrNameLst>
                                          <p:attrName>style.visibility</p:attrName>
                                        </p:attrNameLst>
                                      </p:cBhvr>
                                      <p:to>
                                        <p:strVal val="hidden"/>
                                      </p:to>
                                    </p:set>
                                  </p:childTnLst>
                                </p:cTn>
                              </p:par>
                              <p:par>
                                <p:cTn id="25" presetID="10" presetClass="exit" fill="hold" nodeType="withEffect">
                                  <p:stCondLst>
                                    <p:cond delay="0"/>
                                  </p:stCondLst>
                                  <p:childTnLst>
                                    <p:animEffect transition="out" filter="fade">
                                      <p:cBhvr additive="repl">
                                        <p:cTn id="26" dur="2000"/>
                                        <p:tgtEl>
                                          <p:spTgt spid="13317"/>
                                        </p:tgtEl>
                                      </p:cBhvr>
                                    </p:animEffect>
                                    <p:set>
                                      <p:cBhvr additive="repl">
                                        <p:cTn id="27" dur="1" fill="hold">
                                          <p:stCondLst>
                                            <p:cond delay="0"/>
                                          </p:stCondLst>
                                        </p:cTn>
                                        <p:tgtEl>
                                          <p:spTgt spid="13317"/>
                                        </p:tgtEl>
                                        <p:attrNameLst>
                                          <p:attrName>style.visibility</p:attrName>
                                        </p:attrNameLst>
                                      </p:cBhvr>
                                      <p:to>
                                        <p:strVal val="hidden"/>
                                      </p:to>
                                    </p:set>
                                  </p:childTnLst>
                                </p:cTn>
                              </p:par>
                            </p:childTnLst>
                          </p:cTn>
                        </p:par>
                        <p:par>
                          <p:cTn id="28" fill="hold">
                            <p:stCondLst>
                              <p:cond delay="2000"/>
                            </p:stCondLst>
                            <p:childTnLst>
                              <p:par>
                                <p:cTn id="29" presetID="2" presetClass="exit" presetSubtype="8" fill="hold" nodeType="afterEffect">
                                  <p:stCondLst>
                                    <p:cond delay="0"/>
                                  </p:stCondLst>
                                  <p:childTnLst>
                                    <p:anim calcmode="lin" valueType="num">
                                      <p:cBhvr>
                                        <p:cTn id="30" dur="1000" fill="hold"/>
                                        <p:tgtEl>
                                          <p:spTgt spid="13314"/>
                                        </p:tgtEl>
                                        <p:attrNameLst>
                                          <p:attrName>ppt_x</p:attrName>
                                        </p:attrNameLst>
                                      </p:cBhvr>
                                      <p:tavLst>
                                        <p:tav tm="100000">
                                          <p:val>
                                            <p:strVal val="#ppt_x"/>
                                          </p:val>
                                        </p:tav>
                                        <p:tav tm="100000">
                                          <p:val>
                                            <p:strVal val="0-#ppt_w/2"/>
                                          </p:val>
                                        </p:tav>
                                      </p:tavLst>
                                    </p:anim>
                                    <p:anim calcmode="lin" valueType="num">
                                      <p:cBhvr>
                                        <p:cTn id="31" dur="1000" fill="hold"/>
                                        <p:tgtEl>
                                          <p:spTgt spid="13314"/>
                                        </p:tgtEl>
                                        <p:attrNameLst>
                                          <p:attrName>ppt_y</p:attrName>
                                        </p:attrNameLst>
                                      </p:cBhvr>
                                      <p:tavLst>
                                        <p:tav tm="100000">
                                          <p:val>
                                            <p:strVal val="#ppt_y"/>
                                          </p:val>
                                        </p:tav>
                                        <p:tav tm="100000">
                                          <p:val>
                                            <p:strVal val="#ppt_y"/>
                                          </p:val>
                                        </p:tav>
                                      </p:tavLst>
                                    </p:anim>
                                    <p:set>
                                      <p:cBhvr additive="repl">
                                        <p:cTn id="32" dur="1" fill="hold">
                                          <p:stCondLst>
                                            <p:cond delay="0"/>
                                          </p:stCondLst>
                                        </p:cTn>
                                        <p:tgtEl>
                                          <p:spTgt spid="133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0" y="0"/>
            <a:ext cx="9144000" cy="6856560"/>
          </a:xfrm>
          <a:prstGeom prst="rect">
            <a:avLst/>
          </a:prstGeom>
          <a:noFill/>
          <a:ln w="9525">
            <a:noFill/>
            <a:round/>
            <a:headEnd/>
            <a:tailEnd/>
          </a:ln>
          <a:effectLst/>
        </p:spPr>
      </p:pic>
      <p:sp>
        <p:nvSpPr>
          <p:cNvPr id="14338" name="Rectangle 2"/>
          <p:cNvSpPr>
            <a:spLocks noGrp="1" noChangeArrowheads="1"/>
          </p:cNvSpPr>
          <p:nvPr>
            <p:ph type="title"/>
          </p:nvPr>
        </p:nvSpPr>
        <p:spPr>
          <a:xfrm>
            <a:off x="672481" y="164178"/>
            <a:ext cx="7800480" cy="521335"/>
          </a:xfrm>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000000"/>
                </a:solidFill>
                <a:effectLst>
                  <a:outerShdw blurRad="38100" dist="38100" dir="2700000" algn="tl">
                    <a:srgbClr val="FFFFFF"/>
                  </a:outerShdw>
                </a:effectLst>
                <a:latin typeface="Arial Black" pitchFamily="-65" charset="0"/>
              </a:rPr>
              <a:t>Left Hemisphere Activation</a:t>
            </a:r>
          </a:p>
        </p:txBody>
      </p:sp>
      <p:pic>
        <p:nvPicPr>
          <p:cNvPr id="14339" name="Picture 3"/>
          <p:cNvPicPr>
            <a:picLocks noChangeAspect="1" noChangeArrowheads="1"/>
          </p:cNvPicPr>
          <p:nvPr/>
        </p:nvPicPr>
        <p:blipFill>
          <a:blip r:embed="rId4"/>
          <a:srcRect/>
          <a:stretch>
            <a:fillRect/>
          </a:stretch>
        </p:blipFill>
        <p:spPr bwMode="auto">
          <a:xfrm>
            <a:off x="0" y="620706"/>
            <a:ext cx="9144000" cy="1968686"/>
          </a:xfrm>
          <a:prstGeom prst="rect">
            <a:avLst/>
          </a:prstGeom>
          <a:noFill/>
          <a:ln w="9525">
            <a:noFill/>
            <a:round/>
            <a:headEnd/>
            <a:tailEnd/>
          </a:ln>
          <a:effectLst/>
        </p:spPr>
      </p:pic>
      <p:pic>
        <p:nvPicPr>
          <p:cNvPr id="14340" name="Picture 4"/>
          <p:cNvPicPr>
            <a:picLocks noChangeAspect="1" noChangeArrowheads="1"/>
          </p:cNvPicPr>
          <p:nvPr/>
        </p:nvPicPr>
        <p:blipFill>
          <a:blip r:embed="rId5"/>
          <a:srcRect/>
          <a:stretch>
            <a:fillRect/>
          </a:stretch>
        </p:blipFill>
        <p:spPr bwMode="auto">
          <a:xfrm>
            <a:off x="1306081" y="2330165"/>
            <a:ext cx="5813280" cy="3973378"/>
          </a:xfrm>
          <a:prstGeom prst="rect">
            <a:avLst/>
          </a:prstGeom>
          <a:noFill/>
          <a:ln w="9525">
            <a:noFill/>
            <a:round/>
            <a:headEnd/>
            <a:tailEnd/>
          </a:ln>
          <a:effectLst/>
        </p:spPr>
      </p:pic>
      <p:sp>
        <p:nvSpPr>
          <p:cNvPr id="14341" name="Text Box 5"/>
          <p:cNvSpPr txBox="1">
            <a:spLocks noChangeArrowheads="1"/>
          </p:cNvSpPr>
          <p:nvPr/>
        </p:nvSpPr>
        <p:spPr bwMode="auto">
          <a:xfrm>
            <a:off x="6107040" y="2841419"/>
            <a:ext cx="685440" cy="783442"/>
          </a:xfrm>
          <a:prstGeom prst="rect">
            <a:avLst/>
          </a:prstGeom>
          <a:noFill/>
          <a:ln w="9525">
            <a:noFill/>
            <a:round/>
            <a:headEnd/>
            <a:tailEnd/>
          </a:ln>
          <a:effectLst/>
        </p:spPr>
        <p:txBody>
          <a:bodyPr lIns="0" tIns="0" rIns="0" bIns="0" anchor="ctr">
            <a:prstTxWarp prst="textNoShape">
              <a:avLst/>
            </a:prstTxWarp>
          </a:bodyPr>
          <a:lstStyle/>
          <a:p>
            <a:pPr algn="ct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6500" b="1" dirty="0">
                <a:solidFill>
                  <a:srgbClr val="333333"/>
                </a:solidFill>
                <a:latin typeface="Arial" pitchFamily="-65" charset="0"/>
                <a:ea typeface="Lucida Sans Unicode" pitchFamily="-65" charset="-52"/>
                <a:cs typeface="Lucida Sans Unicode" pitchFamily="-65" charset="-52"/>
              </a:rPr>
              <a:t>*</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100000">
                                          <p:val>
                                            <p:strVal val="0-#ppt_w/2"/>
                                          </p:val>
                                        </p:tav>
                                        <p:tav tm="100000">
                                          <p:val>
                                            <p:strVal val="#ppt_x"/>
                                          </p:val>
                                        </p:tav>
                                      </p:tavLst>
                                    </p:anim>
                                    <p:anim calcmode="lin" valueType="num">
                                      <p:cBhvr>
                                        <p:cTn id="8" dur="1000" fill="hold"/>
                                        <p:tgtEl>
                                          <p:spTgt spid="14338"/>
                                        </p:tgtEl>
                                        <p:attrNameLst>
                                          <p:attrName>ppt_y</p:attrName>
                                        </p:attrNameLst>
                                      </p:cBhvr>
                                      <p:tavLst>
                                        <p:tav tm="100000">
                                          <p:val>
                                            <p:strVal val="#ppt_y"/>
                                          </p:val>
                                        </p:tav>
                                        <p:tav tm="100000">
                                          <p:val>
                                            <p:strVal val="#ppt_y"/>
                                          </p:val>
                                        </p:tav>
                                      </p:tavLst>
                                    </p:anim>
                                  </p:childTnLst>
                                </p:cTn>
                              </p:par>
                            </p:childTnLst>
                          </p:cTn>
                        </p:par>
                        <p:par>
                          <p:cTn id="9" fill="hold">
                            <p:stCondLst>
                              <p:cond delay="1000"/>
                            </p:stCondLst>
                            <p:childTnLst>
                              <p:par>
                                <p:cTn id="10" presetID="10" presetClass="entr" fill="hold" nodeType="afterEffect">
                                  <p:stCondLst>
                                    <p:cond delay="0"/>
                                  </p:stCondLst>
                                  <p:childTnLst>
                                    <p:set>
                                      <p:cBhvr additive="repl">
                                        <p:cTn id="11" dur="1" fill="hold">
                                          <p:stCondLst>
                                            <p:cond delay="0"/>
                                          </p:stCondLst>
                                        </p:cTn>
                                        <p:tgtEl>
                                          <p:spTgt spid="14340"/>
                                        </p:tgtEl>
                                        <p:attrNameLst>
                                          <p:attrName>style.visibility</p:attrName>
                                        </p:attrNameLst>
                                      </p:cBhvr>
                                      <p:to>
                                        <p:strVal val="visible"/>
                                      </p:to>
                                    </p:set>
                                    <p:animEffect transition="in" filter="fade">
                                      <p:cBhvr additive="repl">
                                        <p:cTn id="12" dur="2000"/>
                                        <p:tgtEl>
                                          <p:spTgt spid="14340"/>
                                        </p:tgtEl>
                                      </p:cBhvr>
                                    </p:animEffect>
                                  </p:childTnLst>
                                </p:cTn>
                              </p:par>
                            </p:childTnLst>
                          </p:cTn>
                        </p:par>
                        <p:par>
                          <p:cTn id="13" fill="hold">
                            <p:stCondLst>
                              <p:cond delay="3000"/>
                            </p:stCondLst>
                            <p:childTnLst>
                              <p:par>
                                <p:cTn id="14" presetID="49" presetClass="entr" decel="100000" fill="hold" nodeType="afterEffect">
                                  <p:stCondLst>
                                    <p:cond delay="0"/>
                                  </p:stCondLst>
                                  <p:childTnLst>
                                    <p:set>
                                      <p:cBhvr additive="repl">
                                        <p:cTn id="15" dur="1" fill="hold">
                                          <p:stCondLst>
                                            <p:cond delay="0"/>
                                          </p:stCondLst>
                                        </p:cTn>
                                        <p:tgtEl>
                                          <p:spTgt spid="14341"/>
                                        </p:tgtEl>
                                        <p:attrNameLst>
                                          <p:attrName>style.visibility</p:attrName>
                                        </p:attrNameLst>
                                      </p:cBhvr>
                                      <p:to>
                                        <p:strVal val="visible"/>
                                      </p:to>
                                    </p:set>
                                    <p:anim calcmode="lin" valueType="num">
                                      <p:cBhvr additive="repl">
                                        <p:cTn id="16" dur="500" fill="hold"/>
                                        <p:tgtEl>
                                          <p:spTgt spid="14341"/>
                                        </p:tgtEl>
                                        <p:attrNameLst>
                                          <p:attrName>ppt_w</p:attrName>
                                        </p:attrNameLst>
                                      </p:cBhvr>
                                      <p:tavLst>
                                        <p:tav tm="100000">
                                          <p:val>
                                            <p:fltVal val="0"/>
                                          </p:val>
                                        </p:tav>
                                        <p:tav tm="100000">
                                          <p:val>
                                            <p:strVal val="#ppt_w"/>
                                          </p:val>
                                        </p:tav>
                                      </p:tavLst>
                                    </p:anim>
                                    <p:anim calcmode="lin" valueType="num">
                                      <p:cBhvr additive="repl">
                                        <p:cTn id="17" dur="500" fill="hold"/>
                                        <p:tgtEl>
                                          <p:spTgt spid="14341"/>
                                        </p:tgtEl>
                                        <p:attrNameLst>
                                          <p:attrName>ppt_h</p:attrName>
                                        </p:attrNameLst>
                                      </p:cBhvr>
                                      <p:tavLst>
                                        <p:tav tm="100000">
                                          <p:val>
                                            <p:fltVal val="0"/>
                                          </p:val>
                                        </p:tav>
                                        <p:tav tm="100000">
                                          <p:val>
                                            <p:strVal val="#ppt_h"/>
                                          </p:val>
                                        </p:tav>
                                      </p:tavLst>
                                    </p:anim>
                                    <p:anim calcmode="lin" valueType="num">
                                      <p:cBhvr additive="repl">
                                        <p:cTn id="18" dur="500" fill="hold"/>
                                        <p:tgtEl>
                                          <p:spTgt spid="14341"/>
                                        </p:tgtEl>
                                        <p:attrNameLst>
                                          <p:attrName>r</p:attrName>
                                        </p:attrNameLst>
                                      </p:cBhvr>
                                      <p:tavLst>
                                        <p:tav tm="100000">
                                          <p:val>
                                            <p:strVal val="360"/>
                                          </p:val>
                                        </p:tav>
                                        <p:tav tm="100000">
                                          <p:val>
                                            <p:strVal val="0"/>
                                          </p:val>
                                        </p:tav>
                                      </p:tavLst>
                                    </p:anim>
                                    <p:animEffect transition="in" filter="fade">
                                      <p:cBhvr additive="repl">
                                        <p:cTn id="19" dur="5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fill="hold" nodeType="clickEffect">
                                  <p:stCondLst>
                                    <p:cond delay="0"/>
                                  </p:stCondLst>
                                  <p:childTnLst>
                                    <p:animEffect transition="out" filter="fade">
                                      <p:cBhvr additive="repl">
                                        <p:cTn id="23" dur="2000"/>
                                        <p:tgtEl>
                                          <p:spTgt spid="14340"/>
                                        </p:tgtEl>
                                      </p:cBhvr>
                                    </p:animEffect>
                                    <p:set>
                                      <p:cBhvr additive="repl">
                                        <p:cTn id="24" dur="1" fill="hold">
                                          <p:stCondLst>
                                            <p:cond delay="0"/>
                                          </p:stCondLst>
                                        </p:cTn>
                                        <p:tgtEl>
                                          <p:spTgt spid="14340"/>
                                        </p:tgtEl>
                                        <p:attrNameLst>
                                          <p:attrName>style.visibility</p:attrName>
                                        </p:attrNameLst>
                                      </p:cBhvr>
                                      <p:to>
                                        <p:strVal val="hidden"/>
                                      </p:to>
                                    </p:set>
                                  </p:childTnLst>
                                </p:cTn>
                              </p:par>
                              <p:par>
                                <p:cTn id="25" presetID="10" presetClass="exit" fill="hold" nodeType="withEffect">
                                  <p:stCondLst>
                                    <p:cond delay="0"/>
                                  </p:stCondLst>
                                  <p:childTnLst>
                                    <p:animEffect transition="out" filter="fade">
                                      <p:cBhvr additive="repl">
                                        <p:cTn id="26" dur="2000"/>
                                        <p:tgtEl>
                                          <p:spTgt spid="14341"/>
                                        </p:tgtEl>
                                      </p:cBhvr>
                                    </p:animEffect>
                                    <p:set>
                                      <p:cBhvr additive="repl">
                                        <p:cTn id="27" dur="1" fill="hold">
                                          <p:stCondLst>
                                            <p:cond delay="0"/>
                                          </p:stCondLst>
                                        </p:cTn>
                                        <p:tgtEl>
                                          <p:spTgt spid="14341"/>
                                        </p:tgtEl>
                                        <p:attrNameLst>
                                          <p:attrName>style.visibility</p:attrName>
                                        </p:attrNameLst>
                                      </p:cBhvr>
                                      <p:to>
                                        <p:strVal val="hidden"/>
                                      </p:to>
                                    </p:set>
                                  </p:childTnLst>
                                </p:cTn>
                              </p:par>
                            </p:childTnLst>
                          </p:cTn>
                        </p:par>
                        <p:par>
                          <p:cTn id="28" fill="hold">
                            <p:stCondLst>
                              <p:cond delay="2000"/>
                            </p:stCondLst>
                            <p:childTnLst>
                              <p:par>
                                <p:cTn id="29" presetID="2" presetClass="exit" presetSubtype="8" fill="hold" nodeType="afterEffect">
                                  <p:stCondLst>
                                    <p:cond delay="0"/>
                                  </p:stCondLst>
                                  <p:childTnLst>
                                    <p:anim calcmode="lin" valueType="num">
                                      <p:cBhvr>
                                        <p:cTn id="30" dur="1000" fill="hold"/>
                                        <p:tgtEl>
                                          <p:spTgt spid="14338"/>
                                        </p:tgtEl>
                                        <p:attrNameLst>
                                          <p:attrName>ppt_x</p:attrName>
                                        </p:attrNameLst>
                                      </p:cBhvr>
                                      <p:tavLst>
                                        <p:tav tm="100000">
                                          <p:val>
                                            <p:strVal val="#ppt_x"/>
                                          </p:val>
                                        </p:tav>
                                        <p:tav tm="100000">
                                          <p:val>
                                            <p:strVal val="0-#ppt_w/2"/>
                                          </p:val>
                                        </p:tav>
                                      </p:tavLst>
                                    </p:anim>
                                    <p:anim calcmode="lin" valueType="num">
                                      <p:cBhvr>
                                        <p:cTn id="31" dur="1000" fill="hold"/>
                                        <p:tgtEl>
                                          <p:spTgt spid="14338"/>
                                        </p:tgtEl>
                                        <p:attrNameLst>
                                          <p:attrName>ppt_y</p:attrName>
                                        </p:attrNameLst>
                                      </p:cBhvr>
                                      <p:tavLst>
                                        <p:tav tm="100000">
                                          <p:val>
                                            <p:strVal val="#ppt_y"/>
                                          </p:val>
                                        </p:tav>
                                        <p:tav tm="100000">
                                          <p:val>
                                            <p:strVal val="#ppt_y"/>
                                          </p:val>
                                        </p:tav>
                                      </p:tavLst>
                                    </p:anim>
                                    <p:set>
                                      <p:cBhvr additive="repl">
                                        <p:cTn id="32" dur="1" fill="hold">
                                          <p:stCondLst>
                                            <p:cond delay="0"/>
                                          </p:stCondLst>
                                        </p:cTn>
                                        <p:tgtEl>
                                          <p:spTgt spid="143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a:off x="0" y="0"/>
            <a:ext cx="9144000" cy="6856560"/>
          </a:xfrm>
          <a:prstGeom prst="rect">
            <a:avLst/>
          </a:prstGeom>
          <a:noFill/>
          <a:ln w="9525">
            <a:noFill/>
            <a:round/>
            <a:headEnd/>
            <a:tailEnd/>
          </a:ln>
          <a:effectLst/>
        </p:spPr>
      </p:pic>
      <p:sp>
        <p:nvSpPr>
          <p:cNvPr id="16386" name="Rectangle 2"/>
          <p:cNvSpPr>
            <a:spLocks noGrp="1" noChangeArrowheads="1"/>
          </p:cNvSpPr>
          <p:nvPr>
            <p:ph type="title"/>
          </p:nvPr>
        </p:nvSpPr>
        <p:spPr>
          <a:xfrm>
            <a:off x="672481" y="164178"/>
            <a:ext cx="7800480" cy="521335"/>
          </a:xfrm>
          <a:ln/>
        </p:spPr>
        <p:txBody>
          <a:bodyPr/>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3600" dirty="0">
                <a:solidFill>
                  <a:srgbClr val="000000"/>
                </a:solidFill>
                <a:effectLst>
                  <a:outerShdw blurRad="38100" dist="38100" dir="2700000" algn="tl">
                    <a:srgbClr val="FFFFFF"/>
                  </a:outerShdw>
                </a:effectLst>
                <a:latin typeface="Arial Black" pitchFamily="-65" charset="0"/>
              </a:rPr>
              <a:t>Insight Problem Performance</a:t>
            </a:r>
          </a:p>
        </p:txBody>
      </p:sp>
      <p:pic>
        <p:nvPicPr>
          <p:cNvPr id="16387" name="Picture 3"/>
          <p:cNvPicPr>
            <a:picLocks noChangeAspect="1" noChangeArrowheads="1"/>
          </p:cNvPicPr>
          <p:nvPr/>
        </p:nvPicPr>
        <p:blipFill>
          <a:blip r:embed="rId4"/>
          <a:srcRect/>
          <a:stretch>
            <a:fillRect/>
          </a:stretch>
        </p:blipFill>
        <p:spPr bwMode="auto">
          <a:xfrm>
            <a:off x="0" y="620706"/>
            <a:ext cx="9144000" cy="1968686"/>
          </a:xfrm>
          <a:prstGeom prst="rect">
            <a:avLst/>
          </a:prstGeom>
          <a:noFill/>
          <a:ln w="9525">
            <a:noFill/>
            <a:round/>
            <a:headEnd/>
            <a:tailEnd/>
          </a:ln>
          <a:effectLst/>
        </p:spPr>
      </p:pic>
      <p:pic>
        <p:nvPicPr>
          <p:cNvPr id="16388" name="Picture 4"/>
          <p:cNvPicPr>
            <a:picLocks noChangeAspect="1" noChangeArrowheads="1"/>
          </p:cNvPicPr>
          <p:nvPr/>
        </p:nvPicPr>
        <p:blipFill>
          <a:blip r:embed="rId5"/>
          <a:srcRect/>
          <a:stretch>
            <a:fillRect/>
          </a:stretch>
        </p:blipFill>
        <p:spPr bwMode="auto">
          <a:xfrm>
            <a:off x="1306080" y="2502983"/>
            <a:ext cx="5944320" cy="4061226"/>
          </a:xfrm>
          <a:prstGeom prst="rect">
            <a:avLst/>
          </a:prstGeom>
          <a:noFill/>
          <a:ln w="9525">
            <a:noFill/>
            <a:round/>
            <a:headEnd/>
            <a:tailEnd/>
          </a:ln>
          <a:effectLst/>
        </p:spPr>
      </p:pic>
      <p:sp>
        <p:nvSpPr>
          <p:cNvPr id="16389" name="Text Box 5"/>
          <p:cNvSpPr txBox="1">
            <a:spLocks noChangeArrowheads="1"/>
          </p:cNvSpPr>
          <p:nvPr/>
        </p:nvSpPr>
        <p:spPr bwMode="auto">
          <a:xfrm>
            <a:off x="5780161" y="2906225"/>
            <a:ext cx="1208160" cy="783442"/>
          </a:xfrm>
          <a:prstGeom prst="rect">
            <a:avLst/>
          </a:prstGeom>
          <a:noFill/>
          <a:ln w="9525">
            <a:noFill/>
            <a:round/>
            <a:headEnd/>
            <a:tailEnd/>
          </a:ln>
          <a:effectLst/>
        </p:spPr>
        <p:txBody>
          <a:bodyPr lIns="0" tIns="0" rIns="0" bIns="0" anchor="ctr">
            <a:prstTxWarp prst="textNoShape">
              <a:avLst/>
            </a:prstTxWarp>
          </a:bodyPr>
          <a:lstStyle/>
          <a:p>
            <a:pPr algn="ctr">
              <a:lnSpc>
                <a:spcPct val="8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4400" b="1" dirty="0">
                <a:solidFill>
                  <a:srgbClr val="333333"/>
                </a:solidFill>
                <a:latin typeface="Arial" pitchFamily="-65" charset="0"/>
                <a:ea typeface="Lucida Sans Unicode" pitchFamily="-65" charset="-52"/>
                <a:cs typeface="Lucida Sans Unicode" pitchFamily="-65" charset="-52"/>
              </a:rPr>
              <a:t>N.S.</a:t>
            </a:r>
          </a:p>
        </p:txBody>
      </p:sp>
      <p:sp>
        <p:nvSpPr>
          <p:cNvPr id="16390" name="Text Box 6"/>
          <p:cNvSpPr txBox="1">
            <a:spLocks noChangeArrowheads="1"/>
          </p:cNvSpPr>
          <p:nvPr/>
        </p:nvSpPr>
        <p:spPr bwMode="auto">
          <a:xfrm>
            <a:off x="456480" y="1860676"/>
            <a:ext cx="6531840" cy="435316"/>
          </a:xfrm>
          <a:prstGeom prst="rect">
            <a:avLst/>
          </a:prstGeom>
          <a:noFill/>
          <a:ln w="9525">
            <a:noFill/>
            <a:round/>
            <a:headEnd/>
            <a:tailEnd/>
          </a:ln>
          <a:effectLst/>
        </p:spPr>
        <p:txBody>
          <a:bodyPr lIns="81639" tIns="42452" rIns="81639" bIns="42452">
            <a:prstTxWarp prst="textNoShape">
              <a:avLst/>
            </a:prstTxWarp>
            <a:spAutoFit/>
          </a:bodyPr>
          <a:lstStyle/>
          <a:p>
            <a:pPr>
              <a:lnSpc>
                <a:spcPct val="74000"/>
              </a:lnSpc>
              <a:spcBef>
                <a:spcPts val="1814"/>
              </a:spcBef>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900" dirty="0">
                <a:solidFill>
                  <a:srgbClr val="000000"/>
                </a:solidFill>
                <a:latin typeface="Arial Black" pitchFamily="-65" charset="0"/>
                <a:ea typeface="Lucida Sans Unicode" pitchFamily="-65" charset="-52"/>
                <a:cs typeface="Lucida Sans Unicode" pitchFamily="-65" charset="-52"/>
              </a:rPr>
              <a:t>(Controlled for lateralization)‏</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100000">
                                          <p:val>
                                            <p:strVal val="0-#ppt_w/2"/>
                                          </p:val>
                                        </p:tav>
                                        <p:tav tm="100000">
                                          <p:val>
                                            <p:strVal val="#ppt_x"/>
                                          </p:val>
                                        </p:tav>
                                      </p:tavLst>
                                    </p:anim>
                                    <p:anim calcmode="lin" valueType="num">
                                      <p:cBhvr>
                                        <p:cTn id="8" dur="1000" fill="hold"/>
                                        <p:tgtEl>
                                          <p:spTgt spid="16386"/>
                                        </p:tgtEl>
                                        <p:attrNameLst>
                                          <p:attrName>ppt_y</p:attrName>
                                        </p:attrNameLst>
                                      </p:cBhvr>
                                      <p:tavLst>
                                        <p:tav tm="10000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additive="repl">
                                        <p:cTn id="11" dur="1" fill="hold">
                                          <p:stCondLst>
                                            <p:cond delay="0"/>
                                          </p:stCondLst>
                                        </p:cTn>
                                        <p:tgtEl>
                                          <p:spTgt spid="16390"/>
                                        </p:tgtEl>
                                        <p:attrNameLst>
                                          <p:attrName>style.visibility</p:attrName>
                                        </p:attrNameLst>
                                      </p:cBhvr>
                                      <p:to>
                                        <p:strVal val="visible"/>
                                      </p:to>
                                    </p:set>
                                    <p:anim calcmode="lin" valueType="num">
                                      <p:cBhvr>
                                        <p:cTn id="12" dur="1000" fill="hold"/>
                                        <p:tgtEl>
                                          <p:spTgt spid="16390"/>
                                        </p:tgtEl>
                                        <p:attrNameLst>
                                          <p:attrName>ppt_x</p:attrName>
                                        </p:attrNameLst>
                                      </p:cBhvr>
                                      <p:tavLst>
                                        <p:tav tm="100000">
                                          <p:val>
                                            <p:strVal val="0-#ppt_w/2"/>
                                          </p:val>
                                        </p:tav>
                                        <p:tav tm="100000">
                                          <p:val>
                                            <p:strVal val="#ppt_x"/>
                                          </p:val>
                                        </p:tav>
                                      </p:tavLst>
                                    </p:anim>
                                    <p:anim calcmode="lin" valueType="num">
                                      <p:cBhvr>
                                        <p:cTn id="13" dur="1000" fill="hold"/>
                                        <p:tgtEl>
                                          <p:spTgt spid="16390"/>
                                        </p:tgtEl>
                                        <p:attrNameLst>
                                          <p:attrName>ppt_y</p:attrName>
                                        </p:attrNameLst>
                                      </p:cBhvr>
                                      <p:tavLst>
                                        <p:tav tm="100000">
                                          <p:val>
                                            <p:strVal val="#ppt_y"/>
                                          </p:val>
                                        </p:tav>
                                        <p:tav tm="100000">
                                          <p:val>
                                            <p:strVal val="#ppt_y"/>
                                          </p:val>
                                        </p:tav>
                                      </p:tavLst>
                                    </p:anim>
                                  </p:childTnLst>
                                </p:cTn>
                              </p:par>
                            </p:childTnLst>
                          </p:cTn>
                        </p:par>
                        <p:par>
                          <p:cTn id="14" fill="hold">
                            <p:stCondLst>
                              <p:cond delay="2000"/>
                            </p:stCondLst>
                            <p:childTnLst>
                              <p:par>
                                <p:cTn id="15" presetID="10" presetClass="entr" fill="hold" nodeType="afterEffect">
                                  <p:stCondLst>
                                    <p:cond delay="0"/>
                                  </p:stCondLst>
                                  <p:childTnLst>
                                    <p:set>
                                      <p:cBhvr additive="repl">
                                        <p:cTn id="16" dur="1" fill="hold">
                                          <p:stCondLst>
                                            <p:cond delay="0"/>
                                          </p:stCondLst>
                                        </p:cTn>
                                        <p:tgtEl>
                                          <p:spTgt spid="16388"/>
                                        </p:tgtEl>
                                        <p:attrNameLst>
                                          <p:attrName>style.visibility</p:attrName>
                                        </p:attrNameLst>
                                      </p:cBhvr>
                                      <p:to>
                                        <p:strVal val="visible"/>
                                      </p:to>
                                    </p:set>
                                    <p:animEffect transition="in" filter="fade">
                                      <p:cBhvr additive="repl">
                                        <p:cTn id="17" dur="2000"/>
                                        <p:tgtEl>
                                          <p:spTgt spid="16388"/>
                                        </p:tgtEl>
                                      </p:cBhvr>
                                    </p:animEffect>
                                  </p:childTnLst>
                                </p:cTn>
                              </p:par>
                            </p:childTnLst>
                          </p:cTn>
                        </p:par>
                        <p:par>
                          <p:cTn id="18" fill="hold">
                            <p:stCondLst>
                              <p:cond delay="4000"/>
                            </p:stCondLst>
                            <p:childTnLst>
                              <p:par>
                                <p:cTn id="19" presetID="49" presetClass="entr" decel="100000" fill="hold" nodeType="afterEffect">
                                  <p:stCondLst>
                                    <p:cond delay="0"/>
                                  </p:stCondLst>
                                  <p:childTnLst>
                                    <p:set>
                                      <p:cBhvr additive="repl">
                                        <p:cTn id="20" dur="1" fill="hold">
                                          <p:stCondLst>
                                            <p:cond delay="0"/>
                                          </p:stCondLst>
                                        </p:cTn>
                                        <p:tgtEl>
                                          <p:spTgt spid="16389"/>
                                        </p:tgtEl>
                                        <p:attrNameLst>
                                          <p:attrName>style.visibility</p:attrName>
                                        </p:attrNameLst>
                                      </p:cBhvr>
                                      <p:to>
                                        <p:strVal val="visible"/>
                                      </p:to>
                                    </p:set>
                                    <p:anim calcmode="lin" valueType="num">
                                      <p:cBhvr additive="repl">
                                        <p:cTn id="21" dur="500" fill="hold"/>
                                        <p:tgtEl>
                                          <p:spTgt spid="16389"/>
                                        </p:tgtEl>
                                        <p:attrNameLst>
                                          <p:attrName>ppt_w</p:attrName>
                                        </p:attrNameLst>
                                      </p:cBhvr>
                                      <p:tavLst>
                                        <p:tav tm="100000">
                                          <p:val>
                                            <p:fltVal val="0"/>
                                          </p:val>
                                        </p:tav>
                                        <p:tav tm="100000">
                                          <p:val>
                                            <p:strVal val="#ppt_w"/>
                                          </p:val>
                                        </p:tav>
                                      </p:tavLst>
                                    </p:anim>
                                    <p:anim calcmode="lin" valueType="num">
                                      <p:cBhvr additive="repl">
                                        <p:cTn id="22" dur="500" fill="hold"/>
                                        <p:tgtEl>
                                          <p:spTgt spid="16389"/>
                                        </p:tgtEl>
                                        <p:attrNameLst>
                                          <p:attrName>ppt_h</p:attrName>
                                        </p:attrNameLst>
                                      </p:cBhvr>
                                      <p:tavLst>
                                        <p:tav tm="100000">
                                          <p:val>
                                            <p:fltVal val="0"/>
                                          </p:val>
                                        </p:tav>
                                        <p:tav tm="100000">
                                          <p:val>
                                            <p:strVal val="#ppt_h"/>
                                          </p:val>
                                        </p:tav>
                                      </p:tavLst>
                                    </p:anim>
                                    <p:anim calcmode="lin" valueType="num">
                                      <p:cBhvr additive="repl">
                                        <p:cTn id="23" dur="500" fill="hold"/>
                                        <p:tgtEl>
                                          <p:spTgt spid="16389"/>
                                        </p:tgtEl>
                                        <p:attrNameLst>
                                          <p:attrName>r</p:attrName>
                                        </p:attrNameLst>
                                      </p:cBhvr>
                                      <p:tavLst>
                                        <p:tav tm="100000">
                                          <p:val>
                                            <p:strVal val="360"/>
                                          </p:val>
                                        </p:tav>
                                        <p:tav tm="100000">
                                          <p:val>
                                            <p:strVal val="0"/>
                                          </p:val>
                                        </p:tav>
                                      </p:tavLst>
                                    </p:anim>
                                    <p:animEffect transition="in" filter="fade">
                                      <p:cBhvr additive="repl">
                                        <p:cTn id="24" dur="500"/>
                                        <p:tgtEl>
                                          <p:spTgt spid="1638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fill="hold" nodeType="clickEffect">
                                  <p:stCondLst>
                                    <p:cond delay="0"/>
                                  </p:stCondLst>
                                  <p:childTnLst>
                                    <p:animEffect transition="out" filter="fade">
                                      <p:cBhvr additive="repl">
                                        <p:cTn id="28" dur="2000"/>
                                        <p:tgtEl>
                                          <p:spTgt spid="16388"/>
                                        </p:tgtEl>
                                      </p:cBhvr>
                                    </p:animEffect>
                                    <p:set>
                                      <p:cBhvr additive="repl">
                                        <p:cTn id="29" dur="1" fill="hold">
                                          <p:stCondLst>
                                            <p:cond delay="0"/>
                                          </p:stCondLst>
                                        </p:cTn>
                                        <p:tgtEl>
                                          <p:spTgt spid="16388"/>
                                        </p:tgtEl>
                                        <p:attrNameLst>
                                          <p:attrName>style.visibility</p:attrName>
                                        </p:attrNameLst>
                                      </p:cBhvr>
                                      <p:to>
                                        <p:strVal val="hidden"/>
                                      </p:to>
                                    </p:set>
                                  </p:childTnLst>
                                </p:cTn>
                              </p:par>
                              <p:par>
                                <p:cTn id="30" presetID="10" presetClass="exit" fill="hold" nodeType="withEffect">
                                  <p:stCondLst>
                                    <p:cond delay="0"/>
                                  </p:stCondLst>
                                  <p:childTnLst>
                                    <p:animEffect transition="out" filter="fade">
                                      <p:cBhvr additive="repl">
                                        <p:cTn id="31" dur="2000"/>
                                        <p:tgtEl>
                                          <p:spTgt spid="16390"/>
                                        </p:tgtEl>
                                      </p:cBhvr>
                                    </p:animEffect>
                                    <p:set>
                                      <p:cBhvr additive="repl">
                                        <p:cTn id="32" dur="1" fill="hold">
                                          <p:stCondLst>
                                            <p:cond delay="0"/>
                                          </p:stCondLst>
                                        </p:cTn>
                                        <p:tgtEl>
                                          <p:spTgt spid="16390"/>
                                        </p:tgtEl>
                                        <p:attrNameLst>
                                          <p:attrName>style.visibility</p:attrName>
                                        </p:attrNameLst>
                                      </p:cBhvr>
                                      <p:to>
                                        <p:strVal val="hidden"/>
                                      </p:to>
                                    </p:set>
                                  </p:childTnLst>
                                </p:cTn>
                              </p:par>
                              <p:par>
                                <p:cTn id="33" presetID="10" presetClass="exit" fill="hold" nodeType="withEffect">
                                  <p:stCondLst>
                                    <p:cond delay="0"/>
                                  </p:stCondLst>
                                  <p:childTnLst>
                                    <p:animEffect transition="out" filter="fade">
                                      <p:cBhvr additive="repl">
                                        <p:cTn id="34" dur="2000"/>
                                        <p:tgtEl>
                                          <p:spTgt spid="16389"/>
                                        </p:tgtEl>
                                      </p:cBhvr>
                                    </p:animEffect>
                                    <p:set>
                                      <p:cBhvr additive="repl">
                                        <p:cTn id="35" dur="1" fill="hold">
                                          <p:stCondLst>
                                            <p:cond delay="0"/>
                                          </p:stCondLst>
                                        </p:cTn>
                                        <p:tgtEl>
                                          <p:spTgt spid="16389"/>
                                        </p:tgtEl>
                                        <p:attrNameLst>
                                          <p:attrName>style.visibility</p:attrName>
                                        </p:attrNameLst>
                                      </p:cBhvr>
                                      <p:to>
                                        <p:strVal val="hidden"/>
                                      </p:to>
                                    </p:set>
                                  </p:childTnLst>
                                </p:cTn>
                              </p:par>
                            </p:childTnLst>
                          </p:cTn>
                        </p:par>
                        <p:par>
                          <p:cTn id="36" fill="hold">
                            <p:stCondLst>
                              <p:cond delay="2000"/>
                            </p:stCondLst>
                            <p:childTnLst>
                              <p:par>
                                <p:cTn id="37" presetID="2" presetClass="exit" presetSubtype="8" fill="hold" nodeType="afterEffect">
                                  <p:stCondLst>
                                    <p:cond delay="0"/>
                                  </p:stCondLst>
                                  <p:childTnLst>
                                    <p:anim calcmode="lin" valueType="num">
                                      <p:cBhvr>
                                        <p:cTn id="38" dur="1000" fill="hold"/>
                                        <p:tgtEl>
                                          <p:spTgt spid="16386"/>
                                        </p:tgtEl>
                                        <p:attrNameLst>
                                          <p:attrName>ppt_x</p:attrName>
                                        </p:attrNameLst>
                                      </p:cBhvr>
                                      <p:tavLst>
                                        <p:tav tm="100000">
                                          <p:val>
                                            <p:strVal val="#ppt_x"/>
                                          </p:val>
                                        </p:tav>
                                        <p:tav tm="100000">
                                          <p:val>
                                            <p:strVal val="0-#ppt_w/2"/>
                                          </p:val>
                                        </p:tav>
                                      </p:tavLst>
                                    </p:anim>
                                    <p:anim calcmode="lin" valueType="num">
                                      <p:cBhvr>
                                        <p:cTn id="39" dur="1000" fill="hold"/>
                                        <p:tgtEl>
                                          <p:spTgt spid="16386"/>
                                        </p:tgtEl>
                                        <p:attrNameLst>
                                          <p:attrName>ppt_y</p:attrName>
                                        </p:attrNameLst>
                                      </p:cBhvr>
                                      <p:tavLst>
                                        <p:tav tm="100000">
                                          <p:val>
                                            <p:strVal val="#ppt_y"/>
                                          </p:val>
                                        </p:tav>
                                        <p:tav tm="100000">
                                          <p:val>
                                            <p:strVal val="#ppt_y"/>
                                          </p:val>
                                        </p:tav>
                                      </p:tavLst>
                                    </p:anim>
                                    <p:set>
                                      <p:cBhvr additive="repl">
                                        <p:cTn id="40" dur="1" fill="hold">
                                          <p:stCondLst>
                                            <p:cond delay="0"/>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Parallels between Sight and Insight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2200" kern="1200" dirty="0" smtClean="0">
                <a:solidFill>
                  <a:schemeClr val="bg1"/>
                </a:solidFill>
                <a:latin typeface="+mn-lt"/>
                <a:ea typeface="+mn-ea"/>
                <a:cs typeface="+mn-cs"/>
              </a:rPr>
              <a:t>Similar information processing</a:t>
            </a:r>
          </a:p>
          <a:p>
            <a:pPr lvl="1"/>
            <a:r>
              <a:rPr lang="en-US" sz="2000" kern="1200" dirty="0" smtClean="0">
                <a:solidFill>
                  <a:schemeClr val="bg1"/>
                </a:solidFill>
                <a:latin typeface="+mn-lt"/>
                <a:ea typeface="+mn-ea"/>
                <a:cs typeface="+mn-cs"/>
              </a:rPr>
              <a:t>Suddenly apparent coherent organizational structures</a:t>
            </a:r>
          </a:p>
          <a:p>
            <a:pPr lvl="1" indent="-282575">
              <a:spcBef>
                <a:spcPts val="2000"/>
              </a:spcBef>
            </a:pPr>
            <a:r>
              <a:rPr lang="en-US" dirty="0" smtClean="0"/>
              <a:t>A p</a:t>
            </a:r>
            <a:r>
              <a:rPr lang="en-US" sz="2000" kern="1200" dirty="0" smtClean="0">
                <a:solidFill>
                  <a:schemeClr val="bg1"/>
                </a:solidFill>
                <a:latin typeface="+mn-lt"/>
                <a:ea typeface="+mn-ea"/>
                <a:cs typeface="+mn-cs"/>
              </a:rPr>
              <a:t>articularly powerful shift is </a:t>
            </a:r>
            <a:r>
              <a:rPr lang="en-US" dirty="0" smtClean="0"/>
              <a:t>the recognition</a:t>
            </a:r>
            <a:r>
              <a:rPr lang="en-US" sz="2000" kern="1200" dirty="0" smtClean="0">
                <a:solidFill>
                  <a:schemeClr val="bg1"/>
                </a:solidFill>
                <a:latin typeface="+mn-lt"/>
                <a:ea typeface="+mn-ea"/>
                <a:cs typeface="+mn-cs"/>
              </a:rPr>
              <a:t> of an additional dimension</a:t>
            </a:r>
          </a:p>
          <a:p>
            <a:pPr lvl="1"/>
            <a:r>
              <a:rPr lang="en-US" sz="2000" kern="1200" dirty="0" smtClean="0">
                <a:solidFill>
                  <a:schemeClr val="bg1"/>
                </a:solidFill>
                <a:latin typeface="+mn-lt"/>
                <a:ea typeface="+mn-ea"/>
                <a:cs typeface="+mn-cs"/>
              </a:rPr>
              <a:t>Entrenchment reduces possibility of shifting</a:t>
            </a:r>
          </a:p>
          <a:p>
            <a:pPr lvl="1"/>
            <a:r>
              <a:rPr lang="en-US" sz="2000" kern="1200" dirty="0" smtClean="0">
                <a:solidFill>
                  <a:schemeClr val="bg1"/>
                </a:solidFill>
                <a:latin typeface="+mn-lt"/>
                <a:ea typeface="+mn-ea"/>
                <a:cs typeface="+mn-cs"/>
              </a:rPr>
              <a:t>Distinct global and local processing systems</a:t>
            </a:r>
          </a:p>
          <a:p>
            <a:pPr lvl="1"/>
            <a:r>
              <a:rPr lang="en-US" sz="2000" kern="1200" dirty="0" smtClean="0">
                <a:solidFill>
                  <a:schemeClr val="bg1"/>
                </a:solidFill>
                <a:latin typeface="+mn-lt"/>
                <a:ea typeface="+mn-ea"/>
                <a:cs typeface="+mn-cs"/>
              </a:rPr>
              <a:t>Tradeoff between global and local systems</a:t>
            </a:r>
          </a:p>
          <a:p>
            <a:pPr lvl="0"/>
            <a:r>
              <a:rPr lang="en-US" dirty="0" smtClean="0"/>
              <a:t>Commonality in actual processes</a:t>
            </a:r>
          </a:p>
          <a:p>
            <a:pPr lvl="1"/>
            <a:r>
              <a:rPr lang="en-US" sz="2000" kern="1200" dirty="0" smtClean="0">
                <a:solidFill>
                  <a:schemeClr val="bg1"/>
                </a:solidFill>
                <a:latin typeface="+mn-lt"/>
                <a:ea typeface="+mn-ea"/>
                <a:cs typeface="+mn-cs"/>
              </a:rPr>
              <a:t>Visual shifts predictive of conceptual shifts </a:t>
            </a:r>
          </a:p>
          <a:p>
            <a:pPr lvl="2"/>
            <a:r>
              <a:rPr lang="en-US" sz="1800" kern="1200" dirty="0" smtClean="0">
                <a:solidFill>
                  <a:schemeClr val="bg1"/>
                </a:solidFill>
                <a:latin typeface="+mn-lt"/>
                <a:ea typeface="+mn-ea"/>
                <a:cs typeface="+mn-cs"/>
              </a:rPr>
              <a:t>(out of focus </a:t>
            </a:r>
            <a:r>
              <a:rPr lang="en-US" sz="1800" kern="1200" dirty="0" err="1" smtClean="0">
                <a:solidFill>
                  <a:schemeClr val="bg1"/>
                </a:solidFill>
                <a:latin typeface="+mn-lt"/>
                <a:ea typeface="+mn-ea"/>
                <a:cs typeface="+mn-cs"/>
              </a:rPr>
              <a:t>pic</a:t>
            </a:r>
            <a:r>
              <a:rPr lang="en-US" sz="1800" kern="1200" dirty="0" smtClean="0">
                <a:solidFill>
                  <a:schemeClr val="bg1"/>
                </a:solidFill>
                <a:latin typeface="+mn-lt"/>
                <a:ea typeface="+mn-ea"/>
                <a:cs typeface="+mn-cs"/>
              </a:rPr>
              <a:t> identification predictive of insight</a:t>
            </a:r>
          </a:p>
          <a:p>
            <a:pPr lvl="1"/>
            <a:r>
              <a:rPr lang="en-US" sz="2000" kern="1200" dirty="0" smtClean="0">
                <a:solidFill>
                  <a:schemeClr val="bg1"/>
                </a:solidFill>
                <a:latin typeface="+mn-lt"/>
                <a:ea typeface="+mn-ea"/>
                <a:cs typeface="+mn-cs"/>
              </a:rPr>
              <a:t>Visual shifts influence conceptual shifts insight</a:t>
            </a:r>
          </a:p>
          <a:p>
            <a:pPr lvl="2"/>
            <a:r>
              <a:rPr lang="en-US" sz="1800" dirty="0" smtClean="0"/>
              <a:t>Engaging in visual local processing impairs insight</a:t>
            </a:r>
          </a:p>
          <a:p>
            <a:pPr lvl="1"/>
            <a:r>
              <a:rPr lang="en-US" sz="2000" kern="1200" dirty="0" smtClean="0">
                <a:solidFill>
                  <a:schemeClr val="bg1"/>
                </a:solidFill>
                <a:latin typeface="+mn-lt"/>
                <a:ea typeface="+mn-ea"/>
                <a:cs typeface="+mn-cs"/>
              </a:rPr>
              <a:t>Likely both tap disparities between right and left hemisphere processing</a:t>
            </a:r>
          </a:p>
          <a:p>
            <a:pPr lvl="1"/>
            <a:endParaRPr lang="en-US" sz="2000" kern="1200" dirty="0" smtClean="0">
              <a:solidFill>
                <a:schemeClr val="bg1"/>
              </a:solidFill>
              <a:latin typeface="+mn-lt"/>
              <a:ea typeface="+mn-ea"/>
              <a:cs typeface="+mn-cs"/>
            </a:endParaRPr>
          </a:p>
          <a:p>
            <a:pPr lvl="1">
              <a:buNone/>
            </a:pPr>
            <a:r>
              <a:rPr dirty="0" smtClean="0"/>
              <a:t>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Implications</a:t>
            </a:r>
            <a:endParaRPr lang="en-US" dirty="0"/>
          </a:p>
        </p:txBody>
      </p:sp>
      <p:sp>
        <p:nvSpPr>
          <p:cNvPr id="7" name="Text Placeholder 6"/>
          <p:cNvSpPr>
            <a:spLocks noGrp="1"/>
          </p:cNvSpPr>
          <p:nvPr>
            <p:ph type="body" idx="4294967295"/>
          </p:nvPr>
        </p:nvSpPr>
        <p:spPr/>
        <p:txBody>
          <a:bodyPr>
            <a:normAutofit/>
          </a:bodyPr>
          <a:lstStyle/>
          <a:p>
            <a:r>
              <a:rPr lang="en-US" dirty="0" smtClean="0"/>
              <a:t>Overlap between insight and vision reveal</a:t>
            </a:r>
          </a:p>
          <a:p>
            <a:pPr lvl="1"/>
            <a:r>
              <a:rPr lang="en-US" dirty="0" smtClean="0"/>
              <a:t>Striking commonalities between evolutionarily primitive and advanced cognitive </a:t>
            </a:r>
            <a:r>
              <a:rPr lang="en-US" dirty="0" smtClean="0"/>
              <a:t>processes</a:t>
            </a:r>
          </a:p>
          <a:p>
            <a:pPr lvl="1"/>
            <a:r>
              <a:rPr lang="en-US" dirty="0" smtClean="0"/>
              <a:t>Core principles of information extraction</a:t>
            </a:r>
          </a:p>
          <a:p>
            <a:pPr lvl="1"/>
            <a:r>
              <a:rPr lang="en-US" dirty="0" smtClean="0"/>
              <a:t>Common systems involved in high and low level information processing</a:t>
            </a:r>
          </a:p>
          <a:p>
            <a:pPr lvl="2"/>
            <a:r>
              <a:rPr lang="en-US" dirty="0" smtClean="0"/>
              <a:t>Global local</a:t>
            </a:r>
          </a:p>
          <a:p>
            <a:pPr lvl="2"/>
            <a:r>
              <a:rPr lang="en-US" dirty="0" smtClean="0"/>
              <a:t>Right hemisphere/ left hemisphere</a:t>
            </a:r>
          </a:p>
          <a:p>
            <a:r>
              <a:rPr lang="en-US" dirty="0" smtClean="0"/>
              <a:t>Suggests that perceptual representations may provide a powerful format for thinking about cognition</a:t>
            </a:r>
          </a:p>
          <a:p>
            <a:endParaRPr lang="en-US" baseline="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Wild Speculations</a:t>
            </a:r>
            <a:endParaRPr lang="en-US" dirty="0"/>
          </a:p>
        </p:txBody>
      </p:sp>
      <p:sp>
        <p:nvSpPr>
          <p:cNvPr id="7" name="Text Placeholder 6"/>
          <p:cNvSpPr>
            <a:spLocks noGrp="1"/>
          </p:cNvSpPr>
          <p:nvPr>
            <p:ph type="body" idx="4294967295"/>
          </p:nvPr>
        </p:nvSpPr>
        <p:spPr/>
        <p:txBody>
          <a:bodyPr/>
          <a:lstStyle/>
          <a:p>
            <a:pPr lvl="0"/>
            <a:r>
              <a:rPr lang="en-US" dirty="0" smtClean="0"/>
              <a:t>What happens when we represent consciousness in perceptual terms-  i.e. as motion through space/time?</a:t>
            </a:r>
          </a:p>
          <a:p>
            <a:pPr lvl="0"/>
            <a:r>
              <a:rPr lang="en-US" dirty="0" smtClean="0"/>
              <a:t>Standard view-  Reality is dynamic. Objects move, the observer is stationary</a:t>
            </a:r>
          </a:p>
          <a:p>
            <a:pPr lvl="0"/>
            <a:r>
              <a:rPr lang="en-US" dirty="0" smtClean="0"/>
              <a:t>Alternative view-  Reality is static. The observer moves through static space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 Block Universe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0" y="1600200"/>
            <a:ext cx="6198917" cy="4763874"/>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interval of observation</a:t>
            </a:r>
            <a:endParaRPr lang="en-US" dirty="0"/>
          </a:p>
        </p:txBody>
      </p:sp>
      <p:pic>
        <p:nvPicPr>
          <p:cNvPr id="4" name="breaking vases.mov">
            <a:hlinkClick r:id="" action="ppaction://media"/>
          </p:cNvPr>
          <p:cNvPicPr/>
          <p:nvPr>
            <p:ph idx="1"/>
            <a:videoFile r:link="rId1"/>
          </p:nvPr>
        </p:nvPicPr>
        <p:blipFill>
          <a:blip r:embed="rId3"/>
          <a:stretch>
            <a:fillRect/>
          </a:stretch>
        </p:blipFill>
        <p:spPr>
          <a:xfrm>
            <a:off x="2539206" y="2790031"/>
            <a:ext cx="4064000" cy="2286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srcRect/>
          <a:stretch>
            <a:fillRect/>
          </a:stretch>
        </p:blipFill>
        <p:spPr bwMode="auto">
          <a:xfrm>
            <a:off x="0" y="-19051"/>
            <a:ext cx="9144000" cy="6877051"/>
          </a:xfrm>
          <a:prstGeom prst="rect">
            <a:avLst/>
          </a:prstGeom>
          <a:noFill/>
          <a:ln w="12700">
            <a:noFill/>
            <a:miter lim="800000"/>
            <a:headEnd/>
            <a:tailEnd/>
          </a:ln>
          <a:effectLst/>
        </p:spPr>
      </p:pic>
      <p:sp>
        <p:nvSpPr>
          <p:cNvPr id="2053" name="Rectangle 5"/>
          <p:cNvSpPr>
            <a:spLocks noGrp="1" noChangeArrowheads="1"/>
          </p:cNvSpPr>
          <p:nvPr>
            <p:ph type="ctrTitle" idx="4294967295"/>
          </p:nvPr>
        </p:nvSpPr>
        <p:spPr/>
        <p:txBody>
          <a:bodyPr/>
          <a:lstStyle/>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observer moving through the block universe</a:t>
            </a:r>
            <a:endParaRPr lang="en-US" dirty="0"/>
          </a:p>
        </p:txBody>
      </p:sp>
      <p:pic>
        <p:nvPicPr>
          <p:cNvPr id="4" name="graphics_project.wmv">
            <a:hlinkClick r:id="" action="ppaction://media"/>
          </p:cNvPr>
          <p:cNvPicPr/>
          <p:nvPr>
            <p:ph idx="1"/>
            <a:videoFile r:link="rId1"/>
          </p:nvPr>
        </p:nvPicPr>
        <p:blipFill>
          <a:blip r:embed="rId3"/>
          <a:stretch>
            <a:fillRect/>
          </a:stretch>
        </p:blipFill>
        <p:spPr>
          <a:xfrm>
            <a:off x="1414859" y="1828800"/>
            <a:ext cx="6312695" cy="42084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through the block</a:t>
            </a:r>
            <a:endParaRPr lang="en-US" dirty="0"/>
          </a:p>
        </p:txBody>
      </p:sp>
      <p:pic>
        <p:nvPicPr>
          <p:cNvPr id="4" name="dancer1.wmv">
            <a:hlinkClick r:id="" action="ppaction://media"/>
          </p:cNvPr>
          <p:cNvPicPr/>
          <p:nvPr>
            <p:ph idx="1"/>
            <a:videoFile r:link="rId1"/>
          </p:nvPr>
        </p:nvPicPr>
        <p:blipFill>
          <a:blip r:embed="rId3"/>
          <a:stretch>
            <a:fillRect/>
          </a:stretch>
        </p:blipFill>
        <p:spPr>
          <a:xfrm>
            <a:off x="1414859" y="1828800"/>
            <a:ext cx="6312695" cy="42084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r>
              <a:rPr lang="en-US" baseline="0" dirty="0" smtClean="0"/>
              <a:t> </a:t>
            </a:r>
            <a:endParaRPr lang="en-US" dirty="0"/>
          </a:p>
        </p:txBody>
      </p:sp>
      <p:pic>
        <p:nvPicPr>
          <p:cNvPr id="4" name="dancer2.wmv">
            <a:hlinkClick r:id="" action="ppaction://media"/>
          </p:cNvPr>
          <p:cNvPicPr/>
          <p:nvPr>
            <p:ph idx="1"/>
            <a:videoFile r:link="rId1"/>
          </p:nvPr>
        </p:nvPicPr>
        <p:blipFill>
          <a:blip r:embed="rId3"/>
          <a:stretch>
            <a:fillRect/>
          </a:stretch>
        </p:blipFill>
        <p:spPr>
          <a:xfrm>
            <a:off x="1414859" y="1828800"/>
            <a:ext cx="6312695" cy="42084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a:t>
            </a:r>
            <a:r>
              <a:rPr lang="en-US" baseline="0" dirty="0" smtClean="0"/>
              <a:t> which way</a:t>
            </a:r>
            <a:endParaRPr lang="en-US" dirty="0"/>
          </a:p>
        </p:txBody>
      </p:sp>
      <p:pic>
        <p:nvPicPr>
          <p:cNvPr id="4" name="dancer3.wmv">
            <a:hlinkClick r:id="" action="ppaction://media"/>
          </p:cNvPr>
          <p:cNvPicPr/>
          <p:nvPr>
            <p:ph idx="1"/>
            <a:videoFile r:link="rId1"/>
          </p:nvPr>
        </p:nvPicPr>
        <p:blipFill>
          <a:blip r:embed="rId3"/>
          <a:stretch>
            <a:fillRect/>
          </a:stretch>
        </p:blipFill>
        <p:spPr>
          <a:xfrm>
            <a:off x="1414859" y="1828800"/>
            <a:ext cx="6312695" cy="42084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More of it all</a:t>
            </a:r>
            <a:endParaRPr lang="en-US" dirty="0"/>
          </a:p>
        </p:txBody>
      </p:sp>
      <p:pic>
        <p:nvPicPr>
          <p:cNvPr id="4" name="dancer4.wmv">
            <a:hlinkClick r:id="" action="ppaction://media"/>
          </p:cNvPr>
          <p:cNvPicPr/>
          <p:nvPr>
            <p:ph idx="1"/>
            <a:videoFile r:link="rId1"/>
          </p:nvPr>
        </p:nvPicPr>
        <p:blipFill>
          <a:blip r:embed="rId3"/>
          <a:stretch>
            <a:fillRect/>
          </a:stretch>
        </p:blipFill>
        <p:spPr>
          <a:xfrm>
            <a:off x="1414859" y="1828800"/>
            <a:ext cx="6312695" cy="42084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r>
              <a:rPr lang="en-US" sz="3200" dirty="0" smtClean="0"/>
              <a:t>ould perceptual aesthetics relate to the meaningfulness of an insight?</a:t>
            </a:r>
            <a:endParaRPr lang="en-US" sz="3200" dirty="0"/>
          </a:p>
        </p:txBody>
      </p:sp>
      <p:pic>
        <p:nvPicPr>
          <p:cNvPr id="4" name="dancer6.wmv">
            <a:hlinkClick r:id="" action="ppaction://media"/>
          </p:cNvPr>
          <p:cNvPicPr/>
          <p:nvPr>
            <p:ph idx="1"/>
            <a:videoFile r:link="rId1"/>
          </p:nvPr>
        </p:nvPicPr>
        <p:blipFill>
          <a:blip r:embed="rId3"/>
          <a:stretch>
            <a:fillRect/>
          </a:stretch>
        </p:blipFill>
        <p:spPr>
          <a:xfrm>
            <a:off x="1414859" y="2286000"/>
            <a:ext cx="6312695" cy="4208463"/>
          </a:xfrm>
        </p:spPr>
      </p:pic>
      <p:sp>
        <p:nvSpPr>
          <p:cNvPr id="5" name="Text Placeholder 4"/>
          <p:cNvSpPr>
            <a:spLocks noGrp="1"/>
          </p:cNvSpPr>
          <p:nvPr>
            <p:ph type="body" idx="4294967295"/>
          </p:nvPr>
        </p:nvSpPr>
        <p:spPr>
          <a:xfrm>
            <a:off x="779463" y="1425388"/>
            <a:ext cx="7583487" cy="4208930"/>
          </a:xfrm>
        </p:spPr>
        <p:txBody>
          <a:bodyPr/>
          <a:lstStyle/>
          <a:p>
            <a:r>
              <a:rPr lang="en-US" dirty="0" smtClean="0"/>
              <a:t>Think of consciousness as moving through a block universe may not be right but it sure is pretty</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1023</TotalTime>
  <Words>1189</Words>
  <Application>Microsoft Macintosh PowerPoint</Application>
  <PresentationFormat>On-screen Show (4:3)</PresentationFormat>
  <Paragraphs>226</Paragraphs>
  <Slides>101</Slides>
  <Notes>44</Notes>
  <HiddenSlides>0</HiddenSlides>
  <MMClips>7</MMClips>
  <ScaleCrop>false</ScaleCrop>
  <HeadingPairs>
    <vt:vector size="6" baseType="variant">
      <vt:variant>
        <vt:lpstr>Design Template</vt:lpstr>
      </vt:variant>
      <vt:variant>
        <vt:i4>2</vt:i4>
      </vt:variant>
      <vt:variant>
        <vt:lpstr>Embedded OLE Servers</vt:lpstr>
      </vt:variant>
      <vt:variant>
        <vt:i4>2</vt:i4>
      </vt:variant>
      <vt:variant>
        <vt:lpstr>Slide Titles</vt:lpstr>
      </vt:variant>
      <vt:variant>
        <vt:i4>101</vt:i4>
      </vt:variant>
    </vt:vector>
  </HeadingPairs>
  <TitlesOfParts>
    <vt:vector size="105" baseType="lpstr">
      <vt:lpstr>Revolution</vt:lpstr>
      <vt:lpstr>1_Revolution</vt:lpstr>
      <vt:lpstr>Microsoft Graph Chart</vt:lpstr>
      <vt:lpstr>Microsoft Excel 97 - 2004 Worksheet</vt:lpstr>
      <vt:lpstr>Seeing into Insight</vt:lpstr>
      <vt:lpstr>Parallels between Sight and Insight </vt:lpstr>
      <vt:lpstr>Suddenly apparent alternative coherent representations: Vision</vt:lpstr>
      <vt:lpstr>Suddenly apparent alternative coherent representations: Vision</vt:lpstr>
      <vt:lpstr>Suddenly apparent alternative coherent representations : Vision</vt:lpstr>
      <vt:lpstr>Suddenly apparent alternative coherent representations: Vision</vt:lpstr>
      <vt:lpstr>Suddenly apparent alternative coherent representations: Insight</vt:lpstr>
      <vt:lpstr> Recognizing additional dimensions Vision:  The Magic Eye</vt:lpstr>
      <vt:lpstr>Slide 9</vt:lpstr>
      <vt:lpstr>Slide 10</vt:lpstr>
      <vt:lpstr>Slide 11</vt:lpstr>
      <vt:lpstr> Recognizing additional dimensions  Insight     </vt:lpstr>
      <vt:lpstr>Evidence for overlap in processing between representational shifts in vision and insight</vt:lpstr>
      <vt:lpstr> </vt:lpstr>
      <vt:lpstr>Slide 15</vt:lpstr>
      <vt:lpstr>Slide 16</vt:lpstr>
      <vt:lpstr>Slide 17</vt:lpstr>
      <vt:lpstr>Slide 18</vt:lpstr>
      <vt:lpstr>Evidence for overlap in processing between representational shifts in vision and insight</vt:lpstr>
      <vt:lpstr>Entrenchment in vision</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Entrenchment Insight:  Mental set</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Alternative Global Local Focus in Vision</vt:lpstr>
      <vt:lpstr>Slide 64</vt:lpstr>
      <vt:lpstr>Asymmetrical dendritic branching in Broca’s, Wernicke’s, STG </vt:lpstr>
      <vt:lpstr>Right Left Hemisphere Differences in Insight Problem Solving:  Fiore &amp; Schooler,1997 </vt:lpstr>
      <vt:lpstr>Trade-off between Global and Local Systems Vision</vt:lpstr>
      <vt:lpstr>Trade-off between Global and Local Processing: Visual memory- Verbal Overshadowing</vt:lpstr>
      <vt:lpstr>Slide 69</vt:lpstr>
      <vt:lpstr>Slide 70</vt:lpstr>
      <vt:lpstr>Slide 71</vt:lpstr>
      <vt:lpstr>Face and Statement Recognition Accuracy  Schooler &amp; Engstler-Schooler, 1990</vt:lpstr>
      <vt:lpstr>Slide 73</vt:lpstr>
      <vt:lpstr>Trade-off between between Global and Local: Visual memory</vt:lpstr>
      <vt:lpstr>Examples of Navon Figures</vt:lpstr>
      <vt:lpstr>Face Recognition Performance  Macrae &amp; Lewis (2003)  </vt:lpstr>
      <vt:lpstr>Trade-off between global/local in Insight.  Verbal Overshadowing (Schooler et al 1993)</vt:lpstr>
      <vt:lpstr>The Effects of Verbalization on Problem Solving  Schooler, Ohlsson &amp; Brooks, 1993</vt:lpstr>
      <vt:lpstr>Trade-off between between Global and Local: Insight-   Temporal Construal</vt:lpstr>
      <vt:lpstr>Hunt &amp; Carroll 2008 </vt:lpstr>
      <vt:lpstr>Yeomans, Chin, &amp; Schooler in prep</vt:lpstr>
      <vt:lpstr>Insight Problem Performance</vt:lpstr>
      <vt:lpstr>Left Hemisphere Activation</vt:lpstr>
      <vt:lpstr>Insight Problem Performance</vt:lpstr>
      <vt:lpstr>Parallels between Sight and Insight</vt:lpstr>
      <vt:lpstr>Implications</vt:lpstr>
      <vt:lpstr>Wild Speculations</vt:lpstr>
      <vt:lpstr>Example of a Block Universe</vt:lpstr>
      <vt:lpstr>Sample interval of observation</vt:lpstr>
      <vt:lpstr>The observer moving through the block universe</vt:lpstr>
      <vt:lpstr>Moving through the block</vt:lpstr>
      <vt:lpstr>Moving forward </vt:lpstr>
      <vt:lpstr>Every which way</vt:lpstr>
      <vt:lpstr>More of it all</vt:lpstr>
      <vt:lpstr>Could perceptual aesthetics relate to the meaningfulness of an insight?</vt:lpstr>
      <vt:lpstr>Slide 96</vt:lpstr>
      <vt:lpstr>Slide 97</vt:lpstr>
      <vt:lpstr>Slide 98</vt:lpstr>
      <vt:lpstr>Slide 99</vt:lpstr>
      <vt:lpstr>Slide 100</vt:lpstr>
      <vt:lpstr>Slide 101</vt:lpstr>
    </vt:vector>
  </TitlesOfParts>
  <Company>UCSB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into Insight</dc:title>
  <dc:creator>Jonathan Schooler</dc:creator>
  <cp:lastModifiedBy>Jonathan Schooler</cp:lastModifiedBy>
  <cp:revision>61</cp:revision>
  <dcterms:created xsi:type="dcterms:W3CDTF">2008-09-26T01:32:15Z</dcterms:created>
  <dcterms:modified xsi:type="dcterms:W3CDTF">2008-09-26T18:35:53Z</dcterms:modified>
</cp:coreProperties>
</file>