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8" r:id="rId3"/>
    <p:sldId id="261" r:id="rId4"/>
    <p:sldId id="260" r:id="rId5"/>
    <p:sldId id="259" r:id="rId6"/>
    <p:sldId id="295" r:id="rId7"/>
    <p:sldId id="297" r:id="rId8"/>
    <p:sldId id="298" r:id="rId9"/>
    <p:sldId id="296" r:id="rId10"/>
    <p:sldId id="262" r:id="rId11"/>
    <p:sldId id="299" r:id="rId12"/>
    <p:sldId id="300" r:id="rId13"/>
    <p:sldId id="301" r:id="rId14"/>
    <p:sldId id="267" r:id="rId15"/>
    <p:sldId id="293" r:id="rId16"/>
    <p:sldId id="268" r:id="rId17"/>
    <p:sldId id="269" r:id="rId18"/>
    <p:sldId id="286" r:id="rId19"/>
    <p:sldId id="287" r:id="rId20"/>
    <p:sldId id="272" r:id="rId21"/>
    <p:sldId id="273" r:id="rId22"/>
    <p:sldId id="274" r:id="rId23"/>
    <p:sldId id="275" r:id="rId24"/>
    <p:sldId id="294" r:id="rId25"/>
    <p:sldId id="288" r:id="rId26"/>
    <p:sldId id="291" r:id="rId27"/>
    <p:sldId id="290" r:id="rId28"/>
    <p:sldId id="281" r:id="rId29"/>
    <p:sldId id="283"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FFFF00"/>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7" autoAdjust="0"/>
    <p:restoredTop sz="76224" autoAdjust="0"/>
  </p:normalViewPr>
  <p:slideViewPr>
    <p:cSldViewPr>
      <p:cViewPr varScale="1">
        <p:scale>
          <a:sx n="56" d="100"/>
          <a:sy n="56" d="100"/>
        </p:scale>
        <p:origin x="-15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60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53D35-E5A2-4502-AC15-1DDC8D51AF9C}" type="doc">
      <dgm:prSet loTypeId="urn:microsoft.com/office/officeart/2005/8/layout/arrow2" loCatId="process" qsTypeId="urn:microsoft.com/office/officeart/2005/8/quickstyle/simple1" qsCatId="simple" csTypeId="urn:microsoft.com/office/officeart/2005/8/colors/accent1_2" csCatId="accent1" phldr="1"/>
      <dgm:spPr/>
    </dgm:pt>
    <dgm:pt modelId="{A5DB4B3A-3D05-4EDC-A2E8-799E1CB56564}">
      <dgm:prSet phldrT="[Text]" custT="1"/>
      <dgm:spPr>
        <a:scene3d>
          <a:camera prst="orthographicFront"/>
          <a:lightRig rig="threePt" dir="t"/>
        </a:scene3d>
        <a:sp3d prstMaterial="dkEdge">
          <a:bevelT w="254000" h="254000"/>
          <a:bevelB w="254000" h="254000"/>
        </a:sp3d>
      </dgm:spPr>
      <dgm:t>
        <a:bodyPr/>
        <a:lstStyle/>
        <a:p>
          <a:r>
            <a:rPr lang="en-US" sz="2800" b="1" dirty="0" smtClean="0">
              <a:solidFill>
                <a:srgbClr val="FFFF00"/>
              </a:solidFill>
            </a:rPr>
            <a:t>Resting States</a:t>
          </a:r>
          <a:endParaRPr lang="en-US" sz="2800" b="1" dirty="0">
            <a:solidFill>
              <a:srgbClr val="FFFF00"/>
            </a:solidFill>
          </a:endParaRPr>
        </a:p>
      </dgm:t>
    </dgm:pt>
    <dgm:pt modelId="{E9C7BF0A-3830-4681-9EDC-71AFAE842212}" type="parTrans" cxnId="{1B66AE91-4F6E-454B-A61F-4580B946164E}">
      <dgm:prSet/>
      <dgm:spPr/>
      <dgm:t>
        <a:bodyPr/>
        <a:lstStyle/>
        <a:p>
          <a:endParaRPr lang="en-US"/>
        </a:p>
      </dgm:t>
    </dgm:pt>
    <dgm:pt modelId="{C516E8DF-1D70-4B98-BC20-5BD916995C85}" type="sibTrans" cxnId="{1B66AE91-4F6E-454B-A61F-4580B946164E}">
      <dgm:prSet/>
      <dgm:spPr/>
      <dgm:t>
        <a:bodyPr/>
        <a:lstStyle/>
        <a:p>
          <a:endParaRPr lang="en-US"/>
        </a:p>
      </dgm:t>
    </dgm:pt>
    <dgm:pt modelId="{1C2795B5-62D2-4B98-8E1D-61B4536E8C5A}">
      <dgm:prSet phldrT="[Text]" custT="1"/>
      <dgm:spPr>
        <a:scene3d>
          <a:camera prst="orthographicFront"/>
          <a:lightRig rig="threePt" dir="t"/>
        </a:scene3d>
        <a:sp3d prstMaterial="dkEdge">
          <a:bevelT w="254000" h="254000"/>
          <a:bevelB w="254000" h="254000"/>
        </a:sp3d>
      </dgm:spPr>
      <dgm:t>
        <a:bodyPr/>
        <a:lstStyle/>
        <a:p>
          <a:r>
            <a:rPr lang="en-US" sz="2800" b="1" dirty="0" smtClean="0">
              <a:solidFill>
                <a:srgbClr val="3333FF"/>
              </a:solidFill>
            </a:rPr>
            <a:t>Preparatory States</a:t>
          </a:r>
          <a:endParaRPr lang="en-US" sz="2800" b="1" dirty="0">
            <a:solidFill>
              <a:srgbClr val="3333FF"/>
            </a:solidFill>
          </a:endParaRPr>
        </a:p>
      </dgm:t>
    </dgm:pt>
    <dgm:pt modelId="{1E77DD1D-2C75-4725-AA74-AEEA1ED73F54}" type="parTrans" cxnId="{733D4B50-7484-40F9-AC4F-59E15D443B5F}">
      <dgm:prSet/>
      <dgm:spPr/>
      <dgm:t>
        <a:bodyPr/>
        <a:lstStyle/>
        <a:p>
          <a:endParaRPr lang="en-US"/>
        </a:p>
      </dgm:t>
    </dgm:pt>
    <dgm:pt modelId="{4F5ED64E-53FE-42ED-A6F6-D2BE520089E1}" type="sibTrans" cxnId="{733D4B50-7484-40F9-AC4F-59E15D443B5F}">
      <dgm:prSet/>
      <dgm:spPr/>
      <dgm:t>
        <a:bodyPr/>
        <a:lstStyle/>
        <a:p>
          <a:endParaRPr lang="en-US"/>
        </a:p>
      </dgm:t>
    </dgm:pt>
    <dgm:pt modelId="{CAFF8B0D-4F75-47F9-81F6-2FBDD96BDFA2}">
      <dgm:prSet phldrT="[Text]" custT="1"/>
      <dgm:spPr>
        <a:scene3d>
          <a:camera prst="orthographicFront"/>
          <a:lightRig rig="threePt" dir="t"/>
        </a:scene3d>
        <a:sp3d prstMaterial="dkEdge">
          <a:bevelT w="254000" h="254000"/>
          <a:bevelB w="254000" h="254000"/>
        </a:sp3d>
      </dgm:spPr>
      <dgm:t>
        <a:bodyPr/>
        <a:lstStyle/>
        <a:p>
          <a:r>
            <a:rPr lang="en-US" sz="2800" b="1" dirty="0" smtClean="0">
              <a:solidFill>
                <a:srgbClr val="FF0000"/>
              </a:solidFill>
            </a:rPr>
            <a:t>Sensory Gating</a:t>
          </a:r>
        </a:p>
      </dgm:t>
    </dgm:pt>
    <dgm:pt modelId="{CA83AE4B-8186-45A8-B63B-90CF011429A5}" type="parTrans" cxnId="{89C34F2E-79BE-402E-9BA7-9D48AEE9B671}">
      <dgm:prSet/>
      <dgm:spPr/>
      <dgm:t>
        <a:bodyPr/>
        <a:lstStyle/>
        <a:p>
          <a:endParaRPr lang="en-US"/>
        </a:p>
      </dgm:t>
    </dgm:pt>
    <dgm:pt modelId="{DF1A58BB-CBBD-46D3-B0A0-BEA33AEB5CA7}" type="sibTrans" cxnId="{89C34F2E-79BE-402E-9BA7-9D48AEE9B671}">
      <dgm:prSet/>
      <dgm:spPr/>
      <dgm:t>
        <a:bodyPr/>
        <a:lstStyle/>
        <a:p>
          <a:endParaRPr lang="en-US"/>
        </a:p>
      </dgm:t>
    </dgm:pt>
    <dgm:pt modelId="{E11F733B-A960-4F13-9C29-20A76FC45D12}" type="pres">
      <dgm:prSet presAssocID="{FC453D35-E5A2-4502-AC15-1DDC8D51AF9C}" presName="arrowDiagram" presStyleCnt="0">
        <dgm:presLayoutVars>
          <dgm:chMax val="5"/>
          <dgm:dir/>
          <dgm:resizeHandles val="exact"/>
        </dgm:presLayoutVars>
      </dgm:prSet>
      <dgm:spPr/>
    </dgm:pt>
    <dgm:pt modelId="{2403882C-251D-475C-956A-21DBDFC68865}" type="pres">
      <dgm:prSet presAssocID="{FC453D35-E5A2-4502-AC15-1DDC8D51AF9C}" presName="arrow" presStyleLbl="bgShp" presStyleIdx="0" presStyleCnt="1" custLinFactNeighborX="-2083" custLinFactNeighborY="1667"/>
      <dgm:spPr>
        <a:scene3d>
          <a:camera prst="orthographicFront"/>
          <a:lightRig rig="threePt" dir="t"/>
        </a:scene3d>
        <a:sp3d prstMaterial="dkEdge">
          <a:bevelT w="254000" h="254000"/>
          <a:bevelB w="254000" h="254000"/>
        </a:sp3d>
      </dgm:spPr>
    </dgm:pt>
    <dgm:pt modelId="{9729EA66-CBA3-41B4-9B98-98475BD4FB78}" type="pres">
      <dgm:prSet presAssocID="{FC453D35-E5A2-4502-AC15-1DDC8D51AF9C}" presName="arrowDiagram3" presStyleCnt="0"/>
      <dgm:spPr>
        <a:scene3d>
          <a:camera prst="orthographicFront"/>
          <a:lightRig rig="threePt" dir="t"/>
        </a:scene3d>
        <a:sp3d prstMaterial="dkEdge">
          <a:bevelT w="254000" h="254000"/>
          <a:bevelB w="254000" h="254000"/>
        </a:sp3d>
      </dgm:spPr>
    </dgm:pt>
    <dgm:pt modelId="{220A5465-83DE-45A9-B3DF-44A4321070DD}" type="pres">
      <dgm:prSet presAssocID="{A5DB4B3A-3D05-4EDC-A2E8-799E1CB56564}" presName="bullet3a" presStyleLbl="node1" presStyleIdx="0" presStyleCnt="3" custLinFactNeighborX="-87820" custLinFactNeighborY="3686"/>
      <dgm:spPr>
        <a:solidFill>
          <a:srgbClr val="FFFF00"/>
        </a:solidFill>
        <a:scene3d>
          <a:camera prst="orthographicFront"/>
          <a:lightRig rig="threePt" dir="t"/>
        </a:scene3d>
        <a:sp3d prstMaterial="dkEdge">
          <a:bevelT w="254000" h="254000"/>
          <a:bevelB w="254000" h="254000"/>
        </a:sp3d>
      </dgm:spPr>
    </dgm:pt>
    <dgm:pt modelId="{BF2F40B7-8E68-4B9E-A50C-F9D89F3AA790}" type="pres">
      <dgm:prSet presAssocID="{A5DB4B3A-3D05-4EDC-A2E8-799E1CB56564}" presName="textBox3a" presStyleLbl="revTx" presStyleIdx="0" presStyleCnt="3" custScaleY="53864" custLinFactNeighborX="-19848" custLinFactNeighborY="13495">
        <dgm:presLayoutVars>
          <dgm:bulletEnabled val="1"/>
        </dgm:presLayoutVars>
      </dgm:prSet>
      <dgm:spPr/>
      <dgm:t>
        <a:bodyPr/>
        <a:lstStyle/>
        <a:p>
          <a:endParaRPr lang="en-US"/>
        </a:p>
      </dgm:t>
    </dgm:pt>
    <dgm:pt modelId="{014F7F66-2228-4AE7-AB29-ECCFCC8ADF8E}" type="pres">
      <dgm:prSet presAssocID="{1C2795B5-62D2-4B98-8E1D-61B4536E8C5A}" presName="bullet3b" presStyleLbl="node1" presStyleIdx="1" presStyleCnt="3" custLinFactNeighborX="-44319" custLinFactNeighborY="-2305"/>
      <dgm:spPr>
        <a:solidFill>
          <a:schemeClr val="tx2">
            <a:lumMod val="50000"/>
          </a:schemeClr>
        </a:solidFill>
        <a:scene3d>
          <a:camera prst="orthographicFront"/>
          <a:lightRig rig="threePt" dir="t"/>
        </a:scene3d>
        <a:sp3d prstMaterial="dkEdge">
          <a:bevelT w="254000" h="254000"/>
          <a:bevelB w="254000" h="254000"/>
        </a:sp3d>
      </dgm:spPr>
      <dgm:t>
        <a:bodyPr/>
        <a:lstStyle/>
        <a:p>
          <a:endParaRPr lang="en-US"/>
        </a:p>
      </dgm:t>
    </dgm:pt>
    <dgm:pt modelId="{9B0BC43F-4FD7-41B2-B79B-096924A705CE}" type="pres">
      <dgm:prSet presAssocID="{1C2795B5-62D2-4B98-8E1D-61B4536E8C5A}" presName="textBox3b" presStyleLbl="revTx" presStyleIdx="1" presStyleCnt="3" custScaleX="125694" custScaleY="42300" custLinFactNeighborX="-10764" custLinFactNeighborY="-6719">
        <dgm:presLayoutVars>
          <dgm:bulletEnabled val="1"/>
        </dgm:presLayoutVars>
      </dgm:prSet>
      <dgm:spPr/>
      <dgm:t>
        <a:bodyPr/>
        <a:lstStyle/>
        <a:p>
          <a:endParaRPr lang="en-US"/>
        </a:p>
      </dgm:t>
    </dgm:pt>
    <dgm:pt modelId="{F64BF979-ACA8-4746-89B3-2D1CC2BA3ED9}" type="pres">
      <dgm:prSet presAssocID="{CAFF8B0D-4F75-47F9-81F6-2FBDD96BDFA2}" presName="bullet3c" presStyleLbl="node1" presStyleIdx="2" presStyleCnt="3" custLinFactNeighborX="-27555" custLinFactNeighborY="-6731"/>
      <dgm:spPr>
        <a:solidFill>
          <a:srgbClr val="FF0000"/>
        </a:solidFill>
        <a:scene3d>
          <a:camera prst="orthographicFront"/>
          <a:lightRig rig="threePt" dir="t"/>
        </a:scene3d>
        <a:sp3d prstMaterial="dkEdge">
          <a:bevelT w="254000" h="254000"/>
          <a:bevelB w="254000" h="254000"/>
        </a:sp3d>
      </dgm:spPr>
    </dgm:pt>
    <dgm:pt modelId="{B36C767B-335A-49C5-B6C2-4A33A99873EB}" type="pres">
      <dgm:prSet presAssocID="{CAFF8B0D-4F75-47F9-81F6-2FBDD96BDFA2}" presName="textBox3c" presStyleLbl="revTx" presStyleIdx="2" presStyleCnt="3" custScaleY="30855" custLinFactNeighborX="-29685" custLinFactNeighborY="-14708">
        <dgm:presLayoutVars>
          <dgm:bulletEnabled val="1"/>
        </dgm:presLayoutVars>
      </dgm:prSet>
      <dgm:spPr/>
      <dgm:t>
        <a:bodyPr/>
        <a:lstStyle/>
        <a:p>
          <a:endParaRPr lang="en-US"/>
        </a:p>
      </dgm:t>
    </dgm:pt>
  </dgm:ptLst>
  <dgm:cxnLst>
    <dgm:cxn modelId="{7518423D-9BB8-4CCB-A263-2F1FD0F27384}" type="presOf" srcId="{CAFF8B0D-4F75-47F9-81F6-2FBDD96BDFA2}" destId="{B36C767B-335A-49C5-B6C2-4A33A99873EB}" srcOrd="0" destOrd="0" presId="urn:microsoft.com/office/officeart/2005/8/layout/arrow2"/>
    <dgm:cxn modelId="{733D4B50-7484-40F9-AC4F-59E15D443B5F}" srcId="{FC453D35-E5A2-4502-AC15-1DDC8D51AF9C}" destId="{1C2795B5-62D2-4B98-8E1D-61B4536E8C5A}" srcOrd="1" destOrd="0" parTransId="{1E77DD1D-2C75-4725-AA74-AEEA1ED73F54}" sibTransId="{4F5ED64E-53FE-42ED-A6F6-D2BE520089E1}"/>
    <dgm:cxn modelId="{89C34F2E-79BE-402E-9BA7-9D48AEE9B671}" srcId="{FC453D35-E5A2-4502-AC15-1DDC8D51AF9C}" destId="{CAFF8B0D-4F75-47F9-81F6-2FBDD96BDFA2}" srcOrd="2" destOrd="0" parTransId="{CA83AE4B-8186-45A8-B63B-90CF011429A5}" sibTransId="{DF1A58BB-CBBD-46D3-B0A0-BEA33AEB5CA7}"/>
    <dgm:cxn modelId="{BE5B2393-4482-46BA-8B17-A7E0537A4ECF}" type="presOf" srcId="{1C2795B5-62D2-4B98-8E1D-61B4536E8C5A}" destId="{9B0BC43F-4FD7-41B2-B79B-096924A705CE}" srcOrd="0" destOrd="0" presId="urn:microsoft.com/office/officeart/2005/8/layout/arrow2"/>
    <dgm:cxn modelId="{1B66AE91-4F6E-454B-A61F-4580B946164E}" srcId="{FC453D35-E5A2-4502-AC15-1DDC8D51AF9C}" destId="{A5DB4B3A-3D05-4EDC-A2E8-799E1CB56564}" srcOrd="0" destOrd="0" parTransId="{E9C7BF0A-3830-4681-9EDC-71AFAE842212}" sibTransId="{C516E8DF-1D70-4B98-BC20-5BD916995C85}"/>
    <dgm:cxn modelId="{C8710BD6-BCB1-4092-835A-1708447EF686}" type="presOf" srcId="{FC453D35-E5A2-4502-AC15-1DDC8D51AF9C}" destId="{E11F733B-A960-4F13-9C29-20A76FC45D12}" srcOrd="0" destOrd="0" presId="urn:microsoft.com/office/officeart/2005/8/layout/arrow2"/>
    <dgm:cxn modelId="{ECE9E87D-EB97-42D7-805B-674F430FF9C9}" type="presOf" srcId="{A5DB4B3A-3D05-4EDC-A2E8-799E1CB56564}" destId="{BF2F40B7-8E68-4B9E-A50C-F9D89F3AA790}" srcOrd="0" destOrd="0" presId="urn:microsoft.com/office/officeart/2005/8/layout/arrow2"/>
    <dgm:cxn modelId="{2347449F-4348-4E9E-BE98-8541C8D69C72}" type="presParOf" srcId="{E11F733B-A960-4F13-9C29-20A76FC45D12}" destId="{2403882C-251D-475C-956A-21DBDFC68865}" srcOrd="0" destOrd="0" presId="urn:microsoft.com/office/officeart/2005/8/layout/arrow2"/>
    <dgm:cxn modelId="{3D530E37-7487-4131-BF4F-F80770E56B58}" type="presParOf" srcId="{E11F733B-A960-4F13-9C29-20A76FC45D12}" destId="{9729EA66-CBA3-41B4-9B98-98475BD4FB78}" srcOrd="1" destOrd="0" presId="urn:microsoft.com/office/officeart/2005/8/layout/arrow2"/>
    <dgm:cxn modelId="{046700AB-0438-4E56-94CF-3B76291CE092}" type="presParOf" srcId="{9729EA66-CBA3-41B4-9B98-98475BD4FB78}" destId="{220A5465-83DE-45A9-B3DF-44A4321070DD}" srcOrd="0" destOrd="0" presId="urn:microsoft.com/office/officeart/2005/8/layout/arrow2"/>
    <dgm:cxn modelId="{3CD59394-F56A-4BE0-AEDA-3691A062987F}" type="presParOf" srcId="{9729EA66-CBA3-41B4-9B98-98475BD4FB78}" destId="{BF2F40B7-8E68-4B9E-A50C-F9D89F3AA790}" srcOrd="1" destOrd="0" presId="urn:microsoft.com/office/officeart/2005/8/layout/arrow2"/>
    <dgm:cxn modelId="{BF3DB4C3-B80D-4649-A64E-217380AA7C72}" type="presParOf" srcId="{9729EA66-CBA3-41B4-9B98-98475BD4FB78}" destId="{014F7F66-2228-4AE7-AB29-ECCFCC8ADF8E}" srcOrd="2" destOrd="0" presId="urn:microsoft.com/office/officeart/2005/8/layout/arrow2"/>
    <dgm:cxn modelId="{9B6F9F01-DC69-45AA-BA99-C08569EDE91D}" type="presParOf" srcId="{9729EA66-CBA3-41B4-9B98-98475BD4FB78}" destId="{9B0BC43F-4FD7-41B2-B79B-096924A705CE}" srcOrd="3" destOrd="0" presId="urn:microsoft.com/office/officeart/2005/8/layout/arrow2"/>
    <dgm:cxn modelId="{EB405B8E-0605-4520-B655-8BC71928C20B}" type="presParOf" srcId="{9729EA66-CBA3-41B4-9B98-98475BD4FB78}" destId="{F64BF979-ACA8-4746-89B3-2D1CC2BA3ED9}" srcOrd="4" destOrd="0" presId="urn:microsoft.com/office/officeart/2005/8/layout/arrow2"/>
    <dgm:cxn modelId="{9C22EAFB-5FA3-4032-8B3A-9A9408292523}" type="presParOf" srcId="{9729EA66-CBA3-41B4-9B98-98475BD4FB78}" destId="{B36C767B-335A-49C5-B6C2-4A33A99873EB}" srcOrd="5"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FC453D35-E5A2-4502-AC15-1DDC8D51AF9C}" type="doc">
      <dgm:prSet loTypeId="urn:microsoft.com/office/officeart/2005/8/layout/arrow2" loCatId="process" qsTypeId="urn:microsoft.com/office/officeart/2005/8/quickstyle/simple1" qsCatId="simple" csTypeId="urn:microsoft.com/office/officeart/2005/8/colors/accent1_2" csCatId="accent1" phldr="1"/>
      <dgm:spPr/>
    </dgm:pt>
    <dgm:pt modelId="{A5DB4B3A-3D05-4EDC-A2E8-799E1CB56564}">
      <dgm:prSet phldrT="[Text]" custT="1"/>
      <dgm:spPr>
        <a:scene3d>
          <a:camera prst="orthographicFront"/>
          <a:lightRig rig="threePt" dir="t"/>
        </a:scene3d>
        <a:sp3d prstMaterial="dkEdge">
          <a:bevelT w="254000" h="254000"/>
          <a:bevelB w="254000" h="254000"/>
        </a:sp3d>
      </dgm:spPr>
      <dgm:t>
        <a:bodyPr/>
        <a:lstStyle/>
        <a:p>
          <a:r>
            <a:rPr lang="en-US" sz="2000" b="1" dirty="0" smtClean="0">
              <a:solidFill>
                <a:srgbClr val="FFFF00"/>
              </a:solidFill>
            </a:rPr>
            <a:t>Resting States</a:t>
          </a:r>
          <a:endParaRPr lang="en-US" sz="2000" b="1" dirty="0">
            <a:solidFill>
              <a:srgbClr val="FFFF00"/>
            </a:solidFill>
          </a:endParaRPr>
        </a:p>
      </dgm:t>
    </dgm:pt>
    <dgm:pt modelId="{E9C7BF0A-3830-4681-9EDC-71AFAE842212}" type="parTrans" cxnId="{1B66AE91-4F6E-454B-A61F-4580B946164E}">
      <dgm:prSet/>
      <dgm:spPr/>
      <dgm:t>
        <a:bodyPr/>
        <a:lstStyle/>
        <a:p>
          <a:endParaRPr lang="en-US"/>
        </a:p>
      </dgm:t>
    </dgm:pt>
    <dgm:pt modelId="{C516E8DF-1D70-4B98-BC20-5BD916995C85}" type="sibTrans" cxnId="{1B66AE91-4F6E-454B-A61F-4580B946164E}">
      <dgm:prSet/>
      <dgm:spPr/>
      <dgm:t>
        <a:bodyPr/>
        <a:lstStyle/>
        <a:p>
          <a:endParaRPr lang="en-US"/>
        </a:p>
      </dgm:t>
    </dgm:pt>
    <dgm:pt modelId="{1C2795B5-62D2-4B98-8E1D-61B4536E8C5A}">
      <dgm:prSet phldrT="[Text]" custT="1"/>
      <dgm:spPr>
        <a:scene3d>
          <a:camera prst="orthographicFront"/>
          <a:lightRig rig="threePt" dir="t"/>
        </a:scene3d>
        <a:sp3d prstMaterial="dkEdge">
          <a:bevelT w="254000" h="254000"/>
          <a:bevelB w="254000" h="254000"/>
        </a:sp3d>
      </dgm:spPr>
      <dgm:t>
        <a:bodyPr/>
        <a:lstStyle/>
        <a:p>
          <a:r>
            <a:rPr lang="en-US" sz="2000" b="1" dirty="0" smtClean="0">
              <a:solidFill>
                <a:srgbClr val="3333FF"/>
              </a:solidFill>
            </a:rPr>
            <a:t>Preparatory States</a:t>
          </a:r>
          <a:endParaRPr lang="en-US" sz="2000" b="1" dirty="0">
            <a:solidFill>
              <a:srgbClr val="3333FF"/>
            </a:solidFill>
          </a:endParaRPr>
        </a:p>
      </dgm:t>
    </dgm:pt>
    <dgm:pt modelId="{1E77DD1D-2C75-4725-AA74-AEEA1ED73F54}" type="parTrans" cxnId="{733D4B50-7484-40F9-AC4F-59E15D443B5F}">
      <dgm:prSet/>
      <dgm:spPr/>
      <dgm:t>
        <a:bodyPr/>
        <a:lstStyle/>
        <a:p>
          <a:endParaRPr lang="en-US"/>
        </a:p>
      </dgm:t>
    </dgm:pt>
    <dgm:pt modelId="{4F5ED64E-53FE-42ED-A6F6-D2BE520089E1}" type="sibTrans" cxnId="{733D4B50-7484-40F9-AC4F-59E15D443B5F}">
      <dgm:prSet/>
      <dgm:spPr/>
      <dgm:t>
        <a:bodyPr/>
        <a:lstStyle/>
        <a:p>
          <a:endParaRPr lang="en-US"/>
        </a:p>
      </dgm:t>
    </dgm:pt>
    <dgm:pt modelId="{CAFF8B0D-4F75-47F9-81F6-2FBDD96BDFA2}">
      <dgm:prSet phldrT="[Text]" custT="1"/>
      <dgm:spPr>
        <a:scene3d>
          <a:camera prst="orthographicFront"/>
          <a:lightRig rig="threePt" dir="t"/>
        </a:scene3d>
        <a:sp3d prstMaterial="dkEdge">
          <a:bevelT w="254000" h="254000"/>
          <a:bevelB w="254000" h="254000"/>
        </a:sp3d>
      </dgm:spPr>
      <dgm:t>
        <a:bodyPr/>
        <a:lstStyle/>
        <a:p>
          <a:r>
            <a:rPr lang="en-US" sz="2000" b="1" dirty="0" smtClean="0">
              <a:solidFill>
                <a:srgbClr val="FF0000"/>
              </a:solidFill>
            </a:rPr>
            <a:t>Sensory Gating</a:t>
          </a:r>
        </a:p>
      </dgm:t>
    </dgm:pt>
    <dgm:pt modelId="{CA83AE4B-8186-45A8-B63B-90CF011429A5}" type="parTrans" cxnId="{89C34F2E-79BE-402E-9BA7-9D48AEE9B671}">
      <dgm:prSet/>
      <dgm:spPr/>
      <dgm:t>
        <a:bodyPr/>
        <a:lstStyle/>
        <a:p>
          <a:endParaRPr lang="en-US"/>
        </a:p>
      </dgm:t>
    </dgm:pt>
    <dgm:pt modelId="{DF1A58BB-CBBD-46D3-B0A0-BEA33AEB5CA7}" type="sibTrans" cxnId="{89C34F2E-79BE-402E-9BA7-9D48AEE9B671}">
      <dgm:prSet/>
      <dgm:spPr/>
      <dgm:t>
        <a:bodyPr/>
        <a:lstStyle/>
        <a:p>
          <a:endParaRPr lang="en-US"/>
        </a:p>
      </dgm:t>
    </dgm:pt>
    <dgm:pt modelId="{E11F733B-A960-4F13-9C29-20A76FC45D12}" type="pres">
      <dgm:prSet presAssocID="{FC453D35-E5A2-4502-AC15-1DDC8D51AF9C}" presName="arrowDiagram" presStyleCnt="0">
        <dgm:presLayoutVars>
          <dgm:chMax val="5"/>
          <dgm:dir/>
          <dgm:resizeHandles val="exact"/>
        </dgm:presLayoutVars>
      </dgm:prSet>
      <dgm:spPr/>
    </dgm:pt>
    <dgm:pt modelId="{2403882C-251D-475C-956A-21DBDFC68865}" type="pres">
      <dgm:prSet presAssocID="{FC453D35-E5A2-4502-AC15-1DDC8D51AF9C}" presName="arrow" presStyleLbl="bgShp" presStyleIdx="0" presStyleCnt="1" custLinFactNeighborX="-532"/>
      <dgm:spPr>
        <a:scene3d>
          <a:camera prst="orthographicFront"/>
          <a:lightRig rig="threePt" dir="t"/>
        </a:scene3d>
        <a:sp3d prstMaterial="dkEdge">
          <a:bevelT w="254000" h="254000"/>
          <a:bevelB w="254000" h="254000"/>
        </a:sp3d>
      </dgm:spPr>
    </dgm:pt>
    <dgm:pt modelId="{9729EA66-CBA3-41B4-9B98-98475BD4FB78}" type="pres">
      <dgm:prSet presAssocID="{FC453D35-E5A2-4502-AC15-1DDC8D51AF9C}" presName="arrowDiagram3" presStyleCnt="0"/>
      <dgm:spPr>
        <a:scene3d>
          <a:camera prst="orthographicFront"/>
          <a:lightRig rig="threePt" dir="t"/>
        </a:scene3d>
        <a:sp3d prstMaterial="dkEdge">
          <a:bevelT w="254000" h="254000"/>
          <a:bevelB w="254000" h="254000"/>
        </a:sp3d>
      </dgm:spPr>
    </dgm:pt>
    <dgm:pt modelId="{220A5465-83DE-45A9-B3DF-44A4321070DD}" type="pres">
      <dgm:prSet presAssocID="{A5DB4B3A-3D05-4EDC-A2E8-799E1CB56564}" presName="bullet3a" presStyleLbl="node1" presStyleIdx="0" presStyleCnt="3" custLinFactNeighborX="-99754" custLinFactNeighborY="82110"/>
      <dgm:spPr>
        <a:solidFill>
          <a:srgbClr val="FFFF00"/>
        </a:solidFill>
        <a:scene3d>
          <a:camera prst="orthographicFront"/>
          <a:lightRig rig="threePt" dir="t"/>
        </a:scene3d>
        <a:sp3d prstMaterial="dkEdge">
          <a:bevelT w="254000" h="254000"/>
          <a:bevelB w="254000" h="254000"/>
        </a:sp3d>
      </dgm:spPr>
    </dgm:pt>
    <dgm:pt modelId="{BF2F40B7-8E68-4B9E-A50C-F9D89F3AA790}" type="pres">
      <dgm:prSet presAssocID="{A5DB4B3A-3D05-4EDC-A2E8-799E1CB56564}" presName="textBox3a" presStyleLbl="revTx" presStyleIdx="0" presStyleCnt="3" custScaleY="53864" custLinFactNeighborX="-19848" custLinFactNeighborY="13495">
        <dgm:presLayoutVars>
          <dgm:bulletEnabled val="1"/>
        </dgm:presLayoutVars>
      </dgm:prSet>
      <dgm:spPr/>
      <dgm:t>
        <a:bodyPr/>
        <a:lstStyle/>
        <a:p>
          <a:endParaRPr lang="en-US"/>
        </a:p>
      </dgm:t>
    </dgm:pt>
    <dgm:pt modelId="{014F7F66-2228-4AE7-AB29-ECCFCC8ADF8E}" type="pres">
      <dgm:prSet presAssocID="{1C2795B5-62D2-4B98-8E1D-61B4536E8C5A}" presName="bullet3b" presStyleLbl="node1" presStyleIdx="1" presStyleCnt="3" custLinFactNeighborX="-34201" custLinFactNeighborY="9484"/>
      <dgm:spPr>
        <a:solidFill>
          <a:schemeClr val="tx2">
            <a:lumMod val="50000"/>
          </a:schemeClr>
        </a:solidFill>
        <a:scene3d>
          <a:camera prst="orthographicFront"/>
          <a:lightRig rig="threePt" dir="t"/>
        </a:scene3d>
        <a:sp3d prstMaterial="dkEdge">
          <a:bevelT w="254000" h="254000"/>
          <a:bevelB w="254000" h="254000"/>
        </a:sp3d>
      </dgm:spPr>
      <dgm:t>
        <a:bodyPr/>
        <a:lstStyle/>
        <a:p>
          <a:endParaRPr lang="en-US"/>
        </a:p>
      </dgm:t>
    </dgm:pt>
    <dgm:pt modelId="{9B0BC43F-4FD7-41B2-B79B-096924A705CE}" type="pres">
      <dgm:prSet presAssocID="{1C2795B5-62D2-4B98-8E1D-61B4536E8C5A}" presName="textBox3b" presStyleLbl="revTx" presStyleIdx="1" presStyleCnt="3" custScaleX="125694" custScaleY="42300" custLinFactNeighborX="-10764" custLinFactNeighborY="-6719">
        <dgm:presLayoutVars>
          <dgm:bulletEnabled val="1"/>
        </dgm:presLayoutVars>
      </dgm:prSet>
      <dgm:spPr/>
      <dgm:t>
        <a:bodyPr/>
        <a:lstStyle/>
        <a:p>
          <a:endParaRPr lang="en-US"/>
        </a:p>
      </dgm:t>
    </dgm:pt>
    <dgm:pt modelId="{F64BF979-ACA8-4746-89B3-2D1CC2BA3ED9}" type="pres">
      <dgm:prSet presAssocID="{CAFF8B0D-4F75-47F9-81F6-2FBDD96BDFA2}" presName="bullet3c" presStyleLbl="node1" presStyleIdx="2" presStyleCnt="3" custLinFactNeighborX="-27555" custLinFactNeighborY="-6731"/>
      <dgm:spPr>
        <a:solidFill>
          <a:srgbClr val="FF0000"/>
        </a:solidFill>
        <a:scene3d>
          <a:camera prst="orthographicFront"/>
          <a:lightRig rig="threePt" dir="t"/>
        </a:scene3d>
        <a:sp3d prstMaterial="dkEdge">
          <a:bevelT w="254000" h="254000"/>
          <a:bevelB w="254000" h="254000"/>
        </a:sp3d>
      </dgm:spPr>
    </dgm:pt>
    <dgm:pt modelId="{B36C767B-335A-49C5-B6C2-4A33A99873EB}" type="pres">
      <dgm:prSet presAssocID="{CAFF8B0D-4F75-47F9-81F6-2FBDD96BDFA2}" presName="textBox3c" presStyleLbl="revTx" presStyleIdx="2" presStyleCnt="3" custScaleY="30855" custLinFactNeighborX="-29685" custLinFactNeighborY="-14708">
        <dgm:presLayoutVars>
          <dgm:bulletEnabled val="1"/>
        </dgm:presLayoutVars>
      </dgm:prSet>
      <dgm:spPr/>
      <dgm:t>
        <a:bodyPr/>
        <a:lstStyle/>
        <a:p>
          <a:endParaRPr lang="en-US"/>
        </a:p>
      </dgm:t>
    </dgm:pt>
  </dgm:ptLst>
  <dgm:cxnLst>
    <dgm:cxn modelId="{10FA12A4-7663-41B5-89D7-CF3C3F9FF556}" type="presOf" srcId="{FC453D35-E5A2-4502-AC15-1DDC8D51AF9C}" destId="{E11F733B-A960-4F13-9C29-20A76FC45D12}" srcOrd="0" destOrd="0" presId="urn:microsoft.com/office/officeart/2005/8/layout/arrow2"/>
    <dgm:cxn modelId="{733D4B50-7484-40F9-AC4F-59E15D443B5F}" srcId="{FC453D35-E5A2-4502-AC15-1DDC8D51AF9C}" destId="{1C2795B5-62D2-4B98-8E1D-61B4536E8C5A}" srcOrd="1" destOrd="0" parTransId="{1E77DD1D-2C75-4725-AA74-AEEA1ED73F54}" sibTransId="{4F5ED64E-53FE-42ED-A6F6-D2BE520089E1}"/>
    <dgm:cxn modelId="{1117E9B3-64AC-4DFE-B093-4F01B2485BB4}" type="presOf" srcId="{CAFF8B0D-4F75-47F9-81F6-2FBDD96BDFA2}" destId="{B36C767B-335A-49C5-B6C2-4A33A99873EB}" srcOrd="0" destOrd="0" presId="urn:microsoft.com/office/officeart/2005/8/layout/arrow2"/>
    <dgm:cxn modelId="{1B43F958-547C-4730-A701-6ED0226B0CF9}" type="presOf" srcId="{A5DB4B3A-3D05-4EDC-A2E8-799E1CB56564}" destId="{BF2F40B7-8E68-4B9E-A50C-F9D89F3AA790}" srcOrd="0" destOrd="0" presId="urn:microsoft.com/office/officeart/2005/8/layout/arrow2"/>
    <dgm:cxn modelId="{CEEF51F1-3479-403B-8D17-17080D808B3E}" type="presOf" srcId="{1C2795B5-62D2-4B98-8E1D-61B4536E8C5A}" destId="{9B0BC43F-4FD7-41B2-B79B-096924A705CE}" srcOrd="0" destOrd="0" presId="urn:microsoft.com/office/officeart/2005/8/layout/arrow2"/>
    <dgm:cxn modelId="{89C34F2E-79BE-402E-9BA7-9D48AEE9B671}" srcId="{FC453D35-E5A2-4502-AC15-1DDC8D51AF9C}" destId="{CAFF8B0D-4F75-47F9-81F6-2FBDD96BDFA2}" srcOrd="2" destOrd="0" parTransId="{CA83AE4B-8186-45A8-B63B-90CF011429A5}" sibTransId="{DF1A58BB-CBBD-46D3-B0A0-BEA33AEB5CA7}"/>
    <dgm:cxn modelId="{1B66AE91-4F6E-454B-A61F-4580B946164E}" srcId="{FC453D35-E5A2-4502-AC15-1DDC8D51AF9C}" destId="{A5DB4B3A-3D05-4EDC-A2E8-799E1CB56564}" srcOrd="0" destOrd="0" parTransId="{E9C7BF0A-3830-4681-9EDC-71AFAE842212}" sibTransId="{C516E8DF-1D70-4B98-BC20-5BD916995C85}"/>
    <dgm:cxn modelId="{1BD52751-38DD-4AA8-BE44-5DF1F530A4F9}" type="presParOf" srcId="{E11F733B-A960-4F13-9C29-20A76FC45D12}" destId="{2403882C-251D-475C-956A-21DBDFC68865}" srcOrd="0" destOrd="0" presId="urn:microsoft.com/office/officeart/2005/8/layout/arrow2"/>
    <dgm:cxn modelId="{9BAFB9A1-4C0A-460B-BEE6-B3E9B32ED0E0}" type="presParOf" srcId="{E11F733B-A960-4F13-9C29-20A76FC45D12}" destId="{9729EA66-CBA3-41B4-9B98-98475BD4FB78}" srcOrd="1" destOrd="0" presId="urn:microsoft.com/office/officeart/2005/8/layout/arrow2"/>
    <dgm:cxn modelId="{2E51D613-A087-465E-A314-23B3155A46BF}" type="presParOf" srcId="{9729EA66-CBA3-41B4-9B98-98475BD4FB78}" destId="{220A5465-83DE-45A9-B3DF-44A4321070DD}" srcOrd="0" destOrd="0" presId="urn:microsoft.com/office/officeart/2005/8/layout/arrow2"/>
    <dgm:cxn modelId="{3D60D03E-1B4D-4C9E-A13B-AB25D7F99E63}" type="presParOf" srcId="{9729EA66-CBA3-41B4-9B98-98475BD4FB78}" destId="{BF2F40B7-8E68-4B9E-A50C-F9D89F3AA790}" srcOrd="1" destOrd="0" presId="urn:microsoft.com/office/officeart/2005/8/layout/arrow2"/>
    <dgm:cxn modelId="{18752647-404B-438E-A448-AD7668E75448}" type="presParOf" srcId="{9729EA66-CBA3-41B4-9B98-98475BD4FB78}" destId="{014F7F66-2228-4AE7-AB29-ECCFCC8ADF8E}" srcOrd="2" destOrd="0" presId="urn:microsoft.com/office/officeart/2005/8/layout/arrow2"/>
    <dgm:cxn modelId="{3B36534E-8ABD-4A90-8DDB-C4D3B103007C}" type="presParOf" srcId="{9729EA66-CBA3-41B4-9B98-98475BD4FB78}" destId="{9B0BC43F-4FD7-41B2-B79B-096924A705CE}" srcOrd="3" destOrd="0" presId="urn:microsoft.com/office/officeart/2005/8/layout/arrow2"/>
    <dgm:cxn modelId="{AEE4094A-EB69-4481-BDF5-220E6E4647CE}" type="presParOf" srcId="{9729EA66-CBA3-41B4-9B98-98475BD4FB78}" destId="{F64BF979-ACA8-4746-89B3-2D1CC2BA3ED9}" srcOrd="4" destOrd="0" presId="urn:microsoft.com/office/officeart/2005/8/layout/arrow2"/>
    <dgm:cxn modelId="{A467FC02-6D86-4C62-8956-038CB145E06E}" type="presParOf" srcId="{9729EA66-CBA3-41B4-9B98-98475BD4FB78}" destId="{B36C767B-335A-49C5-B6C2-4A33A99873EB}"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9CAF95-5B45-4F27-BDD9-3BAAAA671AD5}" type="datetimeFigureOut">
              <a:rPr lang="en-US" smtClean="0"/>
              <a:pPr/>
              <a:t>9/25/2008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D48723-F84A-4BDF-8740-14D98AD0AD7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CDAD8-B765-40E5-95F0-157FE585C02A}" type="datetimeFigureOut">
              <a:rPr lang="en-US" smtClean="0"/>
              <a:pPr/>
              <a:t>9/25/2008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BF152-841C-4011-A09E-92C5049936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ABF152-841C-4011-A09E-92C5049936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as Mark described</a:t>
            </a:r>
            <a:r>
              <a:rPr lang="en-US" baseline="0" dirty="0" smtClean="0"/>
              <a:t> in the preceding talk, solving a compound remote associate problem with insight is associated with a burst of high-frequency oscillatory activity in the right anterior temporal lobe.</a:t>
            </a:r>
          </a:p>
          <a:p>
            <a:endParaRPr lang="en-US" baseline="0" dirty="0" smtClean="0"/>
          </a:p>
          <a:p>
            <a:r>
              <a:rPr lang="en-US" baseline="0" dirty="0" smtClean="0"/>
              <a:t>But this is immediately preceded by a burst of insight-related alpha-band activity measured over right posterior cortex.</a:t>
            </a:r>
            <a:endParaRPr lang="en-US" dirty="0"/>
          </a:p>
        </p:txBody>
      </p:sp>
      <p:sp>
        <p:nvSpPr>
          <p:cNvPr id="4" name="Slide Number Placeholder 3"/>
          <p:cNvSpPr>
            <a:spLocks noGrp="1"/>
          </p:cNvSpPr>
          <p:nvPr>
            <p:ph type="sldNum" sz="quarter" idx="10"/>
          </p:nvPr>
        </p:nvSpPr>
        <p:spPr/>
        <p:txBody>
          <a:bodyPr/>
          <a:lstStyle/>
          <a:p>
            <a:fld id="{D8ABF152-841C-4011-A09E-92C5049936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7729D-23F3-45AB-BA35-E26208D823D4}" type="slidenum">
              <a:rPr lang="en-US"/>
              <a:pPr/>
              <a:t>11</a:t>
            </a:fld>
            <a:endParaRPr 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7C77F-9CE7-49D5-9E8F-A16689AAA3A6}" type="slidenum">
              <a:rPr lang="en-US"/>
              <a:pPr/>
              <a:t>12</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A0204-9BCB-4585-A0DA-934C313BA5E4}" type="slidenum">
              <a:rPr lang="en-US"/>
              <a:pPr/>
              <a:t>13</a:t>
            </a:fld>
            <a:endParaRPr lang="en-US"/>
          </a:p>
        </p:txBody>
      </p:sp>
      <p:sp>
        <p:nvSpPr>
          <p:cNvPr id="228354" name="Rectangle 2"/>
          <p:cNvSpPr>
            <a:spLocks noRo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A708C-60E9-4B9B-8CAC-CF67440F6DD8}" type="slidenum">
              <a:rPr lang="en-US"/>
              <a:pPr/>
              <a:t>14</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a:t>
            </a:r>
            <a:r>
              <a:rPr lang="en-US" baseline="0" dirty="0" smtClean="0"/>
              <a:t> are alpha oscillations?</a:t>
            </a:r>
          </a:p>
          <a:p>
            <a:endParaRPr lang="en-US" baseline="0" dirty="0" smtClean="0"/>
          </a:p>
          <a:p>
            <a:r>
              <a:rPr lang="en-US" baseline="0" dirty="0" smtClean="0"/>
              <a:t>Alpha is the brain’s dominant rhythm and reflects neural inhibition.</a:t>
            </a:r>
          </a:p>
          <a:p>
            <a:endParaRPr lang="en-US" baseline="0" dirty="0" smtClean="0"/>
          </a:p>
          <a:p>
            <a:r>
              <a:rPr lang="en-US" baseline="0" dirty="0" smtClean="0"/>
              <a:t>In particular, parietal-occipital alpha….</a:t>
            </a:r>
            <a:endParaRPr lang="en-US" dirty="0"/>
          </a:p>
        </p:txBody>
      </p:sp>
      <p:sp>
        <p:nvSpPr>
          <p:cNvPr id="4" name="Slide Number Placeholder 3"/>
          <p:cNvSpPr>
            <a:spLocks noGrp="1"/>
          </p:cNvSpPr>
          <p:nvPr>
            <p:ph type="sldNum" sz="quarter" idx="10"/>
          </p:nvPr>
        </p:nvSpPr>
        <p:spPr/>
        <p:txBody>
          <a:bodyPr/>
          <a:lstStyle/>
          <a:p>
            <a:fld id="{D8ABF152-841C-4011-A09E-92C50499361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E29FA-A602-403A-BB15-A4C5F803AB4A}" type="slidenum">
              <a:rPr lang="en-US"/>
              <a:pPr/>
              <a:t>16</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97393-DB16-4A59-826F-84A5E551E5BE}" type="slidenum">
              <a:rPr lang="en-US"/>
              <a:pPr/>
              <a:t>17</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dirty="0" smtClean="0"/>
              <a:t>Continuing backward</a:t>
            </a:r>
            <a:r>
              <a:rPr lang="en-US" baseline="0" dirty="0" smtClean="0"/>
              <a:t> in time from the moment of insight, we’ve found that even before a problem is presenting, the brain can prepare to solve the upcoming problem either with insight processing or with noninsight analytic processing….</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97393-DB16-4A59-826F-84A5E551E5BE}" type="slidenum">
              <a:rPr lang="en-US"/>
              <a:pPr/>
              <a:t>18</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dirty="0" smtClean="0"/>
              <a:t>We found that even before a</a:t>
            </a:r>
            <a:r>
              <a:rPr lang="en-US" baseline="0" dirty="0" smtClean="0"/>
              <a:t> compound remote associate problem is presented, if the upcoming problem will be solved with insight, then there is greater neural activity measured over left and right posterior temporal cortex, right frontal cortex, and mid-frontal cortex.  </a:t>
            </a:r>
          </a:p>
          <a:p>
            <a:endParaRPr lang="en-US" baseline="0" dirty="0" smtClean="0"/>
          </a:p>
          <a:p>
            <a:r>
              <a:rPr lang="en-US" baseline="0" dirty="0" smtClean="0"/>
              <a:t>In contrast, if the upcoming problem is going to be solved with analytic processing, then there is greater neural activity over posterior cortex.</a:t>
            </a:r>
          </a:p>
          <a:p>
            <a:endParaRPr lang="en-US" baseline="0" dirty="0" smtClean="0"/>
          </a:p>
          <a:p>
            <a:r>
              <a:rPr lang="en-US" baseline="0" dirty="0" smtClean="0"/>
              <a:t>This suggests that analytic processing involves greater visual attention to the monitor on which the problem will be presented.</a:t>
            </a:r>
          </a:p>
          <a:p>
            <a:r>
              <a:rPr lang="en-US" baseline="0" dirty="0" smtClean="0"/>
              <a:t>In contrast, insight processing involves greater activity in semantic processing areas and in the anterior cingulate which is involved in cognitive control and may activate these semantic areas and perhaps mediate the attentional flexibility involved in switching from </a:t>
            </a:r>
            <a:r>
              <a:rPr lang="en-US" baseline="0" dirty="0" err="1" smtClean="0"/>
              <a:t>prepotent</a:t>
            </a:r>
            <a:r>
              <a:rPr lang="en-US" baseline="0" dirty="0" smtClean="0"/>
              <a:t> to nonprepotent solution possibilities.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97393-DB16-4A59-826F-84A5E551E5BE}" type="slidenum">
              <a:rPr lang="en-US"/>
              <a:pPr/>
              <a:t>19</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dirty="0" smtClean="0"/>
              <a:t>These EEG</a:t>
            </a:r>
            <a:r>
              <a:rPr lang="en-US" baseline="0" dirty="0" smtClean="0"/>
              <a:t> results were mostly replicated with fMRI.</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a:t>
            </a:r>
            <a:r>
              <a:rPr lang="en-US" baseline="0" dirty="0" smtClean="0"/>
              <a:t>t people are familiar with the phenomenon of insight, which is colloquially known as the “Aha! Moment.”  </a:t>
            </a:r>
          </a:p>
          <a:p>
            <a:endParaRPr lang="en-US" baseline="0" dirty="0" smtClean="0"/>
          </a:p>
          <a:p>
            <a:r>
              <a:rPr lang="en-US" baseline="0" dirty="0" smtClean="0"/>
              <a:t>At the experiential level, it’s a sudden comprehension or apprehension which seems may seem </a:t>
            </a:r>
            <a:r>
              <a:rPr lang="en-US" baseline="0" dirty="0" err="1" smtClean="0"/>
              <a:t>disconnnected</a:t>
            </a:r>
            <a:r>
              <a:rPr lang="en-US" baseline="0" dirty="0" smtClean="0"/>
              <a:t> from the immediately preceding thought.</a:t>
            </a:r>
          </a:p>
          <a:p>
            <a:endParaRPr lang="en-US" baseline="0" dirty="0" smtClean="0"/>
          </a:p>
          <a:p>
            <a:r>
              <a:rPr lang="en-US" baseline="0" dirty="0" smtClean="0"/>
              <a:t>At the behavioral level, insight is associated with a discrete, all-or-none availability of information about the correct response in a task.  </a:t>
            </a:r>
          </a:p>
          <a:p>
            <a:endParaRPr lang="en-US" baseline="0" dirty="0" smtClean="0"/>
          </a:p>
          <a:p>
            <a:r>
              <a:rPr lang="en-US" baseline="0" dirty="0" smtClean="0"/>
              <a:t>And as Mark Jung-Beeman described in the previous talk, insight is associated with a sudden burst of high-frequency oscillatory activity.</a:t>
            </a:r>
            <a:endParaRPr lang="en-US" dirty="0"/>
          </a:p>
        </p:txBody>
      </p:sp>
      <p:sp>
        <p:nvSpPr>
          <p:cNvPr id="4" name="Slide Number Placeholder 3"/>
          <p:cNvSpPr>
            <a:spLocks noGrp="1"/>
          </p:cNvSpPr>
          <p:nvPr>
            <p:ph type="sldNum" sz="quarter" idx="10"/>
          </p:nvPr>
        </p:nvSpPr>
        <p:spPr/>
        <p:txBody>
          <a:bodyPr/>
          <a:lstStyle/>
          <a:p>
            <a:fld id="{D8ABF152-841C-4011-A09E-92C5049936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CCCBA-E9A6-468E-8213-14AB5D721830}" type="slidenum">
              <a:rPr lang="en-US"/>
              <a:pPr/>
              <a:t>20</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547B6-C2C4-479A-B800-4D2A3F31353F}" type="slidenum">
              <a:rPr lang="en-US"/>
              <a:pPr/>
              <a:t>21</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dirty="0" smtClean="0"/>
              <a:t>And finally, we</a:t>
            </a:r>
            <a:r>
              <a:rPr lang="en-US" baseline="0" dirty="0" smtClean="0"/>
              <a:t> face the question of what factors bias a person toward insight preparation versus analytic preparation.  One possibility is that individual differences in resting-state brain activity may bias a person toward preparing for and engaging in either insight processing or analytic processing.</a:t>
            </a:r>
          </a:p>
          <a:p>
            <a:endParaRPr lang="en-US" baseline="0" dirty="0" smtClean="0"/>
          </a:p>
          <a:p>
            <a:r>
              <a:rPr lang="en-US" baseline="0" dirty="0" smtClean="0"/>
              <a:t>Resting state brain activity is what occurs when a person is not engaged in the directed cognitive activity associated with explicit task performance.</a:t>
            </a:r>
          </a:p>
          <a:p>
            <a:endParaRPr lang="en-US" baseline="0" dirty="0" smtClean="0"/>
          </a:p>
          <a:p>
            <a:r>
              <a:rPr lang="en-US" baseline="0" dirty="0" smtClean="0"/>
              <a:t>There is a long history of measuring resting-state EEG, and individual differences in resting state EEG, and more recently fMRI, are associated with individual differences in personality, intelligence, and psychopathology.  So we decided to examine the possibility that individual differences in resting state activity are associated with insight versus analytic processing strategy during problem solving.</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C39F5-2291-4FFE-AC85-2BB988B80718}" type="slidenum">
              <a:rPr lang="en-US"/>
              <a:pPr/>
              <a:t>22</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dirty="0" smtClean="0"/>
              <a:t>We</a:t>
            </a:r>
            <a:r>
              <a:rPr lang="en-US" baseline="0" dirty="0" smtClean="0"/>
              <a:t> measured subjects resting-state EEG before they were told what would follow.</a:t>
            </a:r>
          </a:p>
          <a:p>
            <a:endParaRPr lang="en-US" baseline="0" dirty="0" smtClean="0"/>
          </a:p>
          <a:p>
            <a:r>
              <a:rPr lang="en-US" baseline="0" dirty="0" smtClean="0"/>
              <a:t>Anagram task; insight judgments.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921ED-9E97-4887-BB15-A3472A82E116}" type="slidenum">
              <a:rPr lang="en-US"/>
              <a:pPr/>
              <a:t>23</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921ED-9E97-4887-BB15-A3472A82E116}" type="slidenum">
              <a:rPr lang="en-US"/>
              <a:pPr/>
              <a:t>24</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97393-DB16-4A59-826F-84A5E551E5BE}" type="slidenum">
              <a:rPr lang="en-US"/>
              <a:pPr/>
              <a:t>25</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97393-DB16-4A59-826F-84A5E551E5BE}" type="slidenum">
              <a:rPr lang="en-US"/>
              <a:pPr/>
              <a:t>26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97393-DB16-4A59-826F-84A5E551E5BE}" type="slidenum">
              <a:rPr lang="en-US"/>
              <a:pPr/>
              <a:t>27</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95F74-E686-42F5-8AA6-AD7E3B23D887}" type="slidenum">
              <a:rPr lang="en-US"/>
              <a:pPr/>
              <a:t>28</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dirty="0" smtClean="0"/>
              <a:t>We don’t know whether</a:t>
            </a:r>
            <a:r>
              <a:rPr lang="en-US" baseline="0" dirty="0" smtClean="0"/>
              <a:t> these insight-related differences in resting-state brain activity reflect transient, but relatively slowly changing states, or whether they reflect relatively stable traits.  EEG is relatively stable.</a:t>
            </a:r>
          </a:p>
          <a:p>
            <a:endParaRPr lang="en-US" baseline="0" dirty="0" smtClean="0"/>
          </a:p>
          <a:p>
            <a:r>
              <a:rPr lang="en-US" baseline="0" dirty="0" smtClean="0"/>
              <a:t>And if these differences are stable, we don’t know if they are genetically determined.  EEG is heavily genetically loaded.</a:t>
            </a:r>
          </a:p>
          <a:p>
            <a:endParaRPr lang="en-US" baseline="0" dirty="0" smtClean="0"/>
          </a:p>
          <a:p>
            <a:r>
              <a:rPr lang="en-US" baseline="0" dirty="0" smtClean="0"/>
              <a:t>Much work to do!</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A0DE4-E6F6-4BA2-B3FC-C39C9318995E}" type="slidenum">
              <a:rPr lang="en-US"/>
              <a:pPr/>
              <a:t>29</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ABF152-841C-4011-A09E-92C50499361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0FE0F-3998-4ACE-B787-F8E8BDD10D6A}" type="slidenum">
              <a:rPr lang="en-US"/>
              <a:pPr/>
              <a:t>30</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But first, I would like to acknowledge my collaborators….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ABF152-841C-4011-A09E-92C5049936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sudden</a:t>
            </a:r>
            <a:r>
              <a:rPr lang="en-US" baseline="0" dirty="0" smtClean="0"/>
              <a:t> nature of an insight masks the fact that insights are the culmination of a series of states and processes at various time scales.</a:t>
            </a:r>
          </a:p>
          <a:p>
            <a:endParaRPr lang="en-US" baseline="0" dirty="0" smtClean="0"/>
          </a:p>
          <a:p>
            <a:r>
              <a:rPr lang="en-US" baseline="0" dirty="0" smtClean="0"/>
              <a:t>Let’s examine three of these antecedents.  Going backwards in time from the insight itself, </a:t>
            </a:r>
          </a:p>
          <a:p>
            <a:endParaRPr lang="en-US" baseline="0" dirty="0" smtClean="0"/>
          </a:p>
          <a:p>
            <a:r>
              <a:rPr lang="en-US" baseline="0" dirty="0" smtClean="0"/>
              <a:t>we find that an Aha! is immediately preceded by transient sensory gating, </a:t>
            </a:r>
          </a:p>
          <a:p>
            <a:endParaRPr lang="en-US" baseline="0" dirty="0" smtClean="0"/>
          </a:p>
          <a:p>
            <a:r>
              <a:rPr lang="en-US" baseline="0" dirty="0" smtClean="0"/>
              <a:t>and before that by transient preparation occurring just before a problem is presented, </a:t>
            </a:r>
          </a:p>
          <a:p>
            <a:endParaRPr lang="en-US" baseline="0" smtClean="0"/>
          </a:p>
          <a:p>
            <a:r>
              <a:rPr lang="en-US" baseline="0" smtClean="0"/>
              <a:t>and </a:t>
            </a:r>
            <a:r>
              <a:rPr lang="en-US" baseline="0" dirty="0" smtClean="0"/>
              <a:t>before that, by resting brain states that can bias a person toward insight or noninsight processing of a problem.</a:t>
            </a:r>
            <a:endParaRPr lang="en-US" dirty="0"/>
          </a:p>
        </p:txBody>
      </p:sp>
      <p:sp>
        <p:nvSpPr>
          <p:cNvPr id="4" name="Slide Number Placeholder 3"/>
          <p:cNvSpPr>
            <a:spLocks noGrp="1"/>
          </p:cNvSpPr>
          <p:nvPr>
            <p:ph type="sldNum" sz="quarter" idx="10"/>
          </p:nvPr>
        </p:nvSpPr>
        <p:spPr/>
        <p:txBody>
          <a:bodyPr/>
          <a:lstStyle/>
          <a:p>
            <a:fld id="{D8ABF152-841C-4011-A09E-92C5049936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5C808-91D8-4C9E-9B2D-0738EF5FBE50}" type="slidenum">
              <a:rPr lang="en-US"/>
              <a:pPr/>
              <a:t>6</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t>Example: “John is tight-fisted.”</a:t>
            </a:r>
          </a:p>
          <a:p>
            <a:r>
              <a:rPr lang="en-US"/>
              <a:t>Neuroimaging and lesion studies support hemispheric distinction.</a:t>
            </a:r>
          </a:p>
          <a:p>
            <a:r>
              <a:rPr lang="en-US">
                <a:solidFill>
                  <a:srgbClr val="000000"/>
                </a:solidFill>
                <a:latin typeface="Times New Roman" pitchFamily="18" charset="0"/>
              </a:rPr>
              <a:t>We hypothesized that the RH may be involved in solving insight problems for the same reason it is important for drawing inferences, getting jokes, and understanding metaphors: larger semantic fields allow semantic overlap for distantly related words.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ACCE2-FB9B-4DDD-BD3E-E17796E5A673}" type="slidenum">
              <a:rPr lang="en-US"/>
              <a:pPr/>
              <a:t>7</a:t>
            </a:fld>
            <a:endParaRPr lang="en-US"/>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06A50-D8D0-4296-B4E9-C895B3827EDF}" type="slidenum">
              <a:rPr lang="en-US"/>
              <a:pPr/>
              <a:t>8</a:t>
            </a:fld>
            <a:endParaRPr lang="en-US"/>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2B67D-D902-4B48-A9B8-7B63A119167E}" type="slidenum">
              <a:rPr lang="en-US"/>
              <a:pPr/>
              <a:t>9</a:t>
            </a:fld>
            <a:endParaRPr lang="en-US"/>
          </a:p>
        </p:txBody>
      </p:sp>
      <p:sp>
        <p:nvSpPr>
          <p:cNvPr id="34818" name="Rectangle 2"/>
          <p:cNvSpPr>
            <a:spLocks noRot="1"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a:xfrm>
            <a:off x="914400" y="4343400"/>
            <a:ext cx="5029200" cy="4114800"/>
          </a:xfrm>
        </p:spPr>
        <p:txBody>
          <a:bodyPr/>
          <a:lstStyle/>
          <a:p>
            <a:r>
              <a:rPr lang="en-US">
                <a:solidFill>
                  <a:srgbClr val="000000"/>
                </a:solidFill>
                <a:latin typeface="Times New Roman" pitchFamily="18" charset="0"/>
              </a:rPr>
              <a:t>I think the RH may be involved in solving insight problems for the same reason it is important for drawing inferences, getting jokes, and understanding metaphors: larger semantic fields allow semantic overlap for distantly related words.</a:t>
            </a:r>
          </a:p>
          <a:p>
            <a:pPr>
              <a:lnSpc>
                <a:spcPct val="35000"/>
              </a:lnSpc>
            </a:pPr>
            <a:endParaRPr lang="en-US">
              <a:solidFill>
                <a:srgbClr val="000000"/>
              </a:solidFill>
              <a:latin typeface="Times New Roman" pitchFamily="18" charset="0"/>
            </a:endParaRPr>
          </a:p>
          <a:p>
            <a:r>
              <a:rPr lang="en-US">
                <a:solidFill>
                  <a:srgbClr val="000000"/>
                </a:solidFill>
                <a:latin typeface="Times New Roman" pitchFamily="18" charset="0"/>
              </a:rPr>
              <a:t>To explore contributions of each hemisphere to solving insight-like problems, we’ve created problems much like a subset of those on the Remote Associates Test…. affectionately referred to as the RAT, this test was designed as a test of creativity and has been used, by several researchers, as a small and manageable, but still insight-like problem. Subjects were given 3 words and asked to produce a fourth word that had something in common with all three. </a:t>
            </a:r>
          </a:p>
          <a:p>
            <a:pPr>
              <a:lnSpc>
                <a:spcPct val="35000"/>
              </a:lnSpc>
            </a:pPr>
            <a:endParaRPr lang="en-US">
              <a:solidFill>
                <a:srgbClr val="000000"/>
              </a:solidFill>
              <a:latin typeface="Times New Roman" pitchFamily="18" charset="0"/>
            </a:endParaRPr>
          </a:p>
          <a:p>
            <a:r>
              <a:rPr lang="en-US">
                <a:solidFill>
                  <a:srgbClr val="000000"/>
                </a:solidFill>
                <a:latin typeface="Times New Roman" pitchFamily="18" charset="0"/>
              </a:rPr>
              <a:t>Our problems were like a subset of the RAT problems - the solution word formed a compound word or phrase with each of the 3 problem words.</a:t>
            </a:r>
          </a:p>
          <a:p>
            <a:r>
              <a:rPr lang="en-US">
                <a:solidFill>
                  <a:srgbClr val="000000"/>
                </a:solidFill>
                <a:latin typeface="Times New Roman" pitchFamily="18" charset="0"/>
              </a:rPr>
              <a:t>We’ve developed a large set of these Compound Remote Associate Problems.  I won't tell you how we affectionately refer to these, but I will tell you that my colleague Ed Bowden is responsible for most of the... Compound Remote Associate Problems coming from our lab..</a:t>
            </a:r>
          </a:p>
          <a:p>
            <a:pPr>
              <a:lnSpc>
                <a:spcPct val="35000"/>
              </a:lnSpc>
            </a:pPr>
            <a:endParaRPr lang="en-US">
              <a:solidFill>
                <a:srgbClr val="000000"/>
              </a:solidFill>
              <a:latin typeface="Times New Roman" pitchFamily="18" charset="0"/>
            </a:endParaRPr>
          </a:p>
          <a:p>
            <a:r>
              <a:rPr lang="en-US">
                <a:solidFill>
                  <a:srgbClr val="000000"/>
                </a:solidFill>
                <a:latin typeface="Times New Roman" pitchFamily="18" charset="0"/>
              </a:rPr>
              <a:t>The ability to solve this type of problem strongly correlates with the ability to solve </a:t>
            </a:r>
            <a:r>
              <a:rPr lang="en-US" b="1">
                <a:solidFill>
                  <a:srgbClr val="000000"/>
                </a:solidFill>
                <a:latin typeface="Times New Roman" pitchFamily="18" charset="0"/>
              </a:rPr>
              <a:t>classic</a:t>
            </a:r>
            <a:r>
              <a:rPr lang="en-US">
                <a:solidFill>
                  <a:srgbClr val="000000"/>
                </a:solidFill>
                <a:latin typeface="Times New Roman" pitchFamily="18" charset="0"/>
              </a:rPr>
              <a:t> insight problems. So although these are very simple problems, we think they serve as a useful model task to study at least some of the processes involved in solving insight problems. </a:t>
            </a:r>
          </a:p>
          <a:p>
            <a:endParaRPr lang="en-US">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9/25/2008</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9/25/2008</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876800"/>
            <a:ext cx="7772400" cy="1600200"/>
          </a:xfrm>
        </p:spPr>
        <p:txBody>
          <a:bodyPr/>
          <a:lstStyle/>
          <a:p>
            <a:r>
              <a:rPr lang="en-US" dirty="0" smtClean="0"/>
              <a:t>The neural dynamics of insight</a:t>
            </a:r>
            <a:endParaRPr lang="en-US" dirty="0"/>
          </a:p>
        </p:txBody>
      </p:sp>
      <p:sp>
        <p:nvSpPr>
          <p:cNvPr id="3" name="Subtitle 2"/>
          <p:cNvSpPr>
            <a:spLocks noGrp="1"/>
          </p:cNvSpPr>
          <p:nvPr>
            <p:ph type="subTitle" idx="1"/>
          </p:nvPr>
        </p:nvSpPr>
        <p:spPr>
          <a:xfrm>
            <a:off x="914400" y="3962400"/>
            <a:ext cx="7772400" cy="762000"/>
          </a:xfrm>
        </p:spPr>
        <p:txBody>
          <a:bodyPr/>
          <a:lstStyle/>
          <a:p>
            <a:r>
              <a:rPr lang="en-US" dirty="0" smtClean="0"/>
              <a:t>John Kounios, Drexel University  </a:t>
            </a:r>
          </a:p>
          <a:p>
            <a:r>
              <a:rPr lang="en-US" dirty="0" smtClean="0"/>
              <a:t>Mark Jung-Beeman, Northwestern University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088136"/>
          </a:xfrm>
        </p:spPr>
        <p:txBody>
          <a:bodyPr/>
          <a:lstStyle/>
          <a:p>
            <a:r>
              <a:rPr lang="en-US" dirty="0" smtClean="0"/>
              <a:t>Transient Visual Gating </a:t>
            </a:r>
            <a:br>
              <a:rPr lang="en-US" dirty="0" smtClean="0"/>
            </a:br>
            <a:r>
              <a:rPr lang="en-US" sz="2000" dirty="0" smtClean="0"/>
              <a:t>(Jung-Beeman et al., </a:t>
            </a:r>
            <a:r>
              <a:rPr lang="en-US" sz="2000" i="1" dirty="0" smtClean="0"/>
              <a:t>PLoS Biology</a:t>
            </a:r>
            <a:r>
              <a:rPr lang="en-US" sz="2000" dirty="0" smtClean="0"/>
              <a:t>, 2004)</a:t>
            </a:r>
            <a:endParaRPr lang="en-US" sz="2000" dirty="0"/>
          </a:p>
        </p:txBody>
      </p:sp>
      <p:graphicFrame>
        <p:nvGraphicFramePr>
          <p:cNvPr id="5122" name="Object 2"/>
          <p:cNvGraphicFramePr>
            <a:graphicFrameLocks noChangeAspect="1"/>
          </p:cNvGraphicFramePr>
          <p:nvPr/>
        </p:nvGraphicFramePr>
        <p:xfrm>
          <a:off x="1600200" y="1676400"/>
          <a:ext cx="5943600" cy="2509157"/>
        </p:xfrm>
        <a:graphic>
          <a:graphicData uri="http://schemas.openxmlformats.org/presentationml/2006/ole">
            <p:oleObj spid="_x0000_s5122" name="Photo Editor Photo" r:id="rId4" imgW="9628571" imgH="7009524" progId="">
              <p:embed/>
            </p:oleObj>
          </a:graphicData>
        </a:graphic>
      </p:graphicFrame>
      <p:graphicFrame>
        <p:nvGraphicFramePr>
          <p:cNvPr id="5123" name="Object 3"/>
          <p:cNvGraphicFramePr>
            <a:graphicFrameLocks noChangeAspect="1"/>
          </p:cNvGraphicFramePr>
          <p:nvPr/>
        </p:nvGraphicFramePr>
        <p:xfrm>
          <a:off x="1752600" y="3810000"/>
          <a:ext cx="5791200" cy="2443163"/>
        </p:xfrm>
        <a:graphic>
          <a:graphicData uri="http://schemas.openxmlformats.org/presentationml/2006/ole">
            <p:oleObj spid="_x0000_s5123" name="Photo Editor Photo" r:id="rId5" imgW="9647619" imgH="7571429" progId="">
              <p:embed/>
            </p:oleObj>
          </a:graphicData>
        </a:graphic>
      </p:graphicFrame>
      <p:sp>
        <p:nvSpPr>
          <p:cNvPr id="5" name="TextBox 4"/>
          <p:cNvSpPr txBox="1"/>
          <p:nvPr/>
        </p:nvSpPr>
        <p:spPr>
          <a:xfrm>
            <a:off x="7543800" y="2362200"/>
            <a:ext cx="1374094" cy="523220"/>
          </a:xfrm>
          <a:prstGeom prst="rect">
            <a:avLst/>
          </a:prstGeom>
          <a:noFill/>
        </p:spPr>
        <p:txBody>
          <a:bodyPr wrap="none" rtlCol="0">
            <a:spAutoFit/>
          </a:bodyPr>
          <a:lstStyle/>
          <a:p>
            <a:r>
              <a:rPr lang="en-US" sz="2800" dirty="0" smtClean="0"/>
              <a:t>Gamma</a:t>
            </a:r>
            <a:endParaRPr lang="en-US" sz="2800" dirty="0"/>
          </a:p>
        </p:txBody>
      </p:sp>
      <p:sp>
        <p:nvSpPr>
          <p:cNvPr id="6" name="TextBox 5"/>
          <p:cNvSpPr txBox="1"/>
          <p:nvPr/>
        </p:nvSpPr>
        <p:spPr>
          <a:xfrm>
            <a:off x="7620000" y="4353580"/>
            <a:ext cx="1053494" cy="523220"/>
          </a:xfrm>
          <a:prstGeom prst="rect">
            <a:avLst/>
          </a:prstGeom>
          <a:noFill/>
        </p:spPr>
        <p:txBody>
          <a:bodyPr wrap="none" rtlCol="0">
            <a:spAutoFit/>
          </a:bodyPr>
          <a:lstStyle/>
          <a:p>
            <a:r>
              <a:rPr lang="en-US" sz="2800" dirty="0" smtClean="0"/>
              <a:t>Alpha</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3234" name="Object 2"/>
          <p:cNvGraphicFramePr>
            <a:graphicFrameLocks noChangeAspect="1"/>
          </p:cNvGraphicFramePr>
          <p:nvPr/>
        </p:nvGraphicFramePr>
        <p:xfrm>
          <a:off x="2286000" y="762000"/>
          <a:ext cx="4767263" cy="5562600"/>
        </p:xfrm>
        <a:graphic>
          <a:graphicData uri="http://schemas.openxmlformats.org/presentationml/2006/ole">
            <p:oleObj spid="_x0000_s35842" name="Photo Editor Photo" r:id="rId4" imgW="9628571" imgH="7009524" progId="MSPhotoEd.3">
              <p:embed/>
            </p:oleObj>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5283" name="Object 3"/>
          <p:cNvGraphicFramePr>
            <a:graphicFrameLocks noChangeAspect="1"/>
          </p:cNvGraphicFramePr>
          <p:nvPr/>
        </p:nvGraphicFramePr>
        <p:xfrm>
          <a:off x="2514600" y="838200"/>
          <a:ext cx="4638675" cy="5410200"/>
        </p:xfrm>
        <a:graphic>
          <a:graphicData uri="http://schemas.openxmlformats.org/presentationml/2006/ole">
            <p:oleObj spid="_x0000_s36866" name="Photo Editor Photo" r:id="rId4" imgW="9628571" imgH="7009524" progId="MSPhotoEd.3">
              <p:embed/>
            </p:oleObj>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7330" name="Object 2"/>
          <p:cNvGraphicFramePr>
            <a:graphicFrameLocks noChangeAspect="1"/>
          </p:cNvGraphicFramePr>
          <p:nvPr/>
        </p:nvGraphicFramePr>
        <p:xfrm>
          <a:off x="2514600" y="838200"/>
          <a:ext cx="4638675" cy="5410200"/>
        </p:xfrm>
        <a:graphic>
          <a:graphicData uri="http://schemas.openxmlformats.org/presentationml/2006/ole">
            <p:oleObj spid="_x0000_s37890" name="Photo Editor Photo" r:id="rId4" imgW="9628571" imgH="7009524" progId="MSPhotoEd.3">
              <p:embed/>
            </p:oleObj>
          </a:graphicData>
        </a:graphic>
      </p:graphicFrame>
      <p:pic>
        <p:nvPicPr>
          <p:cNvPr id="227331" name="Picture 3"/>
          <p:cNvPicPr>
            <a:picLocks noChangeAspect="1" noChangeArrowheads="1"/>
          </p:cNvPicPr>
          <p:nvPr/>
        </p:nvPicPr>
        <p:blipFill>
          <a:blip r:embed="rId5"/>
          <a:srcRect l="4323" t="22620" r="56598" b="12111"/>
          <a:stretch>
            <a:fillRect/>
          </a:stretch>
        </p:blipFill>
        <p:spPr bwMode="auto">
          <a:xfrm>
            <a:off x="2667000" y="995363"/>
            <a:ext cx="4038600" cy="32099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descr="PLoS fig 6"/>
          <p:cNvPicPr>
            <a:picLocks noChangeAspect="1" noChangeArrowheads="1"/>
          </p:cNvPicPr>
          <p:nvPr/>
        </p:nvPicPr>
        <p:blipFill>
          <a:blip r:embed="rId3"/>
          <a:srcRect l="1923" r="2885"/>
          <a:stretch>
            <a:fillRect/>
          </a:stretch>
        </p:blipFill>
        <p:spPr bwMode="auto">
          <a:xfrm>
            <a:off x="838200" y="533400"/>
            <a:ext cx="7543800" cy="5943600"/>
          </a:xfrm>
          <a:prstGeom prst="rect">
            <a:avLst/>
          </a:prstGeom>
          <a:noFill/>
          <a:ln w="53975">
            <a:solidFill>
              <a:srgbClr val="CC0000"/>
            </a:solidFill>
            <a:bevel/>
          </a:ln>
          <a:scene3d>
            <a:camera prst="orthographicFront"/>
            <a:lightRig rig="twoPt" dir="t"/>
          </a:scene3d>
          <a:sp3d extrusionH="63500" contourW="63500" prstMaterial="meta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US" sz="3600" dirty="0" smtClean="0"/>
              <a:t>Alpha-band oscillations </a:t>
            </a:r>
            <a:br>
              <a:rPr lang="en-US" sz="3600" dirty="0" smtClean="0"/>
            </a:br>
            <a:r>
              <a:rPr lang="en-US" sz="3600" dirty="0" smtClean="0"/>
              <a:t>(8-13 Hz)</a:t>
            </a:r>
            <a:endParaRPr lang="en-US" sz="3600" dirty="0"/>
          </a:p>
        </p:txBody>
      </p:sp>
      <p:sp>
        <p:nvSpPr>
          <p:cNvPr id="3" name="Content Placeholder 2"/>
          <p:cNvSpPr>
            <a:spLocks noGrp="1"/>
          </p:cNvSpPr>
          <p:nvPr>
            <p:ph idx="1"/>
          </p:nvPr>
        </p:nvSpPr>
        <p:spPr/>
        <p:txBody>
          <a:bodyPr/>
          <a:lstStyle/>
          <a:p>
            <a:r>
              <a:rPr lang="en-US" dirty="0" smtClean="0"/>
              <a:t>The brain’s dominant rhythm</a:t>
            </a:r>
          </a:p>
          <a:p>
            <a:r>
              <a:rPr lang="en-US" dirty="0" smtClean="0"/>
              <a:t>Reflects neural inhibition</a:t>
            </a:r>
          </a:p>
          <a:p>
            <a:r>
              <a:rPr lang="en-US" dirty="0" smtClean="0"/>
              <a:t>Posterior alpha reflects visual gating</a:t>
            </a:r>
          </a:p>
        </p:txBody>
      </p:sp>
      <p:graphicFrame>
        <p:nvGraphicFramePr>
          <p:cNvPr id="30721" name="Object 1"/>
          <p:cNvGraphicFramePr>
            <a:graphicFrameLocks noChangeAspect="1"/>
          </p:cNvGraphicFramePr>
          <p:nvPr/>
        </p:nvGraphicFramePr>
        <p:xfrm>
          <a:off x="533400" y="3563937"/>
          <a:ext cx="8382000" cy="3217863"/>
        </p:xfrm>
        <a:graphic>
          <a:graphicData uri="http://schemas.openxmlformats.org/presentationml/2006/ole">
            <p:oleObj spid="_x0000_s30721" name="Photo Editor Photo" r:id="rId4" imgW="9647619" imgH="7571429" progId="">
              <p:embed/>
            </p:oleObj>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i="1" dirty="0" smtClean="0">
                <a:solidFill>
                  <a:schemeClr val="tx2"/>
                </a:solidFill>
              </a:rPr>
              <a:t>Hypothesis:</a:t>
            </a:r>
            <a:endParaRPr lang="en-US" sz="3600" dirty="0"/>
          </a:p>
        </p:txBody>
      </p:sp>
      <p:sp>
        <p:nvSpPr>
          <p:cNvPr id="11" name="Text Placeholder 10"/>
          <p:cNvSpPr>
            <a:spLocks noGrp="1"/>
          </p:cNvSpPr>
          <p:nvPr>
            <p:ph type="body" sz="half" idx="4294967295"/>
          </p:nvPr>
        </p:nvSpPr>
        <p:spPr>
          <a:xfrm>
            <a:off x="838200" y="1295400"/>
            <a:ext cx="7924800" cy="990600"/>
          </a:xfrm>
        </p:spPr>
        <p:txBody>
          <a:bodyPr>
            <a:normAutofit fontScale="40000" lnSpcReduction="20000"/>
          </a:bodyPr>
          <a:lstStyle/>
          <a:p>
            <a:pPr>
              <a:buNone/>
            </a:pPr>
            <a:r>
              <a:rPr lang="en-US" sz="7000" dirty="0" smtClean="0"/>
              <a:t>The brain transiently reduces visual inputs to </a:t>
            </a:r>
          </a:p>
          <a:p>
            <a:pPr>
              <a:buNone/>
            </a:pPr>
            <a:r>
              <a:rPr lang="en-US" sz="7000" dirty="0" smtClean="0"/>
              <a:t>increase signal-to-noise ratio of the solution.</a:t>
            </a:r>
          </a:p>
          <a:p>
            <a:endParaRPr lang="en-US" dirty="0"/>
          </a:p>
        </p:txBody>
      </p:sp>
      <p:graphicFrame>
        <p:nvGraphicFramePr>
          <p:cNvPr id="4101" name="Object 5"/>
          <p:cNvGraphicFramePr>
            <a:graphicFrameLocks noChangeAspect="1"/>
          </p:cNvGraphicFramePr>
          <p:nvPr/>
        </p:nvGraphicFramePr>
        <p:xfrm>
          <a:off x="533400" y="3563937"/>
          <a:ext cx="8382000" cy="3217863"/>
        </p:xfrm>
        <a:graphic>
          <a:graphicData uri="http://schemas.openxmlformats.org/presentationml/2006/ole">
            <p:oleObj spid="_x0000_s4101" name="Photo Editor Photo" r:id="rId4" imgW="9647619" imgH="7571429" progId="">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6" name="Picture 4"/>
          <p:cNvPicPr>
            <a:picLocks noChangeAspect="1" noChangeArrowheads="1"/>
          </p:cNvPicPr>
          <p:nvPr/>
        </p:nvPicPr>
        <p:blipFill>
          <a:blip r:embed="rId3"/>
          <a:srcRect/>
          <a:stretch>
            <a:fillRect/>
          </a:stretch>
        </p:blipFill>
        <p:spPr bwMode="auto">
          <a:xfrm>
            <a:off x="609600" y="2514600"/>
            <a:ext cx="8382000" cy="2026844"/>
          </a:xfrm>
          <a:prstGeom prst="rect">
            <a:avLst/>
          </a:prstGeom>
          <a:noFill/>
          <a:ln w="38100">
            <a:solidFill>
              <a:srgbClr val="FFFF00"/>
            </a:solidFill>
            <a:miter lim="800000"/>
            <a:headEnd/>
            <a:tailEnd/>
          </a:ln>
          <a:effectLst/>
        </p:spPr>
      </p:pic>
      <p:sp>
        <p:nvSpPr>
          <p:cNvPr id="13" name="Title 12"/>
          <p:cNvSpPr>
            <a:spLocks noGrp="1"/>
          </p:cNvSpPr>
          <p:nvPr>
            <p:ph type="title"/>
          </p:nvPr>
        </p:nvSpPr>
        <p:spPr>
          <a:xfrm>
            <a:off x="838200" y="533400"/>
            <a:ext cx="7772400" cy="1066800"/>
          </a:xfrm>
        </p:spPr>
        <p:txBody>
          <a:bodyPr/>
          <a:lstStyle/>
          <a:p>
            <a:r>
              <a:rPr lang="en-US" sz="3200" dirty="0" smtClean="0"/>
              <a:t>Preparatory Effects </a:t>
            </a:r>
            <a:br>
              <a:rPr lang="en-US" sz="3200" dirty="0" smtClean="0"/>
            </a:br>
            <a:r>
              <a:rPr lang="en-US" sz="2400" dirty="0" smtClean="0"/>
              <a:t>(Kounios et al., </a:t>
            </a:r>
            <a:r>
              <a:rPr lang="en-US" sz="2400" i="1" dirty="0" smtClean="0"/>
              <a:t>Psych </a:t>
            </a:r>
            <a:r>
              <a:rPr lang="en-US" sz="2400" i="1" dirty="0" err="1" smtClean="0"/>
              <a:t>Sci</a:t>
            </a:r>
            <a:r>
              <a:rPr lang="en-US" sz="2400" dirty="0" smtClean="0"/>
              <a:t>, 2006)</a:t>
            </a:r>
            <a:r>
              <a:rPr lang="en-US" dirty="0" smtClean="0">
                <a:solidFill>
                  <a:schemeClr val="tx2"/>
                </a:solidFill>
              </a:rPr>
              <a:t/>
            </a:r>
            <a:br>
              <a:rPr lang="en-US" dirty="0" smtClean="0">
                <a:solidFill>
                  <a:schemeClr val="tx2"/>
                </a:solidFill>
              </a:rPr>
            </a:b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dirty="0" smtClean="0">
                <a:solidFill>
                  <a:schemeClr val="tx2"/>
                </a:solidFill>
              </a:rPr>
              <a:t>Neural activity 2 sec prior to the presentation of each problem</a:t>
            </a:r>
            <a:r>
              <a:rPr lang="en-US" dirty="0" smtClean="0">
                <a:solidFill>
                  <a:schemeClr val="tx2"/>
                </a:solidFill>
              </a:rPr>
              <a:t/>
            </a:r>
            <a:br>
              <a:rPr lang="en-US" dirty="0" smtClean="0">
                <a:solidFill>
                  <a:schemeClr val="tx2"/>
                </a:solidFill>
              </a:rPr>
            </a:br>
            <a:endParaRPr lang="en-US" dirty="0"/>
          </a:p>
        </p:txBody>
      </p:sp>
      <p:pic>
        <p:nvPicPr>
          <p:cNvPr id="4" name="Picture 4"/>
          <p:cNvPicPr>
            <a:picLocks noChangeAspect="1" noChangeArrowheads="1"/>
          </p:cNvPicPr>
          <p:nvPr/>
        </p:nvPicPr>
        <p:blipFill>
          <a:blip r:embed="rId3"/>
          <a:srcRect t="11266"/>
          <a:stretch>
            <a:fillRect/>
          </a:stretch>
        </p:blipFill>
        <p:spPr bwMode="auto">
          <a:xfrm>
            <a:off x="1524000" y="2057400"/>
            <a:ext cx="4927680" cy="4201328"/>
          </a:xfrm>
          <a:prstGeom prst="rect">
            <a:avLst/>
          </a:prstGeom>
          <a:noFill/>
          <a:ln w="19050">
            <a:solidFill>
              <a:srgbClr val="FFFF00"/>
            </a:solidFill>
            <a:miter lim="800000"/>
            <a:headEnd/>
            <a:tailEnd/>
          </a:ln>
          <a:effectLst/>
        </p:spPr>
      </p:pic>
      <p:sp>
        <p:nvSpPr>
          <p:cNvPr id="5" name="TextBox 4"/>
          <p:cNvSpPr txBox="1"/>
          <p:nvPr/>
        </p:nvSpPr>
        <p:spPr>
          <a:xfrm>
            <a:off x="6553200" y="2920425"/>
            <a:ext cx="1329210" cy="584775"/>
          </a:xfrm>
          <a:prstGeom prst="rect">
            <a:avLst/>
          </a:prstGeom>
          <a:noFill/>
        </p:spPr>
        <p:txBody>
          <a:bodyPr wrap="none" rtlCol="0">
            <a:spAutoFit/>
          </a:bodyPr>
          <a:lstStyle/>
          <a:p>
            <a:r>
              <a:rPr lang="en-US" sz="3200" dirty="0" smtClean="0"/>
              <a:t>Insight</a:t>
            </a:r>
            <a:endParaRPr lang="en-US" sz="3200" dirty="0"/>
          </a:p>
        </p:txBody>
      </p:sp>
      <p:sp>
        <p:nvSpPr>
          <p:cNvPr id="6" name="TextBox 5"/>
          <p:cNvSpPr txBox="1"/>
          <p:nvPr/>
        </p:nvSpPr>
        <p:spPr>
          <a:xfrm>
            <a:off x="6553200" y="4977825"/>
            <a:ext cx="1571264" cy="584775"/>
          </a:xfrm>
          <a:prstGeom prst="rect">
            <a:avLst/>
          </a:prstGeom>
          <a:noFill/>
        </p:spPr>
        <p:txBody>
          <a:bodyPr wrap="none" rtlCol="0">
            <a:spAutoFit/>
          </a:bodyPr>
          <a:lstStyle/>
          <a:p>
            <a:r>
              <a:rPr lang="en-US" sz="3200" dirty="0" smtClean="0"/>
              <a:t>Analytic</a:t>
            </a:r>
            <a:endParaRPr lang="en-US" sz="32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dirty="0" smtClean="0">
                <a:solidFill>
                  <a:schemeClr val="tx2"/>
                </a:solidFill>
              </a:rPr>
              <a:t>Neural activity 2 sec prior to the presentation of each problem</a:t>
            </a:r>
            <a:r>
              <a:rPr lang="en-US" dirty="0" smtClean="0">
                <a:solidFill>
                  <a:schemeClr val="tx2"/>
                </a:solidFill>
              </a:rPr>
              <a:t/>
            </a:r>
            <a:br>
              <a:rPr lang="en-US" dirty="0" smtClean="0">
                <a:solidFill>
                  <a:schemeClr val="tx2"/>
                </a:solidFill>
              </a:rPr>
            </a:br>
            <a:endParaRPr lang="en-US" dirty="0"/>
          </a:p>
        </p:txBody>
      </p:sp>
      <p:pic>
        <p:nvPicPr>
          <p:cNvPr id="7" name="Picture 4"/>
          <p:cNvPicPr>
            <a:picLocks noChangeAspect="1" noChangeArrowheads="1"/>
          </p:cNvPicPr>
          <p:nvPr/>
        </p:nvPicPr>
        <p:blipFill>
          <a:blip r:embed="rId3"/>
          <a:srcRect l="9762" t="5602" r="75952" b="7555"/>
          <a:stretch>
            <a:fillRect/>
          </a:stretch>
        </p:blipFill>
        <p:spPr bwMode="auto">
          <a:xfrm>
            <a:off x="4267200" y="1905000"/>
            <a:ext cx="914400" cy="4724400"/>
          </a:xfrm>
          <a:prstGeom prst="rect">
            <a:avLst/>
          </a:prstGeom>
          <a:noFill/>
          <a:ln w="19050">
            <a:solidFill>
              <a:srgbClr val="FFFF00"/>
            </a:solidFill>
            <a:miter lim="800000"/>
            <a:headEnd/>
            <a:tailEnd/>
          </a:ln>
          <a:effectLst/>
        </p:spPr>
      </p:pic>
      <p:sp>
        <p:nvSpPr>
          <p:cNvPr id="8" name="TextBox 7"/>
          <p:cNvSpPr txBox="1"/>
          <p:nvPr/>
        </p:nvSpPr>
        <p:spPr>
          <a:xfrm>
            <a:off x="5241182" y="3058180"/>
            <a:ext cx="2302618" cy="523220"/>
          </a:xfrm>
          <a:prstGeom prst="rect">
            <a:avLst/>
          </a:prstGeom>
          <a:noFill/>
        </p:spPr>
        <p:txBody>
          <a:bodyPr wrap="none" rtlCol="0">
            <a:spAutoFit/>
          </a:bodyPr>
          <a:lstStyle/>
          <a:p>
            <a:r>
              <a:rPr lang="en-US" sz="2800" dirty="0" smtClean="0"/>
              <a:t>Ant. Cingulate</a:t>
            </a:r>
            <a:endParaRPr lang="en-US" sz="2800" dirty="0"/>
          </a:p>
        </p:txBody>
      </p:sp>
      <p:sp>
        <p:nvSpPr>
          <p:cNvPr id="9" name="TextBox 8"/>
          <p:cNvSpPr txBox="1"/>
          <p:nvPr/>
        </p:nvSpPr>
        <p:spPr>
          <a:xfrm>
            <a:off x="1981200" y="2524780"/>
            <a:ext cx="2285690" cy="523220"/>
          </a:xfrm>
          <a:prstGeom prst="rect">
            <a:avLst/>
          </a:prstGeom>
          <a:noFill/>
        </p:spPr>
        <p:txBody>
          <a:bodyPr wrap="none" rtlCol="0">
            <a:spAutoFit/>
          </a:bodyPr>
          <a:lstStyle/>
          <a:p>
            <a:r>
              <a:rPr lang="en-US" sz="2800" dirty="0" smtClean="0"/>
              <a:t>L Post. M/STG</a:t>
            </a:r>
            <a:endParaRPr lang="en-US" sz="2800" dirty="0"/>
          </a:p>
        </p:txBody>
      </p:sp>
      <p:sp>
        <p:nvSpPr>
          <p:cNvPr id="10" name="TextBox 9"/>
          <p:cNvSpPr txBox="1"/>
          <p:nvPr/>
        </p:nvSpPr>
        <p:spPr>
          <a:xfrm>
            <a:off x="5232462" y="5943600"/>
            <a:ext cx="2311338" cy="523220"/>
          </a:xfrm>
          <a:prstGeom prst="rect">
            <a:avLst/>
          </a:prstGeom>
          <a:noFill/>
        </p:spPr>
        <p:txBody>
          <a:bodyPr wrap="none" rtlCol="0">
            <a:spAutoFit/>
          </a:bodyPr>
          <a:lstStyle/>
          <a:p>
            <a:r>
              <a:rPr lang="en-US" sz="2800" dirty="0" smtClean="0"/>
              <a:t>R Post. M/STG</a:t>
            </a:r>
            <a:endParaRPr lang="en-US" sz="2800" dirty="0"/>
          </a:p>
        </p:txBody>
      </p:sp>
      <p:sp>
        <p:nvSpPr>
          <p:cNvPr id="11" name="TextBox 10"/>
          <p:cNvSpPr txBox="1"/>
          <p:nvPr/>
        </p:nvSpPr>
        <p:spPr>
          <a:xfrm>
            <a:off x="1779121" y="4724400"/>
            <a:ext cx="2411879" cy="523220"/>
          </a:xfrm>
          <a:prstGeom prst="rect">
            <a:avLst/>
          </a:prstGeom>
          <a:noFill/>
        </p:spPr>
        <p:txBody>
          <a:bodyPr wrap="none" rtlCol="0">
            <a:spAutoFit/>
          </a:bodyPr>
          <a:lstStyle/>
          <a:p>
            <a:r>
              <a:rPr lang="en-US" sz="2800" dirty="0" smtClean="0"/>
              <a:t>Post. Cingulate</a:t>
            </a:r>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Insight is</a:t>
            </a:r>
            <a:r>
              <a:rPr lang="en-US" sz="3600" i="1" dirty="0" smtClean="0"/>
              <a:t> </a:t>
            </a:r>
            <a:r>
              <a:rPr lang="en-US" sz="3600" dirty="0" smtClean="0"/>
              <a:t>sudden,…</a:t>
            </a:r>
            <a:endParaRPr lang="en-US" sz="3600" i="1" dirty="0"/>
          </a:p>
        </p:txBody>
      </p:sp>
      <p:sp>
        <p:nvSpPr>
          <p:cNvPr id="3" name="Content Placeholder 2"/>
          <p:cNvSpPr>
            <a:spLocks noGrp="1"/>
          </p:cNvSpPr>
          <p:nvPr>
            <p:ph idx="1"/>
          </p:nvPr>
        </p:nvSpPr>
        <p:spPr/>
        <p:txBody>
          <a:bodyPr/>
          <a:lstStyle/>
          <a:p>
            <a:r>
              <a:rPr lang="en-US" i="1" dirty="0" smtClean="0"/>
              <a:t>Experiential Level: </a:t>
            </a:r>
            <a:r>
              <a:rPr lang="en-US" dirty="0" smtClean="0"/>
              <a:t>Sudden and disconnected from preceding thought.</a:t>
            </a:r>
          </a:p>
          <a:p>
            <a:r>
              <a:rPr lang="en-US" i="1" dirty="0" smtClean="0">
                <a:solidFill>
                  <a:schemeClr val="bg1">
                    <a:lumMod val="65000"/>
                    <a:lumOff val="35000"/>
                  </a:schemeClr>
                </a:solidFill>
              </a:rPr>
              <a:t>Behavioral Level: </a:t>
            </a:r>
            <a:r>
              <a:rPr lang="en-US" dirty="0" smtClean="0">
                <a:solidFill>
                  <a:schemeClr val="bg1">
                    <a:lumMod val="65000"/>
                    <a:lumOff val="35000"/>
                  </a:schemeClr>
                </a:solidFill>
              </a:rPr>
              <a:t>Sudden availability of information about the correct response (Smith &amp; Kounios, 1996, </a:t>
            </a:r>
            <a:r>
              <a:rPr lang="en-US" i="1" dirty="0" smtClean="0">
                <a:solidFill>
                  <a:schemeClr val="bg1">
                    <a:lumMod val="65000"/>
                    <a:lumOff val="35000"/>
                  </a:schemeClr>
                </a:solidFill>
              </a:rPr>
              <a:t>JEP:LMC</a:t>
            </a:r>
            <a:r>
              <a:rPr lang="en-US" dirty="0" smtClean="0">
                <a:solidFill>
                  <a:schemeClr val="bg1">
                    <a:lumMod val="65000"/>
                    <a:lumOff val="35000"/>
                  </a:schemeClr>
                </a:solidFill>
              </a:rPr>
              <a:t>).</a:t>
            </a:r>
          </a:p>
          <a:p>
            <a:r>
              <a:rPr lang="en-US" i="1" dirty="0" smtClean="0">
                <a:solidFill>
                  <a:schemeClr val="bg1">
                    <a:lumMod val="65000"/>
                    <a:lumOff val="35000"/>
                  </a:schemeClr>
                </a:solidFill>
              </a:rPr>
              <a:t>Neural Level: </a:t>
            </a:r>
            <a:r>
              <a:rPr lang="en-US" dirty="0" smtClean="0">
                <a:solidFill>
                  <a:schemeClr val="bg1">
                    <a:lumMod val="65000"/>
                    <a:lumOff val="35000"/>
                  </a:schemeClr>
                </a:solidFill>
              </a:rPr>
              <a:t>Sudden burst of gamma-band neural oscillations.</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762000" y="457200"/>
            <a:ext cx="7162800" cy="1143000"/>
          </a:xfrm>
        </p:spPr>
        <p:txBody>
          <a:bodyPr/>
          <a:lstStyle/>
          <a:p>
            <a:r>
              <a:rPr lang="en-US" sz="4000" dirty="0" smtClean="0">
                <a:solidFill>
                  <a:schemeClr val="tx2"/>
                </a:solidFill>
              </a:rPr>
              <a:t>Two forms of preparation</a:t>
            </a:r>
            <a:endParaRPr lang="en-US" sz="4000" dirty="0">
              <a:solidFill>
                <a:schemeClr val="tx2"/>
              </a:solidFill>
            </a:endParaRPr>
          </a:p>
        </p:txBody>
      </p:sp>
      <p:sp>
        <p:nvSpPr>
          <p:cNvPr id="187395" name="Rectangle 3"/>
          <p:cNvSpPr>
            <a:spLocks noGrp="1" noChangeArrowheads="1"/>
          </p:cNvSpPr>
          <p:nvPr>
            <p:ph type="body" idx="1"/>
          </p:nvPr>
        </p:nvSpPr>
        <p:spPr>
          <a:xfrm>
            <a:off x="762000" y="1828800"/>
            <a:ext cx="8229600" cy="3733800"/>
          </a:xfrm>
        </p:spPr>
        <p:txBody>
          <a:bodyPr/>
          <a:lstStyle/>
          <a:p>
            <a:r>
              <a:rPr lang="en-US" i="1" dirty="0" smtClean="0"/>
              <a:t>Noninsight/Analytic</a:t>
            </a:r>
            <a:r>
              <a:rPr lang="en-US" dirty="0" smtClean="0"/>
              <a:t>: </a:t>
            </a:r>
          </a:p>
          <a:p>
            <a:pPr lvl="1"/>
            <a:r>
              <a:rPr lang="en-US" dirty="0" smtClean="0"/>
              <a:t>Increased </a:t>
            </a:r>
            <a:r>
              <a:rPr lang="en-US" dirty="0"/>
              <a:t>visual attention to </a:t>
            </a:r>
            <a:r>
              <a:rPr lang="en-US" dirty="0" smtClean="0"/>
              <a:t>the display</a:t>
            </a:r>
          </a:p>
          <a:p>
            <a:r>
              <a:rPr lang="en-US" i="1" dirty="0" smtClean="0"/>
              <a:t>Insight</a:t>
            </a:r>
            <a:r>
              <a:rPr lang="en-US" dirty="0"/>
              <a:t>: </a:t>
            </a:r>
            <a:endParaRPr lang="en-US" dirty="0" smtClean="0"/>
          </a:p>
          <a:p>
            <a:pPr lvl="1"/>
            <a:r>
              <a:rPr lang="en-US" dirty="0" smtClean="0"/>
              <a:t>Mobilization </a:t>
            </a:r>
            <a:r>
              <a:rPr lang="en-US" dirty="0"/>
              <a:t>and control of cognitive </a:t>
            </a:r>
            <a:r>
              <a:rPr lang="en-US" dirty="0" smtClean="0"/>
              <a:t>resources</a:t>
            </a:r>
          </a:p>
          <a:p>
            <a:pPr lvl="1"/>
            <a:r>
              <a:rPr lang="en-US" dirty="0" smtClean="0"/>
              <a:t>Activation </a:t>
            </a:r>
            <a:r>
              <a:rPr lang="en-US" dirty="0"/>
              <a:t>of temporal-lobe semantic-processing </a:t>
            </a:r>
            <a:r>
              <a:rPr lang="en-US" dirty="0" smtClean="0"/>
              <a:t>areas</a:t>
            </a:r>
          </a:p>
          <a:p>
            <a:pPr lvl="1"/>
            <a:r>
              <a:rPr lang="en-US" dirty="0" smtClean="0"/>
              <a:t>Inwardly directed attention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762000" y="512064"/>
            <a:ext cx="7848600" cy="1164336"/>
          </a:xfrm>
        </p:spPr>
        <p:txBody>
          <a:bodyPr/>
          <a:lstStyle/>
          <a:p>
            <a:r>
              <a:rPr lang="en-US" sz="3600" dirty="0" smtClean="0">
                <a:solidFill>
                  <a:schemeClr val="tx2"/>
                </a:solidFill>
              </a:rPr>
              <a:t>Resting-State </a:t>
            </a:r>
            <a:r>
              <a:rPr lang="en-US" sz="3600" dirty="0">
                <a:solidFill>
                  <a:schemeClr val="tx2"/>
                </a:solidFill>
              </a:rPr>
              <a:t>Brain </a:t>
            </a:r>
            <a:r>
              <a:rPr lang="en-US" sz="3600" dirty="0" smtClean="0">
                <a:solidFill>
                  <a:schemeClr val="tx2"/>
                </a:solidFill>
              </a:rPr>
              <a:t>Activity </a:t>
            </a:r>
            <a:r>
              <a:rPr lang="en-US" sz="2000" dirty="0" smtClean="0">
                <a:solidFill>
                  <a:schemeClr val="tx2"/>
                </a:solidFill>
              </a:rPr>
              <a:t>(</a:t>
            </a:r>
            <a:r>
              <a:rPr lang="en-US" sz="2000" dirty="0">
                <a:solidFill>
                  <a:schemeClr val="tx2"/>
                </a:solidFill>
              </a:rPr>
              <a:t>Kounios et al., </a:t>
            </a:r>
            <a:r>
              <a:rPr lang="en-US" sz="2000" i="1" dirty="0">
                <a:solidFill>
                  <a:schemeClr val="tx2"/>
                </a:solidFill>
              </a:rPr>
              <a:t>Neuropsychologia</a:t>
            </a:r>
            <a:r>
              <a:rPr lang="en-US" sz="2000" dirty="0">
                <a:solidFill>
                  <a:schemeClr val="tx2"/>
                </a:solidFill>
              </a:rPr>
              <a:t>, 2008)</a:t>
            </a:r>
          </a:p>
        </p:txBody>
      </p:sp>
      <p:sp>
        <p:nvSpPr>
          <p:cNvPr id="231427" name="Rectangle 3"/>
          <p:cNvSpPr>
            <a:spLocks noGrp="1" noChangeArrowheads="1"/>
          </p:cNvSpPr>
          <p:nvPr>
            <p:ph type="body" idx="1"/>
          </p:nvPr>
        </p:nvSpPr>
        <p:spPr>
          <a:xfrm>
            <a:off x="762000" y="1874837"/>
            <a:ext cx="8229600" cy="4525963"/>
          </a:xfrm>
        </p:spPr>
        <p:txBody>
          <a:bodyPr/>
          <a:lstStyle/>
          <a:p>
            <a:r>
              <a:rPr lang="en-US" dirty="0"/>
              <a:t>What causes insight preparation?</a:t>
            </a:r>
          </a:p>
          <a:p>
            <a:r>
              <a:rPr lang="en-US" dirty="0"/>
              <a:t>Directed vs. undirected cognition</a:t>
            </a:r>
          </a:p>
          <a:p>
            <a:r>
              <a:rPr lang="en-US" dirty="0"/>
              <a:t>Measuring </a:t>
            </a:r>
            <a:r>
              <a:rPr lang="en-US" dirty="0" smtClean="0"/>
              <a:t>EEG </a:t>
            </a:r>
            <a:r>
              <a:rPr lang="en-US" dirty="0"/>
              <a:t>during the “resting state.”</a:t>
            </a:r>
          </a:p>
          <a:p>
            <a:r>
              <a:rPr lang="en-US" dirty="0"/>
              <a:t>Individual differences in resting-state brain activity.</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914400" y="533400"/>
            <a:ext cx="6553200" cy="914400"/>
          </a:xfrm>
        </p:spPr>
        <p:txBody>
          <a:bodyPr/>
          <a:lstStyle/>
          <a:p>
            <a:r>
              <a:rPr lang="en-US" sz="3600" dirty="0">
                <a:solidFill>
                  <a:schemeClr val="tx2"/>
                </a:solidFill>
              </a:rPr>
              <a:t>Anagram Task</a:t>
            </a:r>
          </a:p>
        </p:txBody>
      </p:sp>
      <p:sp>
        <p:nvSpPr>
          <p:cNvPr id="288771" name="Rectangle 3"/>
          <p:cNvSpPr>
            <a:spLocks noGrp="1" noChangeArrowheads="1"/>
          </p:cNvSpPr>
          <p:nvPr>
            <p:ph type="body" idx="1"/>
          </p:nvPr>
        </p:nvSpPr>
        <p:spPr/>
        <p:txBody>
          <a:bodyPr/>
          <a:lstStyle/>
          <a:p>
            <a:r>
              <a:rPr lang="en-US" sz="2800" dirty="0"/>
              <a:t>Record subjects’ resting-state EEG.</a:t>
            </a:r>
          </a:p>
          <a:p>
            <a:r>
              <a:rPr lang="en-US" sz="2800" dirty="0"/>
              <a:t>Then, present a series of anagrams.</a:t>
            </a:r>
          </a:p>
          <a:p>
            <a:r>
              <a:rPr lang="en-US" sz="2800" dirty="0"/>
              <a:t>Subjects press button to indicate that an anagram has been solved.</a:t>
            </a:r>
          </a:p>
          <a:p>
            <a:r>
              <a:rPr lang="en-US" sz="2800" dirty="0"/>
              <a:t>Elicit insight judgments.</a:t>
            </a:r>
          </a:p>
          <a:p>
            <a:pPr>
              <a:buFontTx/>
              <a:buNone/>
            </a:pPr>
            <a:endParaRPr lang="en-US" dirty="0">
              <a:solidFill>
                <a:schemeClr val="bg1"/>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914400" y="533400"/>
            <a:ext cx="5867400" cy="914400"/>
          </a:xfrm>
        </p:spPr>
        <p:txBody>
          <a:bodyPr/>
          <a:lstStyle/>
          <a:p>
            <a:r>
              <a:rPr lang="en-US" sz="4000" dirty="0">
                <a:solidFill>
                  <a:schemeClr val="tx2"/>
                </a:solidFill>
              </a:rPr>
              <a:t>Analyses</a:t>
            </a:r>
          </a:p>
        </p:txBody>
      </p:sp>
      <p:sp>
        <p:nvSpPr>
          <p:cNvPr id="290819" name="Rectangle 3"/>
          <p:cNvSpPr>
            <a:spLocks noGrp="1" noChangeArrowheads="1"/>
          </p:cNvSpPr>
          <p:nvPr>
            <p:ph type="body" idx="1"/>
          </p:nvPr>
        </p:nvSpPr>
        <p:spPr/>
        <p:txBody>
          <a:bodyPr/>
          <a:lstStyle/>
          <a:p>
            <a:pPr>
              <a:lnSpc>
                <a:spcPct val="90000"/>
              </a:lnSpc>
            </a:pPr>
            <a:r>
              <a:rPr lang="en-US" dirty="0"/>
              <a:t>Divide subjects into Hi-Insight and Lo-Insight groups.</a:t>
            </a:r>
          </a:p>
          <a:p>
            <a:pPr>
              <a:lnSpc>
                <a:spcPct val="90000"/>
              </a:lnSpc>
            </a:pPr>
            <a:r>
              <a:rPr lang="en-US" dirty="0"/>
              <a:t>Compare resting-state EEG for two groups.</a:t>
            </a:r>
          </a:p>
          <a:p>
            <a:pPr>
              <a:lnSpc>
                <a:spcPct val="90000"/>
              </a:lnSpc>
            </a:pPr>
            <a:r>
              <a:rPr lang="en-US" dirty="0">
                <a:solidFill>
                  <a:schemeClr val="bg2">
                    <a:lumMod val="75000"/>
                  </a:schemeClr>
                </a:solidFill>
              </a:rPr>
              <a:t>Predictions</a:t>
            </a:r>
          </a:p>
          <a:p>
            <a:pPr lvl="1">
              <a:lnSpc>
                <a:spcPct val="90000"/>
              </a:lnSpc>
            </a:pPr>
            <a:r>
              <a:rPr lang="en-US" dirty="0">
                <a:solidFill>
                  <a:schemeClr val="bg2">
                    <a:lumMod val="75000"/>
                  </a:schemeClr>
                </a:solidFill>
              </a:rPr>
              <a:t>Hi-Insight subjects will show more RH and/or less LH activity.</a:t>
            </a:r>
          </a:p>
          <a:p>
            <a:pPr lvl="1">
              <a:lnSpc>
                <a:spcPct val="90000"/>
              </a:lnSpc>
            </a:pPr>
            <a:r>
              <a:rPr lang="en-US" dirty="0">
                <a:solidFill>
                  <a:schemeClr val="bg2">
                    <a:lumMod val="75000"/>
                  </a:schemeClr>
                </a:solidFill>
              </a:rPr>
              <a:t>Hi-Insight subjects will show evidence of less-focused, more diffuse attention</a:t>
            </a:r>
            <a:r>
              <a:rPr lang="en-US" dirty="0" smtClean="0">
                <a:solidFill>
                  <a:schemeClr val="bg2">
                    <a:lumMod val="75000"/>
                  </a:schemeClr>
                </a:solidFill>
              </a:rPr>
              <a:t>.</a:t>
            </a:r>
          </a:p>
          <a:p>
            <a:pPr lvl="2">
              <a:lnSpc>
                <a:spcPct val="90000"/>
              </a:lnSpc>
            </a:pPr>
            <a:r>
              <a:rPr lang="en-US" dirty="0" smtClean="0">
                <a:solidFill>
                  <a:schemeClr val="bg2">
                    <a:lumMod val="75000"/>
                  </a:schemeClr>
                </a:solidFill>
              </a:rPr>
              <a:t>Hi-Insight: less posterior alpha and beta. </a:t>
            </a:r>
            <a:endParaRPr lang="en-US" dirty="0">
              <a:solidFill>
                <a:schemeClr val="bg2">
                  <a:lumMod val="75000"/>
                </a:schemeClr>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914400" y="533400"/>
            <a:ext cx="5867400" cy="914400"/>
          </a:xfrm>
        </p:spPr>
        <p:txBody>
          <a:bodyPr/>
          <a:lstStyle/>
          <a:p>
            <a:r>
              <a:rPr lang="en-US" sz="4000" dirty="0">
                <a:solidFill>
                  <a:schemeClr val="tx2"/>
                </a:solidFill>
              </a:rPr>
              <a:t>Analyses</a:t>
            </a:r>
          </a:p>
        </p:txBody>
      </p:sp>
      <p:sp>
        <p:nvSpPr>
          <p:cNvPr id="290819" name="Rectangle 3"/>
          <p:cNvSpPr>
            <a:spLocks noGrp="1" noChangeArrowheads="1"/>
          </p:cNvSpPr>
          <p:nvPr>
            <p:ph type="body" idx="1"/>
          </p:nvPr>
        </p:nvSpPr>
        <p:spPr/>
        <p:txBody>
          <a:bodyPr/>
          <a:lstStyle/>
          <a:p>
            <a:pPr>
              <a:lnSpc>
                <a:spcPct val="90000"/>
              </a:lnSpc>
            </a:pPr>
            <a:r>
              <a:rPr lang="en-US" dirty="0">
                <a:solidFill>
                  <a:schemeClr val="bg2">
                    <a:lumMod val="75000"/>
                  </a:schemeClr>
                </a:solidFill>
              </a:rPr>
              <a:t>Divide subjects into Hi-Insight and Lo-Insight groups.</a:t>
            </a:r>
          </a:p>
          <a:p>
            <a:pPr>
              <a:lnSpc>
                <a:spcPct val="90000"/>
              </a:lnSpc>
            </a:pPr>
            <a:r>
              <a:rPr lang="en-US" dirty="0">
                <a:solidFill>
                  <a:schemeClr val="bg2">
                    <a:lumMod val="75000"/>
                  </a:schemeClr>
                </a:solidFill>
              </a:rPr>
              <a:t>Compare resting-state EEG for two groups.</a:t>
            </a:r>
          </a:p>
          <a:p>
            <a:pPr>
              <a:lnSpc>
                <a:spcPct val="90000"/>
              </a:lnSpc>
            </a:pPr>
            <a:r>
              <a:rPr lang="en-US" dirty="0"/>
              <a:t>Predictions</a:t>
            </a:r>
          </a:p>
          <a:p>
            <a:pPr lvl="1">
              <a:lnSpc>
                <a:spcPct val="90000"/>
              </a:lnSpc>
            </a:pPr>
            <a:r>
              <a:rPr lang="en-US" dirty="0"/>
              <a:t>Hi-Insight subjects will show more RH and/or less LH activity.</a:t>
            </a:r>
          </a:p>
          <a:p>
            <a:pPr lvl="1">
              <a:lnSpc>
                <a:spcPct val="90000"/>
              </a:lnSpc>
            </a:pPr>
            <a:r>
              <a:rPr lang="en-US" dirty="0"/>
              <a:t>Hi-Insight subjects will show evidence of less-focused, more diffuse attention</a:t>
            </a:r>
            <a:r>
              <a:rPr lang="en-US" dirty="0" smtClean="0"/>
              <a:t>.</a:t>
            </a:r>
          </a:p>
          <a:p>
            <a:pPr lvl="2">
              <a:lnSpc>
                <a:spcPct val="90000"/>
              </a:lnSpc>
            </a:pPr>
            <a:r>
              <a:rPr lang="en-US" dirty="0" smtClean="0"/>
              <a:t>Hi-Insight: less posterior alpha and beta. </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800" y="512064"/>
            <a:ext cx="7467600" cy="1697736"/>
          </a:xfrm>
        </p:spPr>
        <p:txBody>
          <a:bodyPr/>
          <a:lstStyle/>
          <a:p>
            <a:r>
              <a:rPr lang="en-US" sz="2800" dirty="0" smtClean="0">
                <a:solidFill>
                  <a:schemeClr val="tx2"/>
                </a:solidFill>
              </a:rPr>
              <a:t>HI: greater R frontal activity</a:t>
            </a:r>
            <a:br>
              <a:rPr lang="en-US" sz="2800" dirty="0" smtClean="0">
                <a:solidFill>
                  <a:schemeClr val="tx2"/>
                </a:solidFill>
              </a:rPr>
            </a:br>
            <a:r>
              <a:rPr lang="en-US" sz="2800" dirty="0" smtClean="0">
                <a:solidFill>
                  <a:schemeClr val="tx2"/>
                </a:solidFill>
              </a:rPr>
              <a:t>LI: greater L inferior frontal activity</a:t>
            </a:r>
            <a:br>
              <a:rPr lang="en-US" sz="2800" dirty="0" smtClean="0">
                <a:solidFill>
                  <a:schemeClr val="tx2"/>
                </a:solidFill>
              </a:rPr>
            </a:br>
            <a:r>
              <a:rPr lang="en-US" sz="2400" dirty="0" smtClean="0">
                <a:solidFill>
                  <a:schemeClr val="tx2"/>
                </a:solidFill>
              </a:rPr>
              <a:t>(Alpha = inhibition)</a:t>
            </a:r>
            <a:r>
              <a:rPr lang="en-US" dirty="0" smtClean="0">
                <a:solidFill>
                  <a:schemeClr val="tx2"/>
                </a:solidFill>
              </a:rPr>
              <a:t/>
            </a:r>
            <a:br>
              <a:rPr lang="en-US" dirty="0" smtClean="0">
                <a:solidFill>
                  <a:schemeClr val="tx2"/>
                </a:solidFill>
              </a:rPr>
            </a:br>
            <a:endParaRPr lang="en-US" dirty="0"/>
          </a:p>
        </p:txBody>
      </p:sp>
      <p:pic>
        <p:nvPicPr>
          <p:cNvPr id="7" name="Picture 4" descr="Kounios Fig 3"/>
          <p:cNvPicPr>
            <a:picLocks noChangeAspect="1" noChangeArrowheads="1"/>
          </p:cNvPicPr>
          <p:nvPr/>
        </p:nvPicPr>
        <p:blipFill>
          <a:blip r:embed="rId3"/>
          <a:srcRect l="3972" t="15555" r="1372" b="26666"/>
          <a:stretch>
            <a:fillRect/>
          </a:stretch>
        </p:blipFill>
        <p:spPr bwMode="auto">
          <a:xfrm>
            <a:off x="1981200" y="2133600"/>
            <a:ext cx="5638800" cy="4250122"/>
          </a:xfrm>
          <a:prstGeom prst="rect">
            <a:avLst/>
          </a:prstGeom>
          <a:noFill/>
          <a:ln w="38100">
            <a:solidFill>
              <a:srgbClr val="FFFF00"/>
            </a:solid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0" y="512064"/>
            <a:ext cx="7772400" cy="1088136"/>
          </a:xfrm>
        </p:spPr>
        <p:txBody>
          <a:bodyPr/>
          <a:lstStyle/>
          <a:p>
            <a:r>
              <a:rPr lang="en-US" sz="3200" dirty="0" smtClean="0">
                <a:solidFill>
                  <a:schemeClr val="tx2"/>
                </a:solidFill>
              </a:rPr>
              <a:t>Gamma-band activity:</a:t>
            </a:r>
            <a:br>
              <a:rPr lang="en-US" sz="3200" dirty="0" smtClean="0">
                <a:solidFill>
                  <a:schemeClr val="tx2"/>
                </a:solidFill>
              </a:rPr>
            </a:br>
            <a:r>
              <a:rPr lang="en-US" sz="3200" dirty="0" smtClean="0">
                <a:solidFill>
                  <a:schemeClr val="tx2"/>
                </a:solidFill>
              </a:rPr>
              <a:t>HI-LI larger over R parietal cortex</a:t>
            </a:r>
            <a:r>
              <a:rPr lang="en-US" dirty="0" smtClean="0">
                <a:solidFill>
                  <a:schemeClr val="tx2"/>
                </a:solidFill>
              </a:rPr>
              <a:t/>
            </a:r>
            <a:br>
              <a:rPr lang="en-US" dirty="0" smtClean="0">
                <a:solidFill>
                  <a:schemeClr val="tx2"/>
                </a:solidFill>
              </a:rPr>
            </a:br>
            <a:endParaRPr lang="en-US" dirty="0"/>
          </a:p>
        </p:txBody>
      </p:sp>
      <p:pic>
        <p:nvPicPr>
          <p:cNvPr id="4" name="Picture 4" descr="Kounios Fig 5"/>
          <p:cNvPicPr>
            <a:picLocks noChangeAspect="1" noChangeArrowheads="1"/>
          </p:cNvPicPr>
          <p:nvPr/>
        </p:nvPicPr>
        <p:blipFill>
          <a:blip r:embed="rId3"/>
          <a:srcRect l="9334" t="52222" r="24001" b="11111"/>
          <a:stretch>
            <a:fillRect/>
          </a:stretch>
        </p:blipFill>
        <p:spPr bwMode="auto">
          <a:xfrm>
            <a:off x="1828800" y="2209800"/>
            <a:ext cx="5943600" cy="4236395"/>
          </a:xfrm>
          <a:prstGeom prst="rect">
            <a:avLst/>
          </a:prstGeom>
          <a:noFill/>
          <a:ln w="38100" cmpd="sng">
            <a:solidFill>
              <a:srgbClr val="FFFF00"/>
            </a:solidFill>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512064"/>
            <a:ext cx="3276600" cy="914400"/>
          </a:xfrm>
        </p:spPr>
        <p:txBody>
          <a:bodyPr/>
          <a:lstStyle/>
          <a:p>
            <a:r>
              <a:rPr lang="en-US" sz="3200" dirty="0" smtClean="0">
                <a:solidFill>
                  <a:schemeClr val="tx2"/>
                </a:solidFill>
              </a:rPr>
              <a:t>HI: Less alpha</a:t>
            </a:r>
            <a:r>
              <a:rPr lang="en-US" dirty="0" smtClean="0">
                <a:solidFill>
                  <a:schemeClr val="tx2"/>
                </a:solidFill>
              </a:rPr>
              <a:t/>
            </a:r>
            <a:br>
              <a:rPr lang="en-US" dirty="0" smtClean="0">
                <a:solidFill>
                  <a:schemeClr val="tx2"/>
                </a:solidFill>
              </a:rPr>
            </a:br>
            <a:endParaRPr lang="en-US" dirty="0"/>
          </a:p>
        </p:txBody>
      </p:sp>
      <p:pic>
        <p:nvPicPr>
          <p:cNvPr id="32770" name="Picture 2" descr="C:\Files\Documents\Creative Brain\Npsych\Kounios_Fig_2.tif"/>
          <p:cNvPicPr>
            <a:picLocks noChangeAspect="1" noChangeArrowheads="1"/>
          </p:cNvPicPr>
          <p:nvPr/>
        </p:nvPicPr>
        <p:blipFill>
          <a:blip r:embed="rId3"/>
          <a:srcRect/>
          <a:stretch>
            <a:fillRect/>
          </a:stretch>
        </p:blipFill>
        <p:spPr bwMode="auto">
          <a:xfrm>
            <a:off x="4114800" y="76200"/>
            <a:ext cx="4970754" cy="6629400"/>
          </a:xfrm>
          <a:prstGeom prst="rect">
            <a:avLst/>
          </a:prstGeom>
          <a:noFill/>
          <a:ln w="38100">
            <a:solidFill>
              <a:srgbClr val="FFFF00"/>
            </a:solidFill>
          </a:ln>
        </p:spPr>
      </p:pic>
      <p:sp>
        <p:nvSpPr>
          <p:cNvPr id="4" name="Title 12"/>
          <p:cNvSpPr txBox="1">
            <a:spLocks/>
          </p:cNvSpPr>
          <p:nvPr/>
        </p:nvSpPr>
        <p:spPr>
          <a:xfrm>
            <a:off x="762000" y="3810000"/>
            <a:ext cx="312420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dirty="0" smtClean="0">
                <a:ln>
                  <a:noFill/>
                </a:ln>
                <a:solidFill>
                  <a:schemeClr val="tx2"/>
                </a:solidFill>
                <a:effectLst/>
                <a:uLnTx/>
                <a:uFillTx/>
                <a:latin typeface="+mj-lt"/>
                <a:ea typeface="+mj-ea"/>
                <a:cs typeface="+mj-cs"/>
              </a:rPr>
              <a:t>HI: Less beta</a:t>
            </a:r>
            <a:r>
              <a:rPr kumimoji="0" lang="en-US" sz="4000" b="0" i="0" u="none" strike="noStrike" kern="1200" cap="none" spc="-100" normalizeH="0" baseline="0" noProof="0" dirty="0" smtClean="0">
                <a:ln>
                  <a:noFill/>
                </a:ln>
                <a:solidFill>
                  <a:schemeClr val="tx2"/>
                </a:solidFill>
                <a:effectLst/>
                <a:uLnTx/>
                <a:uFillTx/>
                <a:latin typeface="+mj-lt"/>
                <a:ea typeface="+mj-ea"/>
                <a:cs typeface="+mj-cs"/>
              </a:rPr>
              <a:t/>
            </a:r>
            <a:br>
              <a:rPr kumimoji="0" lang="en-US" sz="4000" b="0" i="0" u="none" strike="noStrike" kern="1200" cap="none" spc="-100" normalizeH="0" baseline="0" noProof="0" dirty="0" smtClean="0">
                <a:ln>
                  <a:noFill/>
                </a:ln>
                <a:solidFill>
                  <a:schemeClr val="tx2"/>
                </a:solidFill>
                <a:effectLst/>
                <a:uLnTx/>
                <a:uFillTx/>
                <a:latin typeface="+mj-lt"/>
                <a:ea typeface="+mj-ea"/>
                <a:cs typeface="+mj-cs"/>
              </a:rPr>
            </a:b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cxnSp>
        <p:nvCxnSpPr>
          <p:cNvPr id="6" name="Straight Arrow Connector 5"/>
          <p:cNvCxnSpPr/>
          <p:nvPr/>
        </p:nvCxnSpPr>
        <p:spPr>
          <a:xfrm>
            <a:off x="3733800" y="838200"/>
            <a:ext cx="2590800" cy="777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657600" y="3048000"/>
            <a:ext cx="2057400" cy="990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343400"/>
            <a:ext cx="20574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legaljuice.com/dna.jpg"/>
          <p:cNvPicPr>
            <a:picLocks noChangeAspect="1" noChangeArrowheads="1"/>
          </p:cNvPicPr>
          <p:nvPr/>
        </p:nvPicPr>
        <p:blipFill>
          <a:blip r:embed="rId3"/>
          <a:srcRect l="11799" t="9091" r="20873" b="10909"/>
          <a:stretch>
            <a:fillRect/>
          </a:stretch>
        </p:blipFill>
        <p:spPr bwMode="auto">
          <a:xfrm rot="10800000">
            <a:off x="8077200" y="0"/>
            <a:ext cx="990600" cy="1527732"/>
          </a:xfrm>
          <a:prstGeom prst="rect">
            <a:avLst/>
          </a:prstGeom>
          <a:noFill/>
          <a:effectLst>
            <a:outerShdw dist="50800" algn="ctr" rotWithShape="0">
              <a:srgbClr val="000000"/>
            </a:outerShdw>
          </a:effectLst>
        </p:spPr>
      </p:pic>
      <p:sp>
        <p:nvSpPr>
          <p:cNvPr id="243716" name="Rectangle 4"/>
          <p:cNvSpPr>
            <a:spLocks noGrp="1" noChangeArrowheads="1"/>
          </p:cNvSpPr>
          <p:nvPr>
            <p:ph type="title"/>
          </p:nvPr>
        </p:nvSpPr>
        <p:spPr>
          <a:xfrm>
            <a:off x="990600" y="512064"/>
            <a:ext cx="5410200" cy="914400"/>
          </a:xfrm>
        </p:spPr>
        <p:txBody>
          <a:bodyPr/>
          <a:lstStyle/>
          <a:p>
            <a:r>
              <a:rPr lang="en-US" dirty="0" smtClean="0">
                <a:solidFill>
                  <a:schemeClr val="tx2"/>
                </a:solidFill>
              </a:rPr>
              <a:t>Open questions</a:t>
            </a:r>
            <a:endParaRPr lang="en-US" dirty="0">
              <a:solidFill>
                <a:schemeClr val="tx2"/>
              </a:solidFill>
            </a:endParaRPr>
          </a:p>
        </p:txBody>
      </p:sp>
      <p:sp>
        <p:nvSpPr>
          <p:cNvPr id="243717" name="Rectangle 5"/>
          <p:cNvSpPr>
            <a:spLocks noGrp="1" noChangeArrowheads="1"/>
          </p:cNvSpPr>
          <p:nvPr>
            <p:ph type="body" idx="1"/>
          </p:nvPr>
        </p:nvSpPr>
        <p:spPr>
          <a:xfrm>
            <a:off x="838200" y="2286000"/>
            <a:ext cx="7772400" cy="2438400"/>
          </a:xfrm>
        </p:spPr>
        <p:txBody>
          <a:bodyPr/>
          <a:lstStyle/>
          <a:p>
            <a:r>
              <a:rPr lang="en-US" dirty="0" smtClean="0"/>
              <a:t>Trait </a:t>
            </a:r>
            <a:r>
              <a:rPr lang="en-US" dirty="0"/>
              <a:t>vs. state</a:t>
            </a:r>
            <a:r>
              <a:rPr lang="en-US" dirty="0" smtClean="0"/>
              <a:t>?</a:t>
            </a:r>
          </a:p>
          <a:p>
            <a:r>
              <a:rPr lang="en-US" dirty="0" smtClean="0"/>
              <a:t>Genetic contribution?</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3276600" y="838200"/>
            <a:ext cx="2819400" cy="584775"/>
          </a:xfrm>
          <a:prstGeom prst="rect">
            <a:avLst/>
          </a:prstGeom>
          <a:noFill/>
          <a:ln w="9525">
            <a:noFill/>
            <a:miter lim="800000"/>
            <a:headEnd/>
            <a:tailEnd/>
          </a:ln>
          <a:effectLst/>
        </p:spPr>
        <p:txBody>
          <a:bodyPr wrap="square">
            <a:spAutoFit/>
          </a:bodyPr>
          <a:lstStyle/>
          <a:p>
            <a:r>
              <a:rPr lang="en-US" sz="3200" dirty="0" smtClean="0">
                <a:latin typeface="+mj-lt"/>
              </a:rPr>
              <a:t>Thank you.</a:t>
            </a:r>
            <a:endParaRPr lang="en-US" sz="3200" dirty="0">
              <a:latin typeface="+mj-lt"/>
            </a:endParaRPr>
          </a:p>
        </p:txBody>
      </p:sp>
      <p:graphicFrame>
        <p:nvGraphicFramePr>
          <p:cNvPr id="3" name="Content Placeholder 3"/>
          <p:cNvGraphicFramePr>
            <a:graphicFrameLocks/>
          </p:cNvGraphicFramePr>
          <p:nvPr/>
        </p:nvGraphicFramePr>
        <p:xfrm>
          <a:off x="457200" y="2286000"/>
          <a:ext cx="5943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bestbulbrain2"/>
          <p:cNvPicPr>
            <a:picLocks noChangeAspect="1" noChangeArrowheads="1"/>
          </p:cNvPicPr>
          <p:nvPr/>
        </p:nvPicPr>
        <p:blipFill>
          <a:blip r:embed="rId7"/>
          <a:srcRect/>
          <a:stretch>
            <a:fillRect/>
          </a:stretch>
        </p:blipFill>
        <p:spPr bwMode="auto">
          <a:xfrm>
            <a:off x="6324600" y="1862137"/>
            <a:ext cx="2517298" cy="2024063"/>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Insight is</a:t>
            </a:r>
            <a:r>
              <a:rPr lang="en-US" sz="3600" i="1" dirty="0" smtClean="0"/>
              <a:t> </a:t>
            </a:r>
            <a:r>
              <a:rPr lang="en-US" sz="3600" dirty="0" smtClean="0"/>
              <a:t>sudden,…</a:t>
            </a:r>
            <a:endParaRPr lang="en-US" sz="3600" i="1" dirty="0"/>
          </a:p>
        </p:txBody>
      </p:sp>
      <p:sp>
        <p:nvSpPr>
          <p:cNvPr id="3" name="Content Placeholder 2"/>
          <p:cNvSpPr>
            <a:spLocks noGrp="1"/>
          </p:cNvSpPr>
          <p:nvPr>
            <p:ph idx="1"/>
          </p:nvPr>
        </p:nvSpPr>
        <p:spPr/>
        <p:txBody>
          <a:bodyPr/>
          <a:lstStyle/>
          <a:p>
            <a:r>
              <a:rPr lang="en-US" i="1" dirty="0" smtClean="0">
                <a:solidFill>
                  <a:schemeClr val="bg1">
                    <a:lumMod val="65000"/>
                    <a:lumOff val="35000"/>
                  </a:schemeClr>
                </a:solidFill>
              </a:rPr>
              <a:t>Experiential Level: </a:t>
            </a:r>
            <a:r>
              <a:rPr lang="en-US" dirty="0" smtClean="0">
                <a:solidFill>
                  <a:schemeClr val="bg1">
                    <a:lumMod val="65000"/>
                    <a:lumOff val="35000"/>
                  </a:schemeClr>
                </a:solidFill>
              </a:rPr>
              <a:t>Sudden and disconnected from preceding thought.</a:t>
            </a:r>
          </a:p>
          <a:p>
            <a:r>
              <a:rPr lang="en-US" i="1" dirty="0" smtClean="0"/>
              <a:t>Behavioral Level: </a:t>
            </a:r>
            <a:r>
              <a:rPr lang="en-US" dirty="0" smtClean="0"/>
              <a:t>Sudden availability of information about the correct response (Smith &amp; Kounios, 1996, </a:t>
            </a:r>
            <a:r>
              <a:rPr lang="en-US" i="1" dirty="0" smtClean="0"/>
              <a:t>JEP:LMC</a:t>
            </a:r>
            <a:r>
              <a:rPr lang="en-US" dirty="0" smtClean="0"/>
              <a:t>).</a:t>
            </a:r>
          </a:p>
          <a:p>
            <a:r>
              <a:rPr lang="en-US" i="1" dirty="0" smtClean="0">
                <a:solidFill>
                  <a:schemeClr val="bg1">
                    <a:lumMod val="65000"/>
                    <a:lumOff val="35000"/>
                  </a:schemeClr>
                </a:solidFill>
              </a:rPr>
              <a:t>Neural Level: </a:t>
            </a:r>
            <a:r>
              <a:rPr lang="en-US" dirty="0" smtClean="0">
                <a:solidFill>
                  <a:schemeClr val="bg1">
                    <a:lumMod val="65000"/>
                    <a:lumOff val="35000"/>
                  </a:schemeClr>
                </a:solidFill>
              </a:rPr>
              <a:t>Sudden burst of gamma-band neural oscillations.</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819400" y="533400"/>
            <a:ext cx="3657600" cy="838200"/>
          </a:xfrm>
        </p:spPr>
        <p:txBody>
          <a:bodyPr/>
          <a:lstStyle/>
          <a:p>
            <a:r>
              <a:rPr lang="en-US" sz="3600" u="sng" dirty="0">
                <a:solidFill>
                  <a:schemeClr val="tx2"/>
                </a:solidFill>
              </a:rPr>
              <a:t>Collaborators</a:t>
            </a:r>
          </a:p>
        </p:txBody>
      </p:sp>
      <p:sp>
        <p:nvSpPr>
          <p:cNvPr id="212995" name="Rectangle 3"/>
          <p:cNvSpPr>
            <a:spLocks noGrp="1" noChangeArrowheads="1"/>
          </p:cNvSpPr>
          <p:nvPr>
            <p:ph type="body" idx="1"/>
          </p:nvPr>
        </p:nvSpPr>
        <p:spPr>
          <a:xfrm>
            <a:off x="2438400" y="1600200"/>
            <a:ext cx="5791200" cy="4572000"/>
          </a:xfrm>
        </p:spPr>
        <p:txBody>
          <a:bodyPr/>
          <a:lstStyle/>
          <a:p>
            <a:pPr>
              <a:lnSpc>
                <a:spcPct val="90000"/>
              </a:lnSpc>
            </a:pPr>
            <a:r>
              <a:rPr lang="en-US" sz="2800" b="1" dirty="0">
                <a:solidFill>
                  <a:srgbClr val="FF0000"/>
                </a:solidFill>
                <a:latin typeface="Palatino Linotype" pitchFamily="18" charset="0"/>
              </a:rPr>
              <a:t>Mark Jung-Beeman</a:t>
            </a:r>
          </a:p>
          <a:p>
            <a:pPr>
              <a:lnSpc>
                <a:spcPct val="90000"/>
              </a:lnSpc>
            </a:pPr>
            <a:r>
              <a:rPr lang="en-US" sz="2800" dirty="0">
                <a:latin typeface="Palatino Linotype" pitchFamily="18" charset="0"/>
              </a:rPr>
              <a:t>Stella </a:t>
            </a:r>
            <a:r>
              <a:rPr lang="en-US" sz="2800" dirty="0" err="1">
                <a:latin typeface="Palatino Linotype" pitchFamily="18" charset="0"/>
              </a:rPr>
              <a:t>Arambel</a:t>
            </a:r>
            <a:r>
              <a:rPr lang="en-US" sz="2800" dirty="0">
                <a:latin typeface="Palatino Linotype" pitchFamily="18" charset="0"/>
              </a:rPr>
              <a:t>-Liu </a:t>
            </a:r>
          </a:p>
          <a:p>
            <a:pPr>
              <a:lnSpc>
                <a:spcPct val="90000"/>
              </a:lnSpc>
            </a:pPr>
            <a:r>
              <a:rPr lang="en-US" sz="2800" dirty="0">
                <a:latin typeface="Palatino Linotype" pitchFamily="18" charset="0"/>
              </a:rPr>
              <a:t>Edward Bowden</a:t>
            </a:r>
          </a:p>
          <a:p>
            <a:pPr>
              <a:lnSpc>
                <a:spcPct val="90000"/>
              </a:lnSpc>
            </a:pPr>
            <a:r>
              <a:rPr lang="en-US" sz="2800" dirty="0">
                <a:latin typeface="Palatino Linotype" pitchFamily="18" charset="0"/>
              </a:rPr>
              <a:t>Jessica Fleck</a:t>
            </a:r>
          </a:p>
          <a:p>
            <a:pPr>
              <a:lnSpc>
                <a:spcPct val="90000"/>
              </a:lnSpc>
            </a:pPr>
            <a:r>
              <a:rPr lang="en-US" sz="2800" dirty="0">
                <a:latin typeface="Palatino Linotype" pitchFamily="18" charset="0"/>
              </a:rPr>
              <a:t>Deborah L. Green</a:t>
            </a:r>
          </a:p>
          <a:p>
            <a:pPr>
              <a:lnSpc>
                <a:spcPct val="90000"/>
              </a:lnSpc>
            </a:pPr>
            <a:r>
              <a:rPr lang="en-US" sz="2800" dirty="0">
                <a:latin typeface="Palatino Linotype" pitchFamily="18" charset="0"/>
              </a:rPr>
              <a:t>Richard </a:t>
            </a:r>
            <a:r>
              <a:rPr lang="en-US" sz="2800" dirty="0" err="1">
                <a:latin typeface="Palatino Linotype" pitchFamily="18" charset="0"/>
              </a:rPr>
              <a:t>Greenblatt</a:t>
            </a:r>
            <a:endParaRPr lang="en-US" sz="2800" dirty="0">
              <a:latin typeface="Palatino Linotype" pitchFamily="18" charset="0"/>
            </a:endParaRPr>
          </a:p>
          <a:p>
            <a:pPr>
              <a:lnSpc>
                <a:spcPct val="90000"/>
              </a:lnSpc>
            </a:pPr>
            <a:r>
              <a:rPr lang="en-US" sz="2800" dirty="0">
                <a:latin typeface="Palatino Linotype" pitchFamily="18" charset="0"/>
              </a:rPr>
              <a:t>Lisa Payne</a:t>
            </a:r>
          </a:p>
          <a:p>
            <a:pPr>
              <a:lnSpc>
                <a:spcPct val="90000"/>
              </a:lnSpc>
            </a:pPr>
            <a:r>
              <a:rPr lang="en-US" sz="2800" dirty="0">
                <a:latin typeface="Palatino Linotype" pitchFamily="18" charset="0"/>
              </a:rPr>
              <a:t>Paul </a:t>
            </a:r>
            <a:r>
              <a:rPr lang="en-US" sz="2800" dirty="0" err="1">
                <a:latin typeface="Palatino Linotype" pitchFamily="18" charset="0"/>
              </a:rPr>
              <a:t>Reber</a:t>
            </a:r>
            <a:endParaRPr lang="en-US" sz="2800" dirty="0">
              <a:latin typeface="Palatino Linotype" pitchFamily="18" charset="0"/>
            </a:endParaRPr>
          </a:p>
          <a:p>
            <a:pPr>
              <a:lnSpc>
                <a:spcPct val="90000"/>
              </a:lnSpc>
            </a:pPr>
            <a:r>
              <a:rPr lang="en-US" sz="2800" dirty="0">
                <a:latin typeface="Palatino Linotype" pitchFamily="18" charset="0"/>
              </a:rPr>
              <a:t>Jennifer </a:t>
            </a:r>
            <a:r>
              <a:rPr lang="en-US" sz="2800" dirty="0" err="1">
                <a:latin typeface="Palatino Linotype" pitchFamily="18" charset="0"/>
              </a:rPr>
              <a:t>Frymiare</a:t>
            </a:r>
            <a:r>
              <a:rPr lang="en-US" sz="2800" dirty="0">
                <a:latin typeface="Palatino Linotype" pitchFamily="18" charset="0"/>
              </a:rPr>
              <a:t> Stevenson</a:t>
            </a:r>
          </a:p>
          <a:p>
            <a:pPr>
              <a:lnSpc>
                <a:spcPct val="90000"/>
              </a:lnSpc>
              <a:buFontTx/>
              <a:buNone/>
            </a:pPr>
            <a:endParaRPr lang="en-US" sz="2800" dirty="0">
              <a:solidFill>
                <a:schemeClr val="bg1"/>
              </a:solidFill>
              <a:latin typeface="Palatino Linotype"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p:cTn id="7" dur="5000" fill="hold"/>
                                        <p:tgtEl>
                                          <p:spTgt spid="212994"/>
                                        </p:tgtEl>
                                        <p:attrNameLst>
                                          <p:attrName>ppt_x</p:attrName>
                                        </p:attrNameLst>
                                      </p:cBhvr>
                                      <p:tavLst>
                                        <p:tav tm="0">
                                          <p:val>
                                            <p:strVal val="#ppt_x"/>
                                          </p:val>
                                        </p:tav>
                                        <p:tav tm="100000">
                                          <p:val>
                                            <p:strVal val="#ppt_x"/>
                                          </p:val>
                                        </p:tav>
                                      </p:tavLst>
                                    </p:anim>
                                    <p:anim calcmode="lin" valueType="num">
                                      <p:cBhvr>
                                        <p:cTn id="8" dur="5000" fill="hold"/>
                                        <p:tgtEl>
                                          <p:spTgt spid="21299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212995">
                                            <p:txEl>
                                              <p:pRg st="0" end="0"/>
                                            </p:txEl>
                                          </p:spTgt>
                                        </p:tgtEl>
                                        <p:attrNameLst>
                                          <p:attrName>style.visibility</p:attrName>
                                        </p:attrNameLst>
                                      </p:cBhvr>
                                      <p:to>
                                        <p:strVal val="visible"/>
                                      </p:to>
                                    </p:set>
                                    <p:anim calcmode="lin" valueType="num">
                                      <p:cBhvr>
                                        <p:cTn id="11" dur="50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p:cTn id="12" dur="5000" fill="hold"/>
                                        <p:tgtEl>
                                          <p:spTgt spid="212995">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212995">
                                            <p:txEl>
                                              <p:pRg st="1" end="1"/>
                                            </p:txEl>
                                          </p:spTgt>
                                        </p:tgtEl>
                                        <p:attrNameLst>
                                          <p:attrName>style.visibility</p:attrName>
                                        </p:attrNameLst>
                                      </p:cBhvr>
                                      <p:to>
                                        <p:strVal val="visible"/>
                                      </p:to>
                                    </p:set>
                                    <p:anim calcmode="lin" valueType="num">
                                      <p:cBhvr>
                                        <p:cTn id="15" dur="50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p:cTn id="16" dur="5000" fill="hold"/>
                                        <p:tgtEl>
                                          <p:spTgt spid="212995">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212995">
                                            <p:txEl>
                                              <p:pRg st="2" end="2"/>
                                            </p:txEl>
                                          </p:spTgt>
                                        </p:tgtEl>
                                        <p:attrNameLst>
                                          <p:attrName>style.visibility</p:attrName>
                                        </p:attrNameLst>
                                      </p:cBhvr>
                                      <p:to>
                                        <p:strVal val="visible"/>
                                      </p:to>
                                    </p:set>
                                    <p:anim calcmode="lin" valueType="num">
                                      <p:cBhvr>
                                        <p:cTn id="19" dur="50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p:cTn id="20" dur="5000" fill="hold"/>
                                        <p:tgtEl>
                                          <p:spTgt spid="212995">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212995">
                                            <p:txEl>
                                              <p:pRg st="3" end="3"/>
                                            </p:txEl>
                                          </p:spTgt>
                                        </p:tgtEl>
                                        <p:attrNameLst>
                                          <p:attrName>style.visibility</p:attrName>
                                        </p:attrNameLst>
                                      </p:cBhvr>
                                      <p:to>
                                        <p:strVal val="visible"/>
                                      </p:to>
                                    </p:set>
                                    <p:anim calcmode="lin" valueType="num">
                                      <p:cBhvr>
                                        <p:cTn id="23" dur="5000" fill="hold"/>
                                        <p:tgtEl>
                                          <p:spTgt spid="212995">
                                            <p:txEl>
                                              <p:pRg st="3" end="3"/>
                                            </p:txEl>
                                          </p:spTgt>
                                        </p:tgtEl>
                                        <p:attrNameLst>
                                          <p:attrName>ppt_x</p:attrName>
                                        </p:attrNameLst>
                                      </p:cBhvr>
                                      <p:tavLst>
                                        <p:tav tm="0">
                                          <p:val>
                                            <p:strVal val="#ppt_x"/>
                                          </p:val>
                                        </p:tav>
                                        <p:tav tm="100000">
                                          <p:val>
                                            <p:strVal val="#ppt_x"/>
                                          </p:val>
                                        </p:tav>
                                      </p:tavLst>
                                    </p:anim>
                                    <p:anim calcmode="lin" valueType="num">
                                      <p:cBhvr>
                                        <p:cTn id="24" dur="5000" fill="hold"/>
                                        <p:tgtEl>
                                          <p:spTgt spid="212995">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212995">
                                            <p:txEl>
                                              <p:pRg st="4" end="4"/>
                                            </p:txEl>
                                          </p:spTgt>
                                        </p:tgtEl>
                                        <p:attrNameLst>
                                          <p:attrName>style.visibility</p:attrName>
                                        </p:attrNameLst>
                                      </p:cBhvr>
                                      <p:to>
                                        <p:strVal val="visible"/>
                                      </p:to>
                                    </p:set>
                                    <p:anim calcmode="lin" valueType="num">
                                      <p:cBhvr>
                                        <p:cTn id="27" dur="50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p:cTn id="28" dur="5000" fill="hold"/>
                                        <p:tgtEl>
                                          <p:spTgt spid="212995">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212995">
                                            <p:txEl>
                                              <p:pRg st="5" end="5"/>
                                            </p:txEl>
                                          </p:spTgt>
                                        </p:tgtEl>
                                        <p:attrNameLst>
                                          <p:attrName>style.visibility</p:attrName>
                                        </p:attrNameLst>
                                      </p:cBhvr>
                                      <p:to>
                                        <p:strVal val="visible"/>
                                      </p:to>
                                    </p:set>
                                    <p:anim calcmode="lin" valueType="num">
                                      <p:cBhvr>
                                        <p:cTn id="31" dur="5000" fill="hold"/>
                                        <p:tgtEl>
                                          <p:spTgt spid="212995">
                                            <p:txEl>
                                              <p:pRg st="5" end="5"/>
                                            </p:txEl>
                                          </p:spTgt>
                                        </p:tgtEl>
                                        <p:attrNameLst>
                                          <p:attrName>ppt_x</p:attrName>
                                        </p:attrNameLst>
                                      </p:cBhvr>
                                      <p:tavLst>
                                        <p:tav tm="0">
                                          <p:val>
                                            <p:strVal val="#ppt_x"/>
                                          </p:val>
                                        </p:tav>
                                        <p:tav tm="100000">
                                          <p:val>
                                            <p:strVal val="#ppt_x"/>
                                          </p:val>
                                        </p:tav>
                                      </p:tavLst>
                                    </p:anim>
                                    <p:anim calcmode="lin" valueType="num">
                                      <p:cBhvr>
                                        <p:cTn id="32" dur="5000" fill="hold"/>
                                        <p:tgtEl>
                                          <p:spTgt spid="212995">
                                            <p:txEl>
                                              <p:pRg st="5" end="5"/>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212995">
                                            <p:txEl>
                                              <p:pRg st="6" end="6"/>
                                            </p:txEl>
                                          </p:spTgt>
                                        </p:tgtEl>
                                        <p:attrNameLst>
                                          <p:attrName>style.visibility</p:attrName>
                                        </p:attrNameLst>
                                      </p:cBhvr>
                                      <p:to>
                                        <p:strVal val="visible"/>
                                      </p:to>
                                    </p:set>
                                    <p:anim calcmode="lin" valueType="num">
                                      <p:cBhvr>
                                        <p:cTn id="35" dur="5000" fill="hold"/>
                                        <p:tgtEl>
                                          <p:spTgt spid="212995">
                                            <p:txEl>
                                              <p:pRg st="6" end="6"/>
                                            </p:txEl>
                                          </p:spTgt>
                                        </p:tgtEl>
                                        <p:attrNameLst>
                                          <p:attrName>ppt_x</p:attrName>
                                        </p:attrNameLst>
                                      </p:cBhvr>
                                      <p:tavLst>
                                        <p:tav tm="0">
                                          <p:val>
                                            <p:strVal val="#ppt_x"/>
                                          </p:val>
                                        </p:tav>
                                        <p:tav tm="100000">
                                          <p:val>
                                            <p:strVal val="#ppt_x"/>
                                          </p:val>
                                        </p:tav>
                                      </p:tavLst>
                                    </p:anim>
                                    <p:anim calcmode="lin" valueType="num">
                                      <p:cBhvr>
                                        <p:cTn id="36" dur="5000" fill="hold"/>
                                        <p:tgtEl>
                                          <p:spTgt spid="212995">
                                            <p:txEl>
                                              <p:pRg st="6" end="6"/>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212995">
                                            <p:txEl>
                                              <p:pRg st="7" end="7"/>
                                            </p:txEl>
                                          </p:spTgt>
                                        </p:tgtEl>
                                        <p:attrNameLst>
                                          <p:attrName>style.visibility</p:attrName>
                                        </p:attrNameLst>
                                      </p:cBhvr>
                                      <p:to>
                                        <p:strVal val="visible"/>
                                      </p:to>
                                    </p:set>
                                    <p:anim calcmode="lin" valueType="num">
                                      <p:cBhvr>
                                        <p:cTn id="39" dur="5000" fill="hold"/>
                                        <p:tgtEl>
                                          <p:spTgt spid="212995">
                                            <p:txEl>
                                              <p:pRg st="7" end="7"/>
                                            </p:txEl>
                                          </p:spTgt>
                                        </p:tgtEl>
                                        <p:attrNameLst>
                                          <p:attrName>ppt_x</p:attrName>
                                        </p:attrNameLst>
                                      </p:cBhvr>
                                      <p:tavLst>
                                        <p:tav tm="0">
                                          <p:val>
                                            <p:strVal val="#ppt_x"/>
                                          </p:val>
                                        </p:tav>
                                        <p:tav tm="100000">
                                          <p:val>
                                            <p:strVal val="#ppt_x"/>
                                          </p:val>
                                        </p:tav>
                                      </p:tavLst>
                                    </p:anim>
                                    <p:anim calcmode="lin" valueType="num">
                                      <p:cBhvr>
                                        <p:cTn id="40" dur="5000" fill="hold"/>
                                        <p:tgtEl>
                                          <p:spTgt spid="212995">
                                            <p:txEl>
                                              <p:pRg st="7" end="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212995">
                                            <p:txEl>
                                              <p:pRg st="8" end="8"/>
                                            </p:txEl>
                                          </p:spTgt>
                                        </p:tgtEl>
                                        <p:attrNameLst>
                                          <p:attrName>style.visibility</p:attrName>
                                        </p:attrNameLst>
                                      </p:cBhvr>
                                      <p:to>
                                        <p:strVal val="visible"/>
                                      </p:to>
                                    </p:set>
                                    <p:anim calcmode="lin" valueType="num">
                                      <p:cBhvr>
                                        <p:cTn id="43" dur="5000" fill="hold"/>
                                        <p:tgtEl>
                                          <p:spTgt spid="212995">
                                            <p:txEl>
                                              <p:pRg st="8" end="8"/>
                                            </p:txEl>
                                          </p:spTgt>
                                        </p:tgtEl>
                                        <p:attrNameLst>
                                          <p:attrName>ppt_x</p:attrName>
                                        </p:attrNameLst>
                                      </p:cBhvr>
                                      <p:tavLst>
                                        <p:tav tm="0">
                                          <p:val>
                                            <p:strVal val="#ppt_x"/>
                                          </p:val>
                                        </p:tav>
                                        <p:tav tm="100000">
                                          <p:val>
                                            <p:strVal val="#ppt_x"/>
                                          </p:val>
                                        </p:tav>
                                      </p:tavLst>
                                    </p:anim>
                                    <p:anim calcmode="lin" valueType="num">
                                      <p:cBhvr>
                                        <p:cTn id="44" dur="5000" fill="hold"/>
                                        <p:tgtEl>
                                          <p:spTgt spid="212995">
                                            <p:txEl>
                                              <p:pRg st="8" end="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Insight is</a:t>
            </a:r>
            <a:r>
              <a:rPr lang="en-US" sz="3600" i="1" dirty="0" smtClean="0"/>
              <a:t> </a:t>
            </a:r>
            <a:r>
              <a:rPr lang="en-US" sz="3600" dirty="0" smtClean="0"/>
              <a:t>sudden,…</a:t>
            </a:r>
            <a:endParaRPr lang="en-US" sz="3600" i="1" dirty="0"/>
          </a:p>
        </p:txBody>
      </p:sp>
      <p:sp>
        <p:nvSpPr>
          <p:cNvPr id="3" name="Content Placeholder 2"/>
          <p:cNvSpPr>
            <a:spLocks noGrp="1"/>
          </p:cNvSpPr>
          <p:nvPr>
            <p:ph idx="1"/>
          </p:nvPr>
        </p:nvSpPr>
        <p:spPr/>
        <p:txBody>
          <a:bodyPr/>
          <a:lstStyle/>
          <a:p>
            <a:r>
              <a:rPr lang="en-US" i="1" dirty="0" smtClean="0">
                <a:solidFill>
                  <a:schemeClr val="bg1">
                    <a:lumMod val="65000"/>
                    <a:lumOff val="35000"/>
                  </a:schemeClr>
                </a:solidFill>
              </a:rPr>
              <a:t>Experiential Level: </a:t>
            </a:r>
            <a:r>
              <a:rPr lang="en-US" dirty="0" smtClean="0">
                <a:solidFill>
                  <a:schemeClr val="bg1">
                    <a:lumMod val="65000"/>
                    <a:lumOff val="35000"/>
                  </a:schemeClr>
                </a:solidFill>
              </a:rPr>
              <a:t>Sudden and disconnected from preceding thought.</a:t>
            </a:r>
          </a:p>
          <a:p>
            <a:r>
              <a:rPr lang="en-US" i="1" dirty="0" smtClean="0">
                <a:solidFill>
                  <a:schemeClr val="bg1">
                    <a:lumMod val="65000"/>
                    <a:lumOff val="35000"/>
                  </a:schemeClr>
                </a:solidFill>
              </a:rPr>
              <a:t>Behavioral Level: </a:t>
            </a:r>
            <a:r>
              <a:rPr lang="en-US" dirty="0" smtClean="0">
                <a:solidFill>
                  <a:schemeClr val="bg1">
                    <a:lumMod val="65000"/>
                    <a:lumOff val="35000"/>
                  </a:schemeClr>
                </a:solidFill>
              </a:rPr>
              <a:t>Sudden availability of information about the correct response (Smith &amp; Kounios, 1996, </a:t>
            </a:r>
            <a:r>
              <a:rPr lang="en-US" i="1" dirty="0" smtClean="0">
                <a:solidFill>
                  <a:schemeClr val="bg1">
                    <a:lumMod val="65000"/>
                    <a:lumOff val="35000"/>
                  </a:schemeClr>
                </a:solidFill>
              </a:rPr>
              <a:t>JEP:LMC</a:t>
            </a:r>
            <a:r>
              <a:rPr lang="en-US" dirty="0" smtClean="0">
                <a:solidFill>
                  <a:schemeClr val="bg1">
                    <a:lumMod val="65000"/>
                    <a:lumOff val="35000"/>
                  </a:schemeClr>
                </a:solidFill>
              </a:rPr>
              <a:t>).</a:t>
            </a:r>
          </a:p>
          <a:p>
            <a:r>
              <a:rPr lang="en-US" i="1" dirty="0" smtClean="0"/>
              <a:t>Neural Level: </a:t>
            </a:r>
            <a:r>
              <a:rPr lang="en-US" dirty="0" smtClean="0"/>
              <a:t>Sudden burst of gamma-band neural oscillations.</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sz="3600" dirty="0" smtClean="0"/>
              <a:t>…but has antecedents at various time scales. </a:t>
            </a:r>
            <a:endParaRPr lang="en-US" sz="3600" dirty="0"/>
          </a:p>
        </p:txBody>
      </p:sp>
      <p:graphicFrame>
        <p:nvGraphicFramePr>
          <p:cNvPr id="4" name="Content Placeholder 3"/>
          <p:cNvGraphicFramePr>
            <a:graphicFrameLocks noGrp="1"/>
          </p:cNvGraphicFramePr>
          <p:nvPr>
            <p:ph idx="1"/>
          </p:nvPr>
        </p:nvGraphicFramePr>
        <p:xfrm>
          <a:off x="914400" y="17526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14400" y="533400"/>
            <a:ext cx="8001000" cy="1143000"/>
          </a:xfrm>
        </p:spPr>
        <p:txBody>
          <a:bodyPr/>
          <a:lstStyle/>
          <a:p>
            <a:r>
              <a:rPr lang="en-US" sz="4000" dirty="0">
                <a:solidFill>
                  <a:schemeClr val="tx2"/>
                </a:solidFill>
              </a:rPr>
              <a:t>Right-Hemisphere Hypothesis</a:t>
            </a:r>
          </a:p>
        </p:txBody>
      </p:sp>
      <p:sp>
        <p:nvSpPr>
          <p:cNvPr id="145411" name="Rectangle 3"/>
          <p:cNvSpPr>
            <a:spLocks noGrp="1" noChangeArrowheads="1"/>
          </p:cNvSpPr>
          <p:nvPr>
            <p:ph type="body" idx="1"/>
          </p:nvPr>
        </p:nvSpPr>
        <p:spPr>
          <a:xfrm>
            <a:off x="914400" y="1752600"/>
            <a:ext cx="7848600" cy="4525963"/>
          </a:xfrm>
        </p:spPr>
        <p:txBody>
          <a:bodyPr/>
          <a:lstStyle/>
          <a:p>
            <a:r>
              <a:rPr lang="en-US" sz="3200" dirty="0"/>
              <a:t>Semantic Coding</a:t>
            </a:r>
          </a:p>
          <a:p>
            <a:pPr lvl="1"/>
            <a:r>
              <a:rPr lang="en-US" sz="2800" dirty="0"/>
              <a:t>LH - </a:t>
            </a:r>
            <a:r>
              <a:rPr lang="en-US" sz="2800" i="1" dirty="0"/>
              <a:t>Fine coding</a:t>
            </a:r>
            <a:r>
              <a:rPr lang="en-US" sz="2800" dirty="0"/>
              <a:t>:  Strong, focused activation of close associates.  Important for comprehension of direct, literal, language.</a:t>
            </a:r>
          </a:p>
          <a:p>
            <a:pPr lvl="1"/>
            <a:r>
              <a:rPr lang="en-US" sz="2800" dirty="0"/>
              <a:t>RH - </a:t>
            </a:r>
            <a:r>
              <a:rPr lang="en-US" sz="2800" i="1" dirty="0"/>
              <a:t>Coarse coding</a:t>
            </a:r>
            <a:r>
              <a:rPr lang="en-US" sz="2800" dirty="0"/>
              <a:t>:  Weaker, diffuse activation of remote associates.  Important for comprehension of metaphor and jokes.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descr="Philly Inq 1"/>
          <p:cNvPicPr>
            <a:picLocks noChangeAspect="1" noChangeArrowheads="1"/>
          </p:cNvPicPr>
          <p:nvPr/>
        </p:nvPicPr>
        <p:blipFill>
          <a:blip r:embed="rId3"/>
          <a:srcRect/>
          <a:stretch>
            <a:fillRect/>
          </a:stretch>
        </p:blipFill>
        <p:spPr bwMode="auto">
          <a:xfrm>
            <a:off x="533400" y="685800"/>
            <a:ext cx="3376613" cy="5181600"/>
          </a:xfrm>
          <a:prstGeom prst="rect">
            <a:avLst/>
          </a:prstGeom>
          <a:noFill/>
          <a:ln w="9525">
            <a:solidFill>
              <a:srgbClr val="FFFF00"/>
            </a:solidFill>
            <a:miter lim="800000"/>
            <a:headEnd/>
            <a:tailEnd/>
          </a:ln>
        </p:spPr>
      </p:pic>
      <p:pic>
        <p:nvPicPr>
          <p:cNvPr id="305155" name="Picture 3" descr="Phillly Inq 2"/>
          <p:cNvPicPr>
            <a:picLocks noChangeAspect="1" noChangeArrowheads="1"/>
          </p:cNvPicPr>
          <p:nvPr/>
        </p:nvPicPr>
        <p:blipFill>
          <a:blip r:embed="rId4"/>
          <a:srcRect/>
          <a:stretch>
            <a:fillRect/>
          </a:stretch>
        </p:blipFill>
        <p:spPr bwMode="auto">
          <a:xfrm>
            <a:off x="4267200" y="1828800"/>
            <a:ext cx="4572000" cy="3463925"/>
          </a:xfrm>
          <a:prstGeom prst="rect">
            <a:avLst/>
          </a:prstGeom>
          <a:noFill/>
          <a:ln w="9525">
            <a:solidFill>
              <a:srgbClr val="FFFF00"/>
            </a:solid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155%20MRI%20Scanner%20e-mail"/>
          <p:cNvPicPr>
            <a:picLocks noChangeAspect="1" noChangeArrowheads="1"/>
          </p:cNvPicPr>
          <p:nvPr/>
        </p:nvPicPr>
        <p:blipFill>
          <a:blip r:embed="rId3"/>
          <a:srcRect/>
          <a:stretch>
            <a:fillRect/>
          </a:stretch>
        </p:blipFill>
        <p:spPr bwMode="auto">
          <a:xfrm>
            <a:off x="304800" y="1090613"/>
            <a:ext cx="8534400" cy="4852987"/>
          </a:xfrm>
          <a:prstGeom prst="rect">
            <a:avLst/>
          </a:prstGeom>
          <a:noFill/>
          <a:ln w="15875">
            <a:solidFill>
              <a:srgbClr val="FFFF00"/>
            </a:solid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Rectangle 10"/>
          <p:cNvSpPr>
            <a:spLocks noChangeArrowheads="1"/>
          </p:cNvSpPr>
          <p:nvPr/>
        </p:nvSpPr>
        <p:spPr bwMode="auto">
          <a:xfrm>
            <a:off x="4249738" y="3732213"/>
            <a:ext cx="1071562" cy="336550"/>
          </a:xfrm>
          <a:prstGeom prst="rect">
            <a:avLst/>
          </a:prstGeom>
          <a:noFill/>
          <a:ln w="12700">
            <a:noFill/>
            <a:miter lim="800000"/>
            <a:headEnd/>
            <a:tailEnd/>
          </a:ln>
          <a:effectLst/>
        </p:spPr>
        <p:txBody>
          <a:bodyPr wrap="none" anchor="ctr"/>
          <a:lstStyle/>
          <a:p>
            <a:pPr algn="ctr"/>
            <a:endParaRPr lang="en-US"/>
          </a:p>
        </p:txBody>
      </p:sp>
      <p:sp>
        <p:nvSpPr>
          <p:cNvPr id="33805" name="Rectangle 13"/>
          <p:cNvSpPr>
            <a:spLocks noChangeArrowheads="1"/>
          </p:cNvSpPr>
          <p:nvPr/>
        </p:nvSpPr>
        <p:spPr bwMode="auto">
          <a:xfrm>
            <a:off x="838200" y="609600"/>
            <a:ext cx="7696200" cy="1003300"/>
          </a:xfrm>
          <a:prstGeom prst="rect">
            <a:avLst/>
          </a:prstGeom>
          <a:noFill/>
          <a:ln w="12700">
            <a:noFill/>
            <a:miter lim="800000"/>
            <a:headEnd/>
            <a:tailEnd/>
          </a:ln>
          <a:effectLst/>
        </p:spPr>
        <p:txBody>
          <a:bodyPr lIns="90487" tIns="44450" rIns="90487" bIns="44450">
            <a:spAutoFit/>
          </a:bodyPr>
          <a:lstStyle/>
          <a:p>
            <a:pPr algn="ctr"/>
            <a:r>
              <a:rPr lang="en-US" sz="3600">
                <a:solidFill>
                  <a:srgbClr val="FFFF00"/>
                </a:solidFill>
                <a:latin typeface="Palatino Linotype" pitchFamily="18" charset="0"/>
              </a:rPr>
              <a:t>Compound Remote Associates</a:t>
            </a:r>
          </a:p>
          <a:p>
            <a:pPr algn="ctr"/>
            <a:r>
              <a:rPr lang="en-US" sz="2400">
                <a:solidFill>
                  <a:schemeClr val="bg1"/>
                </a:solidFill>
                <a:latin typeface="Palatino Linotype" pitchFamily="18" charset="0"/>
              </a:rPr>
              <a:t>Jung-Beeman et al., </a:t>
            </a:r>
            <a:r>
              <a:rPr lang="en-US" sz="2400" i="1">
                <a:solidFill>
                  <a:schemeClr val="bg1"/>
                </a:solidFill>
                <a:latin typeface="Palatino Linotype" pitchFamily="18" charset="0"/>
              </a:rPr>
              <a:t>PLoS Biology </a:t>
            </a:r>
            <a:r>
              <a:rPr lang="en-US" sz="2400">
                <a:solidFill>
                  <a:schemeClr val="bg1"/>
                </a:solidFill>
                <a:latin typeface="Palatino Linotype" pitchFamily="18" charset="0"/>
              </a:rPr>
              <a:t>(2004)</a:t>
            </a:r>
            <a:r>
              <a:rPr lang="en-US" sz="2400">
                <a:latin typeface="Palatino Linotype" pitchFamily="18" charset="0"/>
              </a:rPr>
              <a:t> </a:t>
            </a:r>
          </a:p>
        </p:txBody>
      </p:sp>
      <p:sp>
        <p:nvSpPr>
          <p:cNvPr id="33806" name="Oval 14"/>
          <p:cNvSpPr>
            <a:spLocks noChangeArrowheads="1"/>
          </p:cNvSpPr>
          <p:nvPr/>
        </p:nvSpPr>
        <p:spPr bwMode="auto">
          <a:xfrm>
            <a:off x="4038600" y="2590800"/>
            <a:ext cx="1371600" cy="1295400"/>
          </a:xfrm>
          <a:prstGeom prst="ellipse">
            <a:avLst/>
          </a:prstGeom>
          <a:solidFill>
            <a:schemeClr val="bg1"/>
          </a:solidFill>
          <a:ln w="12700">
            <a:solidFill>
              <a:schemeClr val="tx1"/>
            </a:solidFill>
            <a:round/>
            <a:headEnd/>
            <a:tailEnd/>
          </a:ln>
          <a:effectLst/>
        </p:spPr>
        <p:txBody>
          <a:bodyPr wrap="none" lIns="90487" tIns="44450" rIns="90487" bIns="44450" anchor="ctr"/>
          <a:lstStyle/>
          <a:p>
            <a:pPr algn="ctr" eaLnBrk="0" hangingPunct="0"/>
            <a:r>
              <a:rPr lang="en-US" sz="2400">
                <a:solidFill>
                  <a:schemeClr val="tx2"/>
                </a:solidFill>
                <a:latin typeface="Times" pitchFamily="18" charset="0"/>
              </a:rPr>
              <a:t>hot</a:t>
            </a:r>
          </a:p>
        </p:txBody>
      </p:sp>
      <p:sp>
        <p:nvSpPr>
          <p:cNvPr id="33807" name="Oval 15"/>
          <p:cNvSpPr>
            <a:spLocks noChangeArrowheads="1"/>
          </p:cNvSpPr>
          <p:nvPr/>
        </p:nvSpPr>
        <p:spPr bwMode="auto">
          <a:xfrm>
            <a:off x="4953000" y="3886200"/>
            <a:ext cx="1219200" cy="1295400"/>
          </a:xfrm>
          <a:prstGeom prst="ellipse">
            <a:avLst/>
          </a:prstGeom>
          <a:solidFill>
            <a:schemeClr val="bg1"/>
          </a:solidFill>
          <a:ln w="12700">
            <a:solidFill>
              <a:schemeClr val="tx1"/>
            </a:solidFill>
            <a:round/>
            <a:headEnd/>
            <a:tailEnd/>
          </a:ln>
          <a:effectLst/>
        </p:spPr>
        <p:txBody>
          <a:bodyPr wrap="none" lIns="90487" tIns="44450" rIns="90487" bIns="44450" anchor="ctr"/>
          <a:lstStyle/>
          <a:p>
            <a:pPr algn="ctr" eaLnBrk="0" hangingPunct="0"/>
            <a:r>
              <a:rPr lang="en-US" sz="2400">
                <a:solidFill>
                  <a:schemeClr val="tx2"/>
                </a:solidFill>
                <a:latin typeface="Times" pitchFamily="18" charset="0"/>
              </a:rPr>
              <a:t>food</a:t>
            </a:r>
          </a:p>
        </p:txBody>
      </p:sp>
      <p:sp>
        <p:nvSpPr>
          <p:cNvPr id="33808" name="Oval 16"/>
          <p:cNvSpPr>
            <a:spLocks noChangeArrowheads="1"/>
          </p:cNvSpPr>
          <p:nvPr/>
        </p:nvSpPr>
        <p:spPr bwMode="auto">
          <a:xfrm>
            <a:off x="3200400" y="3886200"/>
            <a:ext cx="1295400" cy="1295400"/>
          </a:xfrm>
          <a:prstGeom prst="ellipse">
            <a:avLst/>
          </a:prstGeom>
          <a:solidFill>
            <a:schemeClr val="bg1"/>
          </a:solidFill>
          <a:ln w="12700">
            <a:solidFill>
              <a:schemeClr val="tx1"/>
            </a:solidFill>
            <a:round/>
            <a:headEnd/>
            <a:tailEnd/>
          </a:ln>
          <a:effectLst/>
        </p:spPr>
        <p:txBody>
          <a:bodyPr wrap="none" lIns="90487" tIns="44450" rIns="90487" bIns="44450" anchor="ctr"/>
          <a:lstStyle/>
          <a:p>
            <a:pPr algn="ctr" eaLnBrk="0" hangingPunct="0"/>
            <a:r>
              <a:rPr lang="en-US" sz="2400">
                <a:solidFill>
                  <a:schemeClr val="tx2"/>
                </a:solidFill>
                <a:latin typeface="Times" pitchFamily="18" charset="0"/>
              </a:rPr>
              <a:t>catcher</a:t>
            </a:r>
          </a:p>
        </p:txBody>
      </p:sp>
      <p:sp>
        <p:nvSpPr>
          <p:cNvPr id="33809" name="Rectangle 17"/>
          <p:cNvSpPr>
            <a:spLocks noChangeArrowheads="1"/>
          </p:cNvSpPr>
          <p:nvPr/>
        </p:nvSpPr>
        <p:spPr bwMode="auto">
          <a:xfrm>
            <a:off x="4403725" y="3732213"/>
            <a:ext cx="917575" cy="336550"/>
          </a:xfrm>
          <a:prstGeom prst="rect">
            <a:avLst/>
          </a:prstGeom>
          <a:noFill/>
          <a:ln w="12700">
            <a:noFill/>
            <a:miter lim="800000"/>
            <a:headEnd/>
            <a:tailEnd/>
          </a:ln>
          <a:effectLst/>
        </p:spPr>
        <p:txBody>
          <a:bodyPr wrap="none" anchor="ctr"/>
          <a:lstStyle/>
          <a:p>
            <a:pPr algn="ctr"/>
            <a:endParaRPr lang="en-US"/>
          </a:p>
        </p:txBody>
      </p:sp>
      <p:sp>
        <p:nvSpPr>
          <p:cNvPr id="33812" name="WordArt 20"/>
          <p:cNvSpPr>
            <a:spLocks noChangeArrowheads="1" noChangeShapeType="1" noTextEdit="1"/>
          </p:cNvSpPr>
          <p:nvPr/>
        </p:nvSpPr>
        <p:spPr bwMode="auto">
          <a:xfrm>
            <a:off x="4114800" y="3733800"/>
            <a:ext cx="1260475" cy="6096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0000"/>
                </a:solidFill>
                <a:effectLst>
                  <a:outerShdw dist="35921" dir="2700000" algn="ctr" rotWithShape="0">
                    <a:srgbClr val="808080"/>
                  </a:outerShdw>
                </a:effectLst>
                <a:latin typeface="Arial Black"/>
              </a:rPr>
              <a:t>dog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812"/>
                                        </p:tgtEl>
                                        <p:attrNameLst>
                                          <p:attrName>style.visibility</p:attrName>
                                        </p:attrNameLst>
                                      </p:cBhvr>
                                      <p:to>
                                        <p:strVal val="visible"/>
                                      </p:to>
                                    </p:set>
                                    <p:anim calcmode="lin" valueType="num">
                                      <p:cBhvr>
                                        <p:cTn id="7" dur="500" fill="hold"/>
                                        <p:tgtEl>
                                          <p:spTgt spid="33812"/>
                                        </p:tgtEl>
                                        <p:attrNameLst>
                                          <p:attrName>ppt_w</p:attrName>
                                        </p:attrNameLst>
                                      </p:cBhvr>
                                      <p:tavLst>
                                        <p:tav tm="0">
                                          <p:val>
                                            <p:fltVal val="0"/>
                                          </p:val>
                                        </p:tav>
                                        <p:tav tm="100000">
                                          <p:val>
                                            <p:strVal val="#ppt_w"/>
                                          </p:val>
                                        </p:tav>
                                      </p:tavLst>
                                    </p:anim>
                                    <p:anim calcmode="lin" valueType="num">
                                      <p:cBhvr>
                                        <p:cTn id="8" dur="500" fill="hold"/>
                                        <p:tgtEl>
                                          <p:spTgt spid="338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585</TotalTime>
  <Words>1554</Words>
  <Application>Microsoft Office PowerPoint</Application>
  <PresentationFormat>On-screen Show (4:3)</PresentationFormat>
  <Paragraphs>187</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Metro</vt:lpstr>
      <vt:lpstr>Photo Editor Photo</vt:lpstr>
      <vt:lpstr>Microsoft Photo Editor 3.0 Photo</vt:lpstr>
      <vt:lpstr>The neural dynamics of insight</vt:lpstr>
      <vt:lpstr>Insight is sudden,…</vt:lpstr>
      <vt:lpstr>Insight is sudden,…</vt:lpstr>
      <vt:lpstr>Insight is sudden,…</vt:lpstr>
      <vt:lpstr>…but has antecedents at various time scales. </vt:lpstr>
      <vt:lpstr>Right-Hemisphere Hypothesis</vt:lpstr>
      <vt:lpstr>Slide 7</vt:lpstr>
      <vt:lpstr>Slide 8</vt:lpstr>
      <vt:lpstr>Slide 9</vt:lpstr>
      <vt:lpstr>Transient Visual Gating  (Jung-Beeman et al., PLoS Biology, 2004)</vt:lpstr>
      <vt:lpstr>Slide 11</vt:lpstr>
      <vt:lpstr>Slide 12</vt:lpstr>
      <vt:lpstr>Slide 13</vt:lpstr>
      <vt:lpstr>Slide 14</vt:lpstr>
      <vt:lpstr>Alpha-band oscillations  (8-13 Hz)</vt:lpstr>
      <vt:lpstr>Hypothesis:</vt:lpstr>
      <vt:lpstr>Preparatory Effects  (Kounios et al., Psych Sci, 2006) </vt:lpstr>
      <vt:lpstr>Neural activity 2 sec prior to the presentation of each problem </vt:lpstr>
      <vt:lpstr>Neural activity 2 sec prior to the presentation of each problem </vt:lpstr>
      <vt:lpstr>Two forms of preparation</vt:lpstr>
      <vt:lpstr>Resting-State Brain Activity (Kounios et al., Neuropsychologia, 2008)</vt:lpstr>
      <vt:lpstr>Anagram Task</vt:lpstr>
      <vt:lpstr>Analyses</vt:lpstr>
      <vt:lpstr>Analyses</vt:lpstr>
      <vt:lpstr>HI: greater R frontal activity LI: greater L inferior frontal activity (Alpha = inhibition) </vt:lpstr>
      <vt:lpstr>Gamma-band activity: HI-LI larger over R parietal cortex </vt:lpstr>
      <vt:lpstr>HI: Less alpha </vt:lpstr>
      <vt:lpstr>Open questions</vt:lpstr>
      <vt:lpstr>Slide 29</vt:lpstr>
      <vt:lpstr>Collaborators</vt:lpstr>
    </vt:vector>
  </TitlesOfParts>
  <Company>Drexel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neural dynamics of insight</dc:title>
  <dc:creator>John Kounios</dc:creator>
  <cp:lastModifiedBy>John Kounios</cp:lastModifiedBy>
  <cp:revision>85</cp:revision>
  <dcterms:created xsi:type="dcterms:W3CDTF">2008-05-15T21:12:46Z</dcterms:created>
  <dcterms:modified xsi:type="dcterms:W3CDTF">2008-09-26T03:59:30Z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kypeName">
    <vt:lpwstr>kounioslaptop</vt:lpwstr>
  </property>
</Properties>
</file>